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20"/>
  </p:notesMasterIdLst>
  <p:sldIdLst>
    <p:sldId id="257" r:id="rId2"/>
    <p:sldId id="256" r:id="rId3"/>
    <p:sldId id="258" r:id="rId4"/>
    <p:sldId id="263" r:id="rId5"/>
    <p:sldId id="260" r:id="rId6"/>
    <p:sldId id="261" r:id="rId7"/>
    <p:sldId id="265" r:id="rId8"/>
    <p:sldId id="268" r:id="rId9"/>
    <p:sldId id="264" r:id="rId10"/>
    <p:sldId id="259" r:id="rId11"/>
    <p:sldId id="266" r:id="rId12"/>
    <p:sldId id="262" r:id="rId13"/>
    <p:sldId id="269" r:id="rId14"/>
    <p:sldId id="273" r:id="rId15"/>
    <p:sldId id="272" r:id="rId16"/>
    <p:sldId id="274" r:id="rId17"/>
    <p:sldId id="276"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86410" autoAdjust="0"/>
  </p:normalViewPr>
  <p:slideViewPr>
    <p:cSldViewPr snapToGrid="0">
      <p:cViewPr varScale="1">
        <p:scale>
          <a:sx n="74" d="100"/>
          <a:sy n="74" d="100"/>
        </p:scale>
        <p:origin x="798"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F78A5-7F38-4A2E-8DCE-A2ECBBF1C936}" type="datetimeFigureOut">
              <a:rPr lang="en-US" smtClean="0"/>
              <a:t>4/23/2021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CACF0-99F8-48A2-97F2-8E711356EF1B}" type="slidenum">
              <a:rPr lang="en-US" smtClean="0"/>
              <a:t>‹#›</a:t>
            </a:fld>
            <a:endParaRPr lang="en-US" dirty="0"/>
          </a:p>
        </p:txBody>
      </p:sp>
    </p:spTree>
    <p:extLst>
      <p:ext uri="{BB962C8B-B14F-4D97-AF65-F5344CB8AC3E}">
        <p14:creationId xmlns:p14="http://schemas.microsoft.com/office/powerpoint/2010/main" val="24461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CACF0-99F8-48A2-97F2-8E711356EF1B}" type="slidenum">
              <a:rPr lang="en-US" smtClean="0"/>
              <a:t>2</a:t>
            </a:fld>
            <a:endParaRPr lang="en-US" dirty="0"/>
          </a:p>
        </p:txBody>
      </p:sp>
    </p:spTree>
    <p:extLst>
      <p:ext uri="{BB962C8B-B14F-4D97-AF65-F5344CB8AC3E}">
        <p14:creationId xmlns:p14="http://schemas.microsoft.com/office/powerpoint/2010/main" val="421299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CACF0-99F8-48A2-97F2-8E711356EF1B}" type="slidenum">
              <a:rPr lang="en-US" smtClean="0"/>
              <a:t>4</a:t>
            </a:fld>
            <a:endParaRPr lang="en-US" dirty="0"/>
          </a:p>
        </p:txBody>
      </p:sp>
    </p:spTree>
    <p:extLst>
      <p:ext uri="{BB962C8B-B14F-4D97-AF65-F5344CB8AC3E}">
        <p14:creationId xmlns:p14="http://schemas.microsoft.com/office/powerpoint/2010/main" val="372700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CACF0-99F8-48A2-97F2-8E711356EF1B}" type="slidenum">
              <a:rPr lang="en-US" smtClean="0"/>
              <a:t>11</a:t>
            </a:fld>
            <a:endParaRPr lang="en-US"/>
          </a:p>
        </p:txBody>
      </p:sp>
    </p:spTree>
    <p:extLst>
      <p:ext uri="{BB962C8B-B14F-4D97-AF65-F5344CB8AC3E}">
        <p14:creationId xmlns:p14="http://schemas.microsoft.com/office/powerpoint/2010/main" val="28506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CACF0-99F8-48A2-97F2-8E711356EF1B}" type="slidenum">
              <a:rPr lang="en-US" smtClean="0"/>
              <a:t>12</a:t>
            </a:fld>
            <a:endParaRPr lang="en-US" dirty="0"/>
          </a:p>
        </p:txBody>
      </p:sp>
    </p:spTree>
    <p:extLst>
      <p:ext uri="{BB962C8B-B14F-4D97-AF65-F5344CB8AC3E}">
        <p14:creationId xmlns:p14="http://schemas.microsoft.com/office/powerpoint/2010/main" val="192317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92E8-FA60-477C-86F3-A84BFC3B459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03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393017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425518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334865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092E8-FA60-477C-86F3-A84BFC3B459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78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174922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64203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66298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249347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F9170C-E920-4821-9B32-DCCE195B1FDE}" type="datetimeFigureOut">
              <a:rPr lang="en-US" smtClean="0"/>
              <a:t>4/23/2021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7092E8-FA60-477C-86F3-A84BFC3B4599}" type="slidenum">
              <a:rPr lang="en-US" smtClean="0"/>
              <a:t>‹#›</a:t>
            </a:fld>
            <a:endParaRPr lang="en-US" dirty="0"/>
          </a:p>
        </p:txBody>
      </p:sp>
    </p:spTree>
    <p:extLst>
      <p:ext uri="{BB962C8B-B14F-4D97-AF65-F5344CB8AC3E}">
        <p14:creationId xmlns:p14="http://schemas.microsoft.com/office/powerpoint/2010/main" val="245622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9170C-E920-4821-9B32-DCCE195B1FDE}" type="datetimeFigureOut">
              <a:rPr lang="en-US" smtClean="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092E8-FA60-477C-86F3-A84BFC3B4599}" type="slidenum">
              <a:rPr lang="en-US" smtClean="0"/>
              <a:t>‹#›</a:t>
            </a:fld>
            <a:endParaRPr lang="en-US" dirty="0"/>
          </a:p>
        </p:txBody>
      </p:sp>
    </p:spTree>
    <p:extLst>
      <p:ext uri="{BB962C8B-B14F-4D97-AF65-F5344CB8AC3E}">
        <p14:creationId xmlns:p14="http://schemas.microsoft.com/office/powerpoint/2010/main" val="178820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F9170C-E920-4821-9B32-DCCE195B1FDE}" type="datetimeFigureOut">
              <a:rPr lang="en-US" smtClean="0"/>
              <a:t>4/23/2021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7092E8-FA60-477C-86F3-A84BFC3B459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842826"/>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8942" y="193185"/>
            <a:ext cx="5143500" cy="6096000"/>
          </a:xfrm>
          <a:prstGeom prst="roundRect">
            <a:avLst>
              <a:gd name="adj" fmla="val 16667"/>
            </a:avLst>
          </a:prstGeom>
          <a:ln>
            <a:noFill/>
          </a:ln>
          <a:effectLst>
            <a:glow rad="228600">
              <a:schemeClr val="accent4">
                <a:satMod val="175000"/>
                <a:alpha val="40000"/>
              </a:schemeClr>
            </a:glow>
            <a:outerShdw blurRad="152400" dist="12000" dir="900000" sy="98000" kx="110000" ky="200000" algn="tl" rotWithShape="0">
              <a:srgbClr val="000000">
                <a:alpha val="30000"/>
              </a:srgbClr>
            </a:outerShdw>
          </a:effectLst>
          <a:scene3d>
            <a:camera prst="orthographicFront"/>
            <a:lightRig rig="threePt" dir="t"/>
          </a:scene3d>
          <a:sp3d contourW="6350" prstMaterial="matte">
            <a:bevelT w="101600" h="101600"/>
            <a:contourClr>
              <a:srgbClr val="969696"/>
            </a:contourClr>
          </a:sp3d>
        </p:spPr>
      </p:pic>
      <p:sp>
        <p:nvSpPr>
          <p:cNvPr id="4" name="Rectangle 3"/>
          <p:cNvSpPr/>
          <p:nvPr/>
        </p:nvSpPr>
        <p:spPr>
          <a:xfrm>
            <a:off x="1975593" y="180306"/>
            <a:ext cx="8369600" cy="923330"/>
          </a:xfrm>
          <a:prstGeom prst="rect">
            <a:avLst/>
          </a:prstGeom>
          <a:noFill/>
        </p:spPr>
        <p:txBody>
          <a:bodyPr wrap="none" lIns="91440" tIns="45720" rIns="91440" bIns="45720">
            <a:spAutoFit/>
          </a:bodyPr>
          <a:lstStyle/>
          <a:p>
            <a:pPr algn="ctr"/>
            <a:r>
              <a:rPr lang="bn-IN"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প্রিয় শিক্ষার্থী সবাইকে অনেক অনেক---</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p:cNvSpPr/>
          <p:nvPr/>
        </p:nvSpPr>
        <p:spPr>
          <a:xfrm>
            <a:off x="1410652" y="4301543"/>
            <a:ext cx="8160081" cy="1754326"/>
          </a:xfrm>
          <a:prstGeom prst="rect">
            <a:avLst/>
          </a:prstGeom>
          <a:noFill/>
        </p:spPr>
        <p:txBody>
          <a:bodyPr wrap="square" lIns="91440" tIns="45720" rIns="91440" bIns="45720">
            <a:spAutoFit/>
          </a:bodyPr>
          <a:lstStyle/>
          <a:p>
            <a:pPr algn="ctr"/>
            <a:r>
              <a:rPr lang="bn-IN"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শুভেচ্ছা ও অভিনন্দন জানিয়ে শুরু করছি আজকের ক্লাস---</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510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50018" y="0"/>
            <a:ext cx="6542467" cy="1159099"/>
          </a:xfrm>
          <a:prstGeom prst="round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bn-IN" sz="2400" dirty="0" smtClean="0">
                <a:latin typeface="NikoshBAN" panose="02000000000000000000" pitchFamily="2" charset="0"/>
                <a:cs typeface="NikoshBAN" panose="02000000000000000000" pitchFamily="2" charset="0"/>
              </a:rPr>
              <a:t>মিয়োসিস কেন হয়? কিভাবে  নির্দিষ্ট প্রজাতির ক্রোমোজোম সংখ্যার ধ্রুবতা বজায় থাকে ?</a:t>
            </a:r>
            <a:endParaRPr lang="en-US" sz="2400" dirty="0">
              <a:latin typeface="NikoshBAN" panose="02000000000000000000" pitchFamily="2" charset="0"/>
              <a:cs typeface="NikoshBAN" panose="02000000000000000000" pitchFamily="2" charset="0"/>
            </a:endParaRPr>
          </a:p>
        </p:txBody>
      </p:sp>
      <p:sp>
        <p:nvSpPr>
          <p:cNvPr id="4" name="Rounded Rectangle 3"/>
          <p:cNvSpPr/>
          <p:nvPr/>
        </p:nvSpPr>
        <p:spPr>
          <a:xfrm>
            <a:off x="0" y="1326524"/>
            <a:ext cx="12192000" cy="4790941"/>
          </a:xfrm>
          <a:prstGeom prst="round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সাধারনত যৌন জননে জনন কোষ উৎপন্নের সময় জনন মাতৃকোষে মিয়োসিস কোষ বিভাজন ঘটে। যৌন জননে পুং ও স্ত্রী জনন কোষের মিলনের প্রয়োজন পড়ে।যদি জনন কোষগুলোর ক্রোমোজোম সংখ্যা দেহকোষের সমান থেকে যায় তাহলে জাইগোট কোষে জীবটির ক্রোমোজোম দেহকোষের ক্রোমোজোম সংখ্যার দ্বিগুন হয়ে যাবে। মিয়োসিস কোষ বিভাজনে জননকোষে ক্রোমোজোম সংখ্যা মাতৃকোষের ক্রোমোজোম সংখ্যার অর্ধেক হয়ে যায়।ফলে দুটি জননকোষ একত্রিত হয়ে যে জাইগোট গঠন করে তার ক্রোমোজোম সংখ্যা প্রজাতির ক্রোমোজোম সংখ্যার অনুরূপ থাকে।এতে নির্দিষ্ট প্রজাতির ক্রোমোজোম সংখ্যার ধ্রুবতা বজায় থাকে।</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75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2478954" y="426865"/>
            <a:ext cx="6291559" cy="883920"/>
          </a:xfrm>
          <a:prstGeom prst="flowChartTerminator">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q"/>
            </a:pPr>
            <a:r>
              <a:rPr lang="bn-IN" sz="2400" dirty="0" smtClean="0">
                <a:latin typeface="NikoshBAN" panose="02000000000000000000" pitchFamily="2" charset="0"/>
                <a:cs typeface="NikoshBAN" panose="02000000000000000000" pitchFamily="2" charset="0"/>
              </a:rPr>
              <a:t>হ্যাপ্লয়েড (</a:t>
            </a:r>
            <a:r>
              <a:rPr lang="en-US" sz="2400" dirty="0" smtClean="0">
                <a:latin typeface="NikoshBAN" panose="02000000000000000000" pitchFamily="2" charset="0"/>
                <a:cs typeface="NikoshBAN" panose="02000000000000000000" pitchFamily="2" charset="0"/>
              </a:rPr>
              <a:t>n)</a:t>
            </a:r>
            <a:r>
              <a:rPr lang="bn-IN" sz="2400" dirty="0" smtClean="0">
                <a:latin typeface="NikoshBAN" panose="02000000000000000000" pitchFamily="2" charset="0"/>
                <a:cs typeface="NikoshBAN" panose="02000000000000000000" pitchFamily="2" charset="0"/>
              </a:rPr>
              <a:t> ও ডিপ্লয়েড</a:t>
            </a:r>
            <a:r>
              <a:rPr lang="en-US" sz="2400" dirty="0" smtClean="0">
                <a:latin typeface="NikoshBAN" panose="02000000000000000000" pitchFamily="2" charset="0"/>
                <a:cs typeface="NikoshBAN" panose="02000000000000000000" pitchFamily="2" charset="0"/>
              </a:rPr>
              <a:t> (2n)</a:t>
            </a:r>
            <a:r>
              <a:rPr lang="bn-IN" sz="2400" dirty="0" smtClean="0">
                <a:latin typeface="NikoshBAN" panose="02000000000000000000" pitchFamily="2" charset="0"/>
                <a:cs typeface="NikoshBAN" panose="02000000000000000000" pitchFamily="2" charset="0"/>
              </a:rPr>
              <a:t> কী?</a:t>
            </a:r>
            <a:endParaRPr lang="en-US" sz="2400" dirty="0">
              <a:latin typeface="NikoshBAN" panose="02000000000000000000" pitchFamily="2" charset="0"/>
              <a:cs typeface="NikoshBAN" panose="02000000000000000000" pitchFamily="2" charset="0"/>
            </a:endParaRPr>
          </a:p>
        </p:txBody>
      </p:sp>
      <p:sp>
        <p:nvSpPr>
          <p:cNvPr id="4" name="Rounded Rectangle 3"/>
          <p:cNvSpPr/>
          <p:nvPr/>
        </p:nvSpPr>
        <p:spPr>
          <a:xfrm>
            <a:off x="1519707" y="2215166"/>
            <a:ext cx="8409903" cy="26788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bn-IN" sz="2400" dirty="0" smtClean="0">
                <a:latin typeface="NikoshBAN" panose="02000000000000000000" pitchFamily="2" charset="0"/>
                <a:cs typeface="NikoshBAN" panose="02000000000000000000" pitchFamily="2" charset="0"/>
              </a:rPr>
              <a:t>জননকোষ সৃষ্টির সময় এবং নিম্নশ্রেণির উদ্ভিদের জীবন চক্রের কোনো এক সময় যখন মিয়োসিস কোষ বিভাজন ঘটে,তখন অপত্য কোষে ক্রোমোজোম সংখ্যা মাতৃকোষের অর্ধেক হয়ে যায়।তখন কোষের ক্রোমোজোম সংখ্যার সে অবস্থাকে হ্যাপ্লয়েড (</a:t>
            </a:r>
            <a:r>
              <a:rPr lang="en-US" sz="2400" dirty="0" smtClean="0">
                <a:latin typeface="NikoshBAN" panose="02000000000000000000" pitchFamily="2" charset="0"/>
                <a:cs typeface="NikoshBAN" panose="02000000000000000000" pitchFamily="2" charset="0"/>
              </a:rPr>
              <a:t>n) </a:t>
            </a:r>
            <a:r>
              <a:rPr lang="bn-IN" sz="2400" dirty="0" smtClean="0">
                <a:latin typeface="NikoshBAN" panose="02000000000000000000" pitchFamily="2" charset="0"/>
                <a:cs typeface="NikoshBAN" panose="02000000000000000000" pitchFamily="2" charset="0"/>
              </a:rPr>
              <a:t>সংখ্যক ক্রোমোজোম বলে।</a:t>
            </a:r>
            <a:endParaRPr lang="en-US" sz="2400" dirty="0" smtClean="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endParaRPr lang="bn-IN" sz="2400" dirty="0" smtClean="0">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Ø"/>
            </a:pPr>
            <a:r>
              <a:rPr lang="bn-IN" sz="2400" dirty="0" smtClean="0">
                <a:latin typeface="NikoshBAN" panose="02000000000000000000" pitchFamily="2" charset="0"/>
                <a:cs typeface="NikoshBAN" panose="02000000000000000000" pitchFamily="2" charset="0"/>
              </a:rPr>
              <a:t>যখন দুটি হ্যাপ্লয়েড কোষের মিলন ঘটে তখন সে অবস্থাকে ডিপ্লয়েড (</a:t>
            </a:r>
            <a:r>
              <a:rPr lang="en-US" sz="2400" dirty="0" smtClean="0">
                <a:latin typeface="NikoshBAN" panose="02000000000000000000" pitchFamily="2" charset="0"/>
                <a:cs typeface="NikoshBAN" panose="02000000000000000000" pitchFamily="2" charset="0"/>
              </a:rPr>
              <a:t>2n)</a:t>
            </a:r>
            <a:r>
              <a:rPr lang="bn-IN" sz="2400" dirty="0" smtClean="0">
                <a:latin typeface="NikoshBAN" panose="02000000000000000000" pitchFamily="2" charset="0"/>
                <a:cs typeface="NikoshBAN" panose="02000000000000000000" pitchFamily="2" charset="0"/>
              </a:rPr>
              <a:t> সংখ্যক ক্রোমোজোম বলে।</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258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0"/>
            <a:ext cx="1231392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62" y="1828800"/>
            <a:ext cx="5781702" cy="4903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655" y="1828800"/>
            <a:ext cx="5636654" cy="4903631"/>
          </a:xfrm>
          <a:prstGeom prst="rect">
            <a:avLst/>
          </a:prstGeom>
          <a:ln w="88900" cap="sq" cmpd="thickThin">
            <a:solidFill>
              <a:srgbClr val="000000"/>
            </a:solidFill>
            <a:prstDash val="solid"/>
            <a:miter lim="800000"/>
          </a:ln>
          <a:effectLst>
            <a:innerShdw blurRad="76200">
              <a:srgbClr val="000000"/>
            </a:innerShdw>
          </a:effectLst>
        </p:spPr>
      </p:pic>
      <p:sp>
        <p:nvSpPr>
          <p:cNvPr id="4" name="Flowchart: Terminator 3"/>
          <p:cNvSpPr/>
          <p:nvPr/>
        </p:nvSpPr>
        <p:spPr>
          <a:xfrm>
            <a:off x="3522358" y="144887"/>
            <a:ext cx="4733000" cy="901521"/>
          </a:xfrm>
          <a:prstGeom prst="flowChartTermina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 ছবি দুটি ভাল করে দেখঃ</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60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
            <a:ext cx="12192000" cy="6918960"/>
          </a:xfrm>
          <a:prstGeom prst="rect">
            <a:avLst/>
          </a:prstGeom>
          <a:solidFill>
            <a:srgbClr val="00B050"/>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latin typeface="NikoshBAN" panose="02000000000000000000" pitchFamily="2" charset="0"/>
              <a:cs typeface="NikoshBAN" panose="02000000000000000000" pitchFamily="2" charset="0"/>
            </a:endParaRPr>
          </a:p>
        </p:txBody>
      </p:sp>
      <p:sp>
        <p:nvSpPr>
          <p:cNvPr id="3" name="Flowchart: Terminator 2"/>
          <p:cNvSpPr/>
          <p:nvPr/>
        </p:nvSpPr>
        <p:spPr>
          <a:xfrm>
            <a:off x="2249294" y="1077318"/>
            <a:ext cx="6276519" cy="1097280"/>
          </a:xfrm>
          <a:prstGeom prst="flowChartTerminator">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FF00"/>
                </a:solidFill>
                <a:latin typeface="NikoshBAN" panose="02000000000000000000" pitchFamily="2" charset="0"/>
                <a:cs typeface="NikoshBAN" panose="02000000000000000000" pitchFamily="2" charset="0"/>
              </a:rPr>
              <a:t>প্রশ্নঃ মিয়োসিস কোষ বিভাজন কোথায় ঘটে?</a:t>
            </a:r>
            <a:endParaRPr lang="en-US" sz="2800" dirty="0">
              <a:solidFill>
                <a:srgbClr val="FFFF00"/>
              </a:solidFill>
              <a:latin typeface="NikoshBAN" panose="02000000000000000000" pitchFamily="2" charset="0"/>
              <a:cs typeface="NikoshBAN" panose="02000000000000000000" pitchFamily="2" charset="0"/>
            </a:endParaRPr>
          </a:p>
        </p:txBody>
      </p:sp>
      <p:sp>
        <p:nvSpPr>
          <p:cNvPr id="4" name="Flowchart: Alternate Process 3"/>
          <p:cNvSpPr/>
          <p:nvPr/>
        </p:nvSpPr>
        <p:spPr>
          <a:xfrm>
            <a:off x="883920" y="3425780"/>
            <a:ext cx="9586604" cy="2776900"/>
          </a:xfrm>
          <a:prstGeom prst="flowChartAlternateProcess">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 প্রধানত জীবের জনন কোষ বা গ্যামেট সৃষ্টির সময় জনন মাতৃকোষে ঘটে। </a:t>
            </a:r>
          </a:p>
          <a:p>
            <a:r>
              <a:rPr lang="bn-IN" sz="2800" dirty="0" smtClean="0">
                <a:latin typeface="NikoshBAN" panose="02000000000000000000" pitchFamily="2" charset="0"/>
                <a:cs typeface="NikoshBAN" panose="02000000000000000000" pitchFamily="2" charset="0"/>
              </a:rPr>
              <a:t> </a:t>
            </a:r>
          </a:p>
          <a:p>
            <a:pPr marL="285750" indent="-285750">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 সপুস্পক উদ্ভিদের পরাগধানী ও ডিম্বকের মধ্যে ঘটে।</a:t>
            </a:r>
          </a:p>
          <a:p>
            <a:endParaRPr lang="bn-IN" sz="28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 উন্নত প্রাণিদেহে শুক্রাশয় ও ডিম্বাশয় এর মধ্যে ঘটে।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44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029"/>
            <a:ext cx="12192000" cy="6858000"/>
          </a:xfrm>
          <a:prstGeom prst="rect">
            <a:avLst/>
          </a:prstGeom>
          <a:solidFill>
            <a:schemeClr val="bg2">
              <a:lumMod val="50000"/>
            </a:schemeClr>
          </a:solidFill>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Double Wave 2"/>
          <p:cNvSpPr/>
          <p:nvPr/>
        </p:nvSpPr>
        <p:spPr>
          <a:xfrm>
            <a:off x="1313001" y="3431173"/>
            <a:ext cx="8412480" cy="2438400"/>
          </a:xfrm>
          <a:prstGeom prst="doubleWave">
            <a:avLst>
              <a:gd name="adj1" fmla="val 6250"/>
              <a:gd name="adj2" fmla="val 181"/>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মিয়োসিস কোষবিভাজন কে কেন হ্রাসমূলক বিভাজন বলা হয়? খাতায় লিখে দেখাও।</a:t>
            </a:r>
            <a:endParaRPr lang="en-US" sz="2800" dirty="0">
              <a:latin typeface="NikoshBAN" panose="02000000000000000000" pitchFamily="2" charset="0"/>
              <a:cs typeface="NikoshBAN" panose="02000000000000000000" pitchFamily="2" charset="0"/>
            </a:endParaRPr>
          </a:p>
        </p:txBody>
      </p:sp>
      <p:sp>
        <p:nvSpPr>
          <p:cNvPr id="4" name="Flowchart: Decision 3"/>
          <p:cNvSpPr/>
          <p:nvPr/>
        </p:nvSpPr>
        <p:spPr>
          <a:xfrm>
            <a:off x="3304182" y="485856"/>
            <a:ext cx="4145280" cy="2026920"/>
          </a:xfrm>
          <a:prstGeom prst="flowChartDecision">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একক কাজ</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94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paration 2"/>
          <p:cNvSpPr/>
          <p:nvPr/>
        </p:nvSpPr>
        <p:spPr>
          <a:xfrm>
            <a:off x="3976567" y="468415"/>
            <a:ext cx="3383280" cy="1203960"/>
          </a:xfrm>
          <a:prstGeom prst="flowChartPreparatio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দলীয়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কাজঃ</a:t>
            </a:r>
            <a:endParaRPr lang="en-US" sz="3200" dirty="0">
              <a:latin typeface="NikoshBAN" panose="02000000000000000000" pitchFamily="2" charset="0"/>
              <a:cs typeface="NikoshBAN" panose="02000000000000000000" pitchFamily="2" charset="0"/>
            </a:endParaRPr>
          </a:p>
        </p:txBody>
      </p:sp>
      <p:sp>
        <p:nvSpPr>
          <p:cNvPr id="4" name="Flowchart: Alternate Process 3"/>
          <p:cNvSpPr/>
          <p:nvPr/>
        </p:nvSpPr>
        <p:spPr>
          <a:xfrm>
            <a:off x="1709777" y="2382592"/>
            <a:ext cx="8404860" cy="2626189"/>
          </a:xfrm>
          <a:prstGeom prst="flowChartAlternateProcess">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marL="285750" indent="-285750">
              <a:buFont typeface="Wingdings" panose="05000000000000000000" pitchFamily="2" charset="2"/>
              <a:buChar char="q"/>
            </a:pPr>
            <a:r>
              <a:rPr lang="bn-IN" sz="2800" dirty="0" smtClean="0">
                <a:solidFill>
                  <a:schemeClr val="bg2"/>
                </a:solidFill>
                <a:latin typeface="NikoshBAN" panose="02000000000000000000" pitchFamily="2" charset="0"/>
                <a:cs typeface="NikoshBAN" panose="02000000000000000000" pitchFamily="2" charset="0"/>
              </a:rPr>
              <a:t> মিয়োসিস কোষবিভাজনের চিত্রটি আঁক।</a:t>
            </a:r>
          </a:p>
          <a:p>
            <a:endParaRPr lang="bn-IN" sz="2800" dirty="0" smtClean="0">
              <a:solidFill>
                <a:schemeClr val="bg2"/>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IN" sz="2800" dirty="0" smtClean="0">
                <a:solidFill>
                  <a:schemeClr val="bg2"/>
                </a:solidFill>
                <a:latin typeface="NikoshBAN" panose="02000000000000000000" pitchFamily="2" charset="0"/>
                <a:cs typeface="NikoshBAN" panose="02000000000000000000" pitchFamily="2" charset="0"/>
              </a:rPr>
              <a:t> মিয়োসিস-১ এবং মিয়োসিস-২ এর মধ্যে মূলত পার্থক্য কী ? ব্যাখ্যা লিখে দলীয়ভাবে উপস্থাপন কর।</a:t>
            </a:r>
            <a:endParaRPr lang="en-US" sz="2800" dirty="0">
              <a:solidFill>
                <a:schemeClr val="bg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2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67171" y="277096"/>
            <a:ext cx="4171950" cy="1528762"/>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মূল্যায়ণ</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Flowchart: Alternate Process 4"/>
          <p:cNvSpPr/>
          <p:nvPr/>
        </p:nvSpPr>
        <p:spPr>
          <a:xfrm>
            <a:off x="1416878" y="2634132"/>
            <a:ext cx="8872536" cy="3228975"/>
          </a:xfrm>
          <a:prstGeom prst="flowChartAlternateProcess">
            <a:avLst/>
          </a:prstGeom>
          <a:solidFill>
            <a:srgbClr val="00B050"/>
          </a:solidFill>
          <a:scene3d>
            <a:camera prst="orthographicFront"/>
            <a:lightRig rig="threePt" dir="t"/>
          </a:scene3d>
          <a:sp3d>
            <a:bevelT w="101600" prst="rible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bn-IN" sz="2800" dirty="0" smtClean="0">
                <a:latin typeface="NikoshBAN" panose="02000000000000000000" pitchFamily="2" charset="0"/>
                <a:cs typeface="NikoshBAN" panose="02000000000000000000" pitchFamily="2" charset="0"/>
              </a:rPr>
              <a:t>প্রশ্ন-১। মিয়োসিস কাকে বলে?</a:t>
            </a:r>
          </a:p>
          <a:p>
            <a:r>
              <a:rPr lang="bn-IN" sz="2800" dirty="0" smtClean="0">
                <a:latin typeface="NikoshBAN" panose="02000000000000000000" pitchFamily="2" charset="0"/>
                <a:cs typeface="NikoshBAN" panose="02000000000000000000" pitchFamily="2" charset="0"/>
              </a:rPr>
              <a:t>প্রশ্ন-২। মিয়োসিস কোথায় ঘটে?</a:t>
            </a:r>
          </a:p>
          <a:p>
            <a:r>
              <a:rPr lang="bn-IN" sz="2800" dirty="0" smtClean="0">
                <a:latin typeface="NikoshBAN" panose="02000000000000000000" pitchFamily="2" charset="0"/>
                <a:cs typeface="NikoshBAN" panose="02000000000000000000" pitchFamily="2" charset="0"/>
              </a:rPr>
              <a:t>প্রশ্ন-৩। হ্যাপ্লয়েড ও ডিপ্লয়েড কী?</a:t>
            </a:r>
          </a:p>
          <a:p>
            <a:r>
              <a:rPr lang="bn-IN" sz="2800" dirty="0" smtClean="0">
                <a:latin typeface="NikoshBAN" panose="02000000000000000000" pitchFamily="2" charset="0"/>
                <a:cs typeface="NikoshBAN" panose="02000000000000000000" pitchFamily="2" charset="0"/>
              </a:rPr>
              <a:t>প্রশ্ন-৪। মিয়োসিস কোষ বিভাজনে একটি মাতৃকোষ থেকে কয়টি অপত্য        কোষের সৃষ্টি হয়?   </a:t>
            </a:r>
          </a:p>
          <a:p>
            <a:endParaRPr lang="bn-IN" sz="28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082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3479006" y="0"/>
            <a:ext cx="3386138" cy="842963"/>
          </a:xfrm>
          <a:prstGeom prst="flowChartTerminator">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r>
              <a:rPr lang="bn-IN" sz="3200" dirty="0" smtClean="0">
                <a:ln>
                  <a:solidFill>
                    <a:srgbClr val="0070C0"/>
                  </a:solidFill>
                </a:ln>
                <a:solidFill>
                  <a:schemeClr val="bg1"/>
                </a:solidFill>
                <a:latin typeface="NikoshBAN" panose="02000000000000000000" pitchFamily="2" charset="0"/>
                <a:cs typeface="NikoshBAN" panose="02000000000000000000" pitchFamily="2" charset="0"/>
              </a:rPr>
              <a:t>বাড়ির কাজ</a:t>
            </a:r>
            <a:endParaRPr lang="en-US" sz="3200" dirty="0">
              <a:ln>
                <a:solidFill>
                  <a:srgbClr val="0070C0"/>
                </a:solidFill>
              </a:ln>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1985963" y="3057524"/>
            <a:ext cx="6372225" cy="242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ound Same Side Corner Rectangle 6"/>
          <p:cNvSpPr/>
          <p:nvPr/>
        </p:nvSpPr>
        <p:spPr>
          <a:xfrm>
            <a:off x="1571625" y="5486399"/>
            <a:ext cx="7100888" cy="914400"/>
          </a:xfrm>
          <a:prstGeom prst="round2Same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357313" y="1128713"/>
            <a:ext cx="7615237" cy="19288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7894" y="3200399"/>
            <a:ext cx="6065948" cy="2128839"/>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marL="285750" indent="-285750" algn="ctr">
              <a:buFont typeface="Wingdings" panose="05000000000000000000" pitchFamily="2" charset="2"/>
              <a:buChar char="q"/>
            </a:pPr>
            <a:r>
              <a:rPr lang="bn-IN" sz="2400" dirty="0" smtClean="0">
                <a:latin typeface="NikoshBAN" panose="02000000000000000000" pitchFamily="2" charset="0"/>
                <a:cs typeface="NikoshBAN" panose="02000000000000000000" pitchFamily="2" charset="0"/>
              </a:rPr>
              <a:t> মিয়োসিস কোষ বিভাজন হয় বলেই প্রতিটি প্রজাতির বৈশীষ্ট্য বংশপরম্পরায় টিকে থাকতে পারে। এর স্বপক্ষে ব্যাখ্যা লিখে আনবে।</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86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2000"/>
                                        <p:tgtEl>
                                          <p:spTgt spid="10">
                                            <p:txEl>
                                              <p:pRg st="0" end="0"/>
                                            </p:txEl>
                                          </p:spTgt>
                                        </p:tgtEl>
                                      </p:cBhvr>
                                    </p:animEffect>
                                    <p:anim calcmode="lin" valueType="num">
                                      <p:cBhvr>
                                        <p:cTn id="33"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637" y="90877"/>
            <a:ext cx="7229474" cy="4600575"/>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artDeco"/>
            <a:extrusionClr>
              <a:srgbClr val="000000"/>
            </a:extrusionClr>
          </a:sp3d>
        </p:spPr>
      </p:pic>
      <p:sp>
        <p:nvSpPr>
          <p:cNvPr id="7" name="Rectangle 6"/>
          <p:cNvSpPr/>
          <p:nvPr/>
        </p:nvSpPr>
        <p:spPr>
          <a:xfrm>
            <a:off x="1671637" y="4691452"/>
            <a:ext cx="7779895" cy="1754326"/>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bn-IN" sz="5400" b="0" cap="none" spc="0" dirty="0" smtClean="0">
                <a:ln w="0"/>
                <a:solidFill>
                  <a:srgbClr val="00B0F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তোমাদের সবাইকে অসংখ্য ধন্যবাদ জানিয়ে আজকের পাঠ শেষ করছি।</a:t>
            </a:r>
            <a:endParaRPr lang="en-US" sz="5400" b="0" cap="none" spc="0" dirty="0">
              <a:ln w="0"/>
              <a:solidFill>
                <a:srgbClr val="00B0F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278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061" y="970359"/>
            <a:ext cx="1808747" cy="480219"/>
          </a:xfrm>
        </p:spPr>
        <p:txBody>
          <a:bodyPr>
            <a:normAutofit fontScale="90000"/>
          </a:bodyPr>
          <a:lstStyle/>
          <a:p>
            <a:pPr algn="ctr"/>
            <a:r>
              <a:rPr lang="bn-IN" dirty="0" smtClean="0">
                <a:solidFill>
                  <a:srgbClr val="FF0000"/>
                </a:solidFill>
              </a:rPr>
              <a:t> </a:t>
            </a:r>
            <a:endParaRPr lang="en-US" dirty="0">
              <a:solidFill>
                <a:srgbClr val="FF0000"/>
              </a:solidFill>
            </a:endParaRPr>
          </a:p>
        </p:txBody>
      </p:sp>
      <p:sp>
        <p:nvSpPr>
          <p:cNvPr id="10" name="TextBox 9"/>
          <p:cNvSpPr txBox="1"/>
          <p:nvPr/>
        </p:nvSpPr>
        <p:spPr>
          <a:xfrm>
            <a:off x="6570617" y="2573383"/>
            <a:ext cx="184731" cy="369332"/>
          </a:xfrm>
          <a:prstGeom prst="rect">
            <a:avLst/>
          </a:prstGeom>
          <a:noFill/>
        </p:spPr>
        <p:txBody>
          <a:bodyPr wrap="none" rtlCol="0">
            <a:spAutoFit/>
          </a:bodyPr>
          <a:lstStyle/>
          <a:p>
            <a:endParaRPr lang="en-US" dirty="0"/>
          </a:p>
        </p:txBody>
      </p:sp>
      <p:sp>
        <p:nvSpPr>
          <p:cNvPr id="13" name="Oval 12"/>
          <p:cNvSpPr/>
          <p:nvPr/>
        </p:nvSpPr>
        <p:spPr>
          <a:xfrm>
            <a:off x="3684479" y="276956"/>
            <a:ext cx="4491790" cy="1363579"/>
          </a:xfrm>
          <a:prstGeom prst="ellipse">
            <a:avLst/>
          </a:prstGeom>
          <a:solidFill>
            <a:schemeClr val="accent2"/>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শিক্ষক পরিচিতি</a:t>
            </a:r>
            <a:endParaRPr lang="en-US" sz="3200" dirty="0">
              <a:solidFill>
                <a:srgbClr val="FFFF00"/>
              </a:solidFill>
              <a:latin typeface="NikoshBAN" panose="02000000000000000000" pitchFamily="2" charset="0"/>
              <a:cs typeface="NikoshBAN" panose="02000000000000000000" pitchFamily="2" charset="0"/>
            </a:endParaRPr>
          </a:p>
        </p:txBody>
      </p:sp>
      <p:sp>
        <p:nvSpPr>
          <p:cNvPr id="14" name="Rectangle 13"/>
          <p:cNvSpPr/>
          <p:nvPr/>
        </p:nvSpPr>
        <p:spPr>
          <a:xfrm>
            <a:off x="7437119" y="3870959"/>
            <a:ext cx="4754880" cy="29844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bn-IN" sz="2800" dirty="0" smtClean="0">
                <a:solidFill>
                  <a:srgbClr val="0070C0"/>
                </a:solidFill>
                <a:latin typeface="NikoshBAN" panose="02000000000000000000" pitchFamily="2" charset="0"/>
                <a:cs typeface="NikoshBAN" panose="02000000000000000000" pitchFamily="2" charset="0"/>
              </a:rPr>
              <a:t>তাপস কুমার সরকার</a:t>
            </a:r>
          </a:p>
          <a:p>
            <a:pPr marL="457200" indent="-457200">
              <a:buFont typeface="Wingdings" panose="05000000000000000000" pitchFamily="2" charset="2"/>
              <a:buChar char="§"/>
            </a:pPr>
            <a:r>
              <a:rPr lang="bn-IN" sz="2800" dirty="0" smtClean="0">
                <a:solidFill>
                  <a:srgbClr val="0070C0"/>
                </a:solidFill>
                <a:latin typeface="NikoshBAN" panose="02000000000000000000" pitchFamily="2" charset="0"/>
                <a:cs typeface="NikoshBAN" panose="02000000000000000000" pitchFamily="2" charset="0"/>
              </a:rPr>
              <a:t>সহকারি শিক্ষক ( বিজ্ঞান )</a:t>
            </a:r>
          </a:p>
          <a:p>
            <a:pPr marL="457200" indent="-457200">
              <a:buFont typeface="Wingdings" panose="05000000000000000000" pitchFamily="2" charset="2"/>
              <a:buChar char="§"/>
            </a:pPr>
            <a:r>
              <a:rPr lang="bn-IN" sz="2800" dirty="0" smtClean="0">
                <a:solidFill>
                  <a:srgbClr val="0070C0"/>
                </a:solidFill>
                <a:latin typeface="NikoshBAN" panose="02000000000000000000" pitchFamily="2" charset="0"/>
                <a:cs typeface="NikoshBAN" panose="02000000000000000000" pitchFamily="2" charset="0"/>
              </a:rPr>
              <a:t>হাট বারবাজার মাধ্যমিক বিদ্যালয়</a:t>
            </a:r>
          </a:p>
          <a:p>
            <a:pPr marL="457200" indent="-457200">
              <a:buFont typeface="Wingdings" panose="05000000000000000000" pitchFamily="2" charset="2"/>
              <a:buChar char="§"/>
            </a:pPr>
            <a:r>
              <a:rPr lang="bn-IN" sz="2800" dirty="0" smtClean="0">
                <a:solidFill>
                  <a:srgbClr val="0070C0"/>
                </a:solidFill>
                <a:latin typeface="NikoshBAN" panose="02000000000000000000" pitchFamily="2" charset="0"/>
                <a:cs typeface="NikoshBAN" panose="02000000000000000000" pitchFamily="2" charset="0"/>
              </a:rPr>
              <a:t>কালীগঞ্জ, ঝিনাইদহ।</a:t>
            </a:r>
          </a:p>
          <a:p>
            <a:pPr marL="457200" indent="-457200">
              <a:buFont typeface="Wingdings" panose="05000000000000000000" pitchFamily="2" charset="2"/>
              <a:buChar char="§"/>
            </a:pPr>
            <a:r>
              <a:rPr lang="bn-IN" sz="2800" dirty="0" smtClean="0">
                <a:solidFill>
                  <a:srgbClr val="0070C0"/>
                </a:solidFill>
                <a:latin typeface="NikoshBAN" panose="02000000000000000000" pitchFamily="2" charset="0"/>
                <a:cs typeface="NikoshBAN" panose="02000000000000000000" pitchFamily="2" charset="0"/>
              </a:rPr>
              <a:t>মোবাইল নং-০১৭১৭১১০৩৮০</a:t>
            </a:r>
          </a:p>
          <a:p>
            <a:pPr algn="ctr"/>
            <a:endParaRPr lang="en-US"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08922"/>
            <a:ext cx="3012473" cy="284647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05263" cy="200526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660" y="9924"/>
            <a:ext cx="1995340" cy="1995340"/>
          </a:xfrm>
          <a:prstGeom prst="rect">
            <a:avLst/>
          </a:prstGeom>
        </p:spPr>
      </p:pic>
      <p:sp>
        <p:nvSpPr>
          <p:cNvPr id="7" name="Up-Down Arrow 6"/>
          <p:cNvSpPr/>
          <p:nvPr/>
        </p:nvSpPr>
        <p:spPr>
          <a:xfrm>
            <a:off x="5105400" y="1859280"/>
            <a:ext cx="1649948" cy="4870383"/>
          </a:xfrm>
          <a:prstGeom prst="upDownArrow">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80">
                                          <p:stCondLst>
                                            <p:cond delay="0"/>
                                          </p:stCondLst>
                                        </p:cTn>
                                        <p:tgtEl>
                                          <p:spTgt spid="14"/>
                                        </p:tgtEl>
                                      </p:cBhvr>
                                    </p:animEffect>
                                    <p:anim calcmode="lin" valueType="num">
                                      <p:cBhvr>
                                        <p:cTn id="2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8" dur="26">
                                          <p:stCondLst>
                                            <p:cond delay="650"/>
                                          </p:stCondLst>
                                        </p:cTn>
                                        <p:tgtEl>
                                          <p:spTgt spid="14"/>
                                        </p:tgtEl>
                                      </p:cBhvr>
                                      <p:to x="100000" y="60000"/>
                                    </p:animScale>
                                    <p:animScale>
                                      <p:cBhvr>
                                        <p:cTn id="29" dur="166" decel="50000">
                                          <p:stCondLst>
                                            <p:cond delay="676"/>
                                          </p:stCondLst>
                                        </p:cTn>
                                        <p:tgtEl>
                                          <p:spTgt spid="14"/>
                                        </p:tgtEl>
                                      </p:cBhvr>
                                      <p:to x="100000" y="100000"/>
                                    </p:animScale>
                                    <p:animScale>
                                      <p:cBhvr>
                                        <p:cTn id="30" dur="26">
                                          <p:stCondLst>
                                            <p:cond delay="1312"/>
                                          </p:stCondLst>
                                        </p:cTn>
                                        <p:tgtEl>
                                          <p:spTgt spid="14"/>
                                        </p:tgtEl>
                                      </p:cBhvr>
                                      <p:to x="100000" y="80000"/>
                                    </p:animScale>
                                    <p:animScale>
                                      <p:cBhvr>
                                        <p:cTn id="31" dur="166" decel="50000">
                                          <p:stCondLst>
                                            <p:cond delay="1338"/>
                                          </p:stCondLst>
                                        </p:cTn>
                                        <p:tgtEl>
                                          <p:spTgt spid="14"/>
                                        </p:tgtEl>
                                      </p:cBhvr>
                                      <p:to x="100000" y="100000"/>
                                    </p:animScale>
                                    <p:animScale>
                                      <p:cBhvr>
                                        <p:cTn id="32" dur="26">
                                          <p:stCondLst>
                                            <p:cond delay="1642"/>
                                          </p:stCondLst>
                                        </p:cTn>
                                        <p:tgtEl>
                                          <p:spTgt spid="14"/>
                                        </p:tgtEl>
                                      </p:cBhvr>
                                      <p:to x="100000" y="90000"/>
                                    </p:animScale>
                                    <p:animScale>
                                      <p:cBhvr>
                                        <p:cTn id="33" dur="166" decel="50000">
                                          <p:stCondLst>
                                            <p:cond delay="1668"/>
                                          </p:stCondLst>
                                        </p:cTn>
                                        <p:tgtEl>
                                          <p:spTgt spid="14"/>
                                        </p:tgtEl>
                                      </p:cBhvr>
                                      <p:to x="100000" y="100000"/>
                                    </p:animScale>
                                    <p:animScale>
                                      <p:cBhvr>
                                        <p:cTn id="34" dur="26">
                                          <p:stCondLst>
                                            <p:cond delay="1808"/>
                                          </p:stCondLst>
                                        </p:cTn>
                                        <p:tgtEl>
                                          <p:spTgt spid="14"/>
                                        </p:tgtEl>
                                      </p:cBhvr>
                                      <p:to x="100000" y="95000"/>
                                    </p:animScale>
                                    <p:animScale>
                                      <p:cBhvr>
                                        <p:cTn id="3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10526" y="86292"/>
            <a:ext cx="4347411" cy="1203158"/>
          </a:xfrm>
          <a:prstGeom prst="ellipse">
            <a:avLst/>
          </a:prstGeom>
          <a:solidFill>
            <a:schemeClr val="accent4">
              <a:lumMod val="50000"/>
            </a:schemeClr>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
        <p:nvSpPr>
          <p:cNvPr id="9" name="Oval 8"/>
          <p:cNvSpPr/>
          <p:nvPr/>
        </p:nvSpPr>
        <p:spPr>
          <a:xfrm>
            <a:off x="3932682" y="1378496"/>
            <a:ext cx="4390804" cy="1161514"/>
          </a:xfrm>
          <a:prstGeom prst="ellipse">
            <a:avLst/>
          </a:prstGeom>
          <a:solidFill>
            <a:schemeClr val="accent4">
              <a:lumMod val="50000"/>
            </a:schemeClr>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বিজ্ঞান</a:t>
            </a:r>
            <a:endParaRPr lang="en-US" sz="3200" dirty="0">
              <a:solidFill>
                <a:srgbClr val="FFFF00"/>
              </a:solidFill>
              <a:latin typeface="NikoshBAN" panose="02000000000000000000" pitchFamily="2" charset="0"/>
              <a:cs typeface="NikoshBAN" panose="02000000000000000000" pitchFamily="2" charset="0"/>
            </a:endParaRPr>
          </a:p>
        </p:txBody>
      </p:sp>
      <p:sp>
        <p:nvSpPr>
          <p:cNvPr id="10" name="Oval 9"/>
          <p:cNvSpPr/>
          <p:nvPr/>
        </p:nvSpPr>
        <p:spPr>
          <a:xfrm>
            <a:off x="3898231" y="2735187"/>
            <a:ext cx="4459706" cy="1203155"/>
          </a:xfrm>
          <a:prstGeom prst="ellipse">
            <a:avLst/>
          </a:prstGeom>
          <a:solidFill>
            <a:schemeClr val="accent4">
              <a:lumMod val="50000"/>
            </a:schemeClr>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শ্রেণি-অষ্টম</a:t>
            </a:r>
            <a:endParaRPr lang="en-US" sz="3200" dirty="0">
              <a:solidFill>
                <a:srgbClr val="FFFF00"/>
              </a:solidFill>
              <a:latin typeface="NikoshBAN" panose="02000000000000000000" pitchFamily="2" charset="0"/>
              <a:cs typeface="NikoshBAN" panose="02000000000000000000" pitchFamily="2" charset="0"/>
            </a:endParaRPr>
          </a:p>
        </p:txBody>
      </p:sp>
      <p:sp>
        <p:nvSpPr>
          <p:cNvPr id="11" name="Oval 10"/>
          <p:cNvSpPr/>
          <p:nvPr/>
        </p:nvSpPr>
        <p:spPr>
          <a:xfrm>
            <a:off x="3966926" y="4155995"/>
            <a:ext cx="4471222" cy="1242176"/>
          </a:xfrm>
          <a:prstGeom prst="ellipse">
            <a:avLst/>
          </a:prstGeom>
          <a:solidFill>
            <a:schemeClr val="accent4">
              <a:lumMod val="50000"/>
            </a:schemeClr>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দ্বিতীয় অধ্যায়</a:t>
            </a:r>
            <a:endParaRPr lang="en-US" sz="3200" dirty="0">
              <a:solidFill>
                <a:srgbClr val="FFFF00"/>
              </a:solidFill>
              <a:latin typeface="NikoshBAN" panose="02000000000000000000" pitchFamily="2" charset="0"/>
              <a:cs typeface="NikoshBAN" panose="02000000000000000000" pitchFamily="2" charset="0"/>
            </a:endParaRPr>
          </a:p>
        </p:txBody>
      </p:sp>
      <p:sp>
        <p:nvSpPr>
          <p:cNvPr id="12" name="Oval 11"/>
          <p:cNvSpPr/>
          <p:nvPr/>
        </p:nvSpPr>
        <p:spPr>
          <a:xfrm>
            <a:off x="4047345" y="5478776"/>
            <a:ext cx="4471222" cy="1242176"/>
          </a:xfrm>
          <a:prstGeom prst="ellipse">
            <a:avLst/>
          </a:prstGeom>
          <a:solidFill>
            <a:schemeClr val="accent4">
              <a:lumMod val="50000"/>
            </a:schemeClr>
          </a:solidFill>
          <a:ln>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জীবের বৃদ্ধি ও বংশগতি</a:t>
            </a:r>
            <a:endParaRPr lang="en-US" sz="32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5142565" y="419829"/>
            <a:ext cx="1971037" cy="588057"/>
          </a:xfrm>
          <a:prstGeom prst="rect">
            <a:avLst/>
          </a:prstGeom>
          <a:noFill/>
        </p:spPr>
        <p:txBody>
          <a:bodyPr wrap="square" rtlCol="0">
            <a:spAutoFit/>
          </a:bodyPr>
          <a:lstStyle/>
          <a:p>
            <a:r>
              <a:rPr lang="bn-IN" sz="3200" dirty="0" smtClean="0">
                <a:solidFill>
                  <a:srgbClr val="FFFF00"/>
                </a:solidFill>
                <a:latin typeface="NikoshBAN" panose="02000000000000000000" pitchFamily="2" charset="0"/>
                <a:cs typeface="NikoshBAN" panose="02000000000000000000" pitchFamily="2" charset="0"/>
              </a:rPr>
              <a:t>পাঠ পরিচিতি</a:t>
            </a:r>
            <a:endParaRPr lang="en-US" sz="32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692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97280"/>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sp>
        <p:nvSpPr>
          <p:cNvPr id="6" name="Flowchart: Terminator 5"/>
          <p:cNvSpPr/>
          <p:nvPr/>
        </p:nvSpPr>
        <p:spPr>
          <a:xfrm>
            <a:off x="3444884" y="50227"/>
            <a:ext cx="4907280" cy="1097280"/>
          </a:xfrm>
          <a:prstGeom prst="flowChartTerminator">
            <a:avLst/>
          </a:prstGeom>
          <a:solidFill>
            <a:srgbClr val="002060"/>
          </a:solidFill>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solidFill>
                  <a:srgbClr val="FF0000"/>
                </a:solidFill>
                <a:latin typeface="NikoshBAN" panose="02000000000000000000" pitchFamily="2" charset="0"/>
                <a:cs typeface="NikoshBAN" panose="02000000000000000000" pitchFamily="2" charset="0"/>
              </a:rPr>
              <a:t>ছবিগুলো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দেখঃ</a:t>
            </a:r>
            <a:endParaRPr lang="en-US" sz="3200" dirty="0">
              <a:solidFill>
                <a:srgbClr val="FF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1" y="1197734"/>
            <a:ext cx="5539019" cy="508329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977" y="1197734"/>
            <a:ext cx="6320339" cy="51837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827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721993" y="643944"/>
            <a:ext cx="4005331" cy="1841678"/>
          </a:xfrm>
          <a:prstGeom prst="wedgeEllipseCallou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আজকের পাঠের বিষয়ঃ</a:t>
            </a:r>
            <a:endParaRPr lang="en-US" sz="3200" dirty="0">
              <a:latin typeface="NikoshBAN" panose="02000000000000000000" pitchFamily="2" charset="0"/>
              <a:cs typeface="NikoshBAN" panose="02000000000000000000" pitchFamily="2" charset="0"/>
            </a:endParaRPr>
          </a:p>
        </p:txBody>
      </p:sp>
      <p:sp>
        <p:nvSpPr>
          <p:cNvPr id="7" name="Flowchart: Alternate Process 6"/>
          <p:cNvSpPr/>
          <p:nvPr/>
        </p:nvSpPr>
        <p:spPr>
          <a:xfrm>
            <a:off x="3532029" y="3966692"/>
            <a:ext cx="4385258" cy="1146220"/>
          </a:xfrm>
          <a:prstGeom prst="flowChartAlternateProcess">
            <a:avLst/>
          </a:prstGeom>
          <a:solidFill>
            <a:srgbClr val="00206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মিয়োসিস কোষ বিভাজন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534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27018" y="364374"/>
            <a:ext cx="7025640" cy="17830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এ পাঠ শেষে শিক্ষার্থীরা-</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831273" y="3068782"/>
            <a:ext cx="8656320" cy="2667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2800" dirty="0" err="1" smtClean="0">
                <a:solidFill>
                  <a:srgbClr val="00B0F0"/>
                </a:solidFill>
                <a:latin typeface="NikoshBAN" panose="02000000000000000000" pitchFamily="2" charset="0"/>
                <a:cs typeface="NikoshBAN" panose="02000000000000000000" pitchFamily="2" charset="0"/>
              </a:rPr>
              <a:t>কোষ</a:t>
            </a:r>
            <a:r>
              <a:rPr lang="bn-IN" sz="2800" dirty="0" smtClean="0">
                <a:solidFill>
                  <a:srgbClr val="00B0F0"/>
                </a:solidFill>
                <a:latin typeface="NikoshBAN" panose="02000000000000000000" pitchFamily="2" charset="0"/>
                <a:cs typeface="NikoshBAN" panose="02000000000000000000" pitchFamily="2" charset="0"/>
              </a:rPr>
              <a:t> </a:t>
            </a:r>
            <a:r>
              <a:rPr lang="bn-IN" sz="2800" dirty="0">
                <a:solidFill>
                  <a:srgbClr val="00B0F0"/>
                </a:solidFill>
                <a:latin typeface="NikoshBAN" panose="02000000000000000000" pitchFamily="2" charset="0"/>
                <a:cs typeface="NikoshBAN" panose="02000000000000000000" pitchFamily="2" charset="0"/>
              </a:rPr>
              <a:t>বিভাজনের প্রকারভেদ ব্যাখ্যা করতে পারবে।</a:t>
            </a:r>
          </a:p>
          <a:p>
            <a:pPr marL="457200" indent="-457200">
              <a:buFont typeface="Wingdings" panose="05000000000000000000" pitchFamily="2" charset="2"/>
              <a:buChar char="Ø"/>
            </a:pPr>
            <a:r>
              <a:rPr lang="bn-IN" sz="2800" dirty="0" smtClean="0">
                <a:solidFill>
                  <a:srgbClr val="00B0F0"/>
                </a:solidFill>
                <a:latin typeface="NikoshBAN" panose="02000000000000000000" pitchFamily="2" charset="0"/>
                <a:cs typeface="NikoshBAN" panose="02000000000000000000" pitchFamily="2" charset="0"/>
              </a:rPr>
              <a:t>কোষ </a:t>
            </a:r>
            <a:r>
              <a:rPr lang="bn-IN" sz="2800" dirty="0">
                <a:solidFill>
                  <a:srgbClr val="00B0F0"/>
                </a:solidFill>
                <a:latin typeface="NikoshBAN" panose="02000000000000000000" pitchFamily="2" charset="0"/>
                <a:cs typeface="NikoshBAN" panose="02000000000000000000" pitchFamily="2" charset="0"/>
              </a:rPr>
              <a:t>বিভাজনের মাধ্যমে জীবদেহের বৃদ্ধি ব্যাখ্যা করতে </a:t>
            </a:r>
            <a:r>
              <a:rPr lang="bn-IN" sz="2800" dirty="0" smtClean="0">
                <a:solidFill>
                  <a:srgbClr val="00B0F0"/>
                </a:solidFill>
                <a:latin typeface="NikoshBAN" panose="02000000000000000000" pitchFamily="2" charset="0"/>
                <a:cs typeface="NikoshBAN" panose="02000000000000000000" pitchFamily="2" charset="0"/>
              </a:rPr>
              <a:t>পারবে</a:t>
            </a:r>
            <a:r>
              <a:rPr lang="en-US" sz="2800" dirty="0">
                <a:solidFill>
                  <a:srgbClr val="00B0F0"/>
                </a:solidFill>
                <a:latin typeface="NikoshBAN" panose="02000000000000000000" pitchFamily="2" charset="0"/>
                <a:cs typeface="NikoshBAN" panose="02000000000000000000" pitchFamily="2" charset="0"/>
              </a:rPr>
              <a:t>।</a:t>
            </a:r>
            <a:endParaRPr lang="bn-IN" sz="2800" dirty="0" smtClean="0">
              <a:solidFill>
                <a:srgbClr val="00B0F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345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189"/>
            <a:ext cx="12192000"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Flowchart: Terminator 3"/>
          <p:cNvSpPr/>
          <p:nvPr/>
        </p:nvSpPr>
        <p:spPr>
          <a:xfrm>
            <a:off x="2047702" y="633855"/>
            <a:ext cx="8096596" cy="1021080"/>
          </a:xfrm>
          <a:prstGeom prst="flowChartTerminator">
            <a:avLst/>
          </a:prstGeom>
          <a:solidFill>
            <a:srgbClr val="00B050"/>
          </a:solidFill>
          <a:ln>
            <a:solidFill>
              <a:srgbClr val="FFFF00"/>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মিয়োসিস কোষ বিভাজন কাকে বলে?</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Flowchart: Alternate Process 2"/>
          <p:cNvSpPr/>
          <p:nvPr/>
        </p:nvSpPr>
        <p:spPr>
          <a:xfrm>
            <a:off x="993498" y="2935738"/>
            <a:ext cx="10481578" cy="2937028"/>
          </a:xfrm>
          <a:prstGeom prst="flowChartAlternateProcess">
            <a:avLst/>
          </a:prstGeom>
          <a:solidFill>
            <a:srgbClr val="92D050"/>
          </a:solidFill>
          <a:ln>
            <a:solidFill>
              <a:srgbClr val="C00000"/>
            </a:solid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r>
              <a:rPr lang="bn-IN" sz="2400" dirty="0" smtClean="0">
                <a:solidFill>
                  <a:srgbClr val="7030A0"/>
                </a:solidFill>
                <a:latin typeface="NikoshBAN" panose="02000000000000000000" pitchFamily="2" charset="0"/>
                <a:cs typeface="NikoshBAN" panose="02000000000000000000" pitchFamily="2" charset="0"/>
              </a:rPr>
              <a:t>উত্তরঃ  যে</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কোষ</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বিভাজন</a:t>
            </a:r>
            <a:r>
              <a:rPr lang="bn-IN" sz="2400" dirty="0" smtClean="0">
                <a:solidFill>
                  <a:srgbClr val="7030A0"/>
                </a:solidFill>
                <a:latin typeface="NikoshBAN" panose="02000000000000000000" pitchFamily="2" charset="0"/>
                <a:cs typeface="NikoshBAN" panose="02000000000000000000" pitchFamily="2" charset="0"/>
              </a:rPr>
              <a:t> পদ্ধতিতে মাতৃকোষের নিঊক্লিয়া</a:t>
            </a:r>
            <a:r>
              <a:rPr lang="en-US" sz="2400" dirty="0" err="1" smtClean="0">
                <a:solidFill>
                  <a:srgbClr val="7030A0"/>
                </a:solidFill>
                <a:latin typeface="NikoshBAN" panose="02000000000000000000" pitchFamily="2" charset="0"/>
                <a:cs typeface="NikoshBAN" panose="02000000000000000000" pitchFamily="2" charset="0"/>
              </a:rPr>
              <a:t>সটি</a:t>
            </a:r>
            <a:r>
              <a:rPr lang="bn-IN"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পর</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পর</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দুইবার</a:t>
            </a:r>
            <a:r>
              <a:rPr lang="bn-IN" sz="2400" dirty="0" smtClean="0">
                <a:solidFill>
                  <a:srgbClr val="7030A0"/>
                </a:solidFill>
                <a:latin typeface="NikoshBAN" panose="02000000000000000000" pitchFamily="2" charset="0"/>
                <a:cs typeface="NikoshBAN" panose="02000000000000000000" pitchFamily="2" charset="0"/>
              </a:rPr>
              <a:t> বিভাজিত হ</a:t>
            </a:r>
            <a:r>
              <a:rPr lang="en-US" sz="2400" dirty="0" err="1" smtClean="0">
                <a:solidFill>
                  <a:srgbClr val="7030A0"/>
                </a:solidFill>
                <a:latin typeface="NikoshBAN" panose="02000000000000000000" pitchFamily="2" charset="0"/>
                <a:cs typeface="NikoshBAN" panose="02000000000000000000" pitchFamily="2" charset="0"/>
              </a:rPr>
              <a:t>লেও</a:t>
            </a:r>
            <a:r>
              <a:rPr lang="bn-IN" sz="2400" dirty="0" smtClean="0">
                <a:solidFill>
                  <a:srgbClr val="7030A0"/>
                </a:solidFill>
                <a:latin typeface="NikoshBAN" panose="02000000000000000000" pitchFamily="2" charset="0"/>
                <a:cs typeface="NikoshBAN" panose="02000000000000000000" pitchFamily="2" charset="0"/>
              </a:rPr>
              <a:t> ক্রোমোজোমের বিভাজন ঘটে মাত্র একবার, ফলে অপত্য কোষে ক্রোমোজোম সংখ্যা মাতৃ কোষের অর্ধের হয়ে যায়,তাকে মিয়োসিস কোষ বিভাজন বলে।</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ক্রোমোজোমের</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সংখ্যা</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অর্ধেক</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হ্রাস</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পায়</a:t>
            </a:r>
            <a:r>
              <a:rPr lang="en-US" sz="2400" dirty="0" smtClean="0">
                <a:solidFill>
                  <a:srgbClr val="7030A0"/>
                </a:solidFill>
                <a:latin typeface="NikoshBAN" panose="02000000000000000000" pitchFamily="2" charset="0"/>
                <a:cs typeface="NikoshBAN" panose="02000000000000000000" pitchFamily="2" charset="0"/>
              </a:rPr>
              <a:t> </a:t>
            </a:r>
            <a:r>
              <a:rPr lang="en-US" sz="2400" dirty="0" err="1" smtClean="0">
                <a:solidFill>
                  <a:srgbClr val="7030A0"/>
                </a:solidFill>
                <a:latin typeface="NikoshBAN" panose="02000000000000000000" pitchFamily="2" charset="0"/>
                <a:cs typeface="NikoshBAN" panose="02000000000000000000" pitchFamily="2" charset="0"/>
              </a:rPr>
              <a:t>বলে</a:t>
            </a:r>
            <a:r>
              <a:rPr lang="en-US" sz="2400" dirty="0" smtClean="0">
                <a:solidFill>
                  <a:srgbClr val="7030A0"/>
                </a:solidFill>
                <a:latin typeface="NikoshBAN" panose="02000000000000000000" pitchFamily="2" charset="0"/>
                <a:cs typeface="NikoshBAN" panose="02000000000000000000" pitchFamily="2" charset="0"/>
              </a:rPr>
              <a:t> </a:t>
            </a:r>
            <a:r>
              <a:rPr lang="bn-IN" sz="2400" dirty="0" smtClean="0">
                <a:solidFill>
                  <a:srgbClr val="7030A0"/>
                </a:solidFill>
                <a:latin typeface="NikoshBAN" panose="02000000000000000000" pitchFamily="2" charset="0"/>
                <a:cs typeface="NikoshBAN" panose="02000000000000000000" pitchFamily="2" charset="0"/>
              </a:rPr>
              <a:t>মিয়োসিস কোষ বিভাজনকে হ্রাসমূলক বিভাজনও বলা হয়।</a:t>
            </a:r>
            <a:endParaRPr lang="en-US" sz="24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426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256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2311113" y="191359"/>
            <a:ext cx="6382125" cy="1753351"/>
          </a:xfrm>
          <a:prstGeom prst="flowChartTerminator">
            <a:avLst/>
          </a:prstGeom>
          <a:blipFill>
            <a:blip r:embed="rId2"/>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en-US" sz="2800" dirty="0" err="1" smtClean="0">
                <a:solidFill>
                  <a:srgbClr val="FFFF00"/>
                </a:solidFill>
                <a:latin typeface="NikoshBAN" panose="02000000000000000000" pitchFamily="2" charset="0"/>
                <a:cs typeface="NikoshBAN" panose="02000000000000000000" pitchFamily="2" charset="0"/>
              </a:rPr>
              <a:t>মিয়োসিসের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কোষ</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বিভাজনের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বৈশিষ্ট্যঃ</a:t>
            </a:r>
            <a:endParaRPr lang="en-US" sz="2800" dirty="0">
              <a:solidFill>
                <a:srgbClr val="FFFF00"/>
              </a:solidFill>
              <a:latin typeface="NikoshBAN" panose="02000000000000000000" pitchFamily="2" charset="0"/>
              <a:cs typeface="NikoshBAN" panose="02000000000000000000" pitchFamily="2" charset="0"/>
            </a:endParaRPr>
          </a:p>
        </p:txBody>
      </p:sp>
      <p:sp>
        <p:nvSpPr>
          <p:cNvPr id="6" name="Rounded Rectangle 5"/>
          <p:cNvSpPr/>
          <p:nvPr/>
        </p:nvSpPr>
        <p:spPr>
          <a:xfrm>
            <a:off x="746976" y="2325548"/>
            <a:ext cx="10135674" cy="4319253"/>
          </a:xfrm>
          <a:prstGeom prst="roundRect">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bn-IN" sz="2800" dirty="0" smtClean="0">
                <a:latin typeface="NikoshBAN" panose="02000000000000000000" pitchFamily="2" charset="0"/>
                <a:cs typeface="NikoshBAN" panose="02000000000000000000" pitchFamily="2" charset="0"/>
              </a:rPr>
              <a:t>১। ডিপ্লয়েড জীবের জনন মাতৃকোষ ও হ্যাপ্লয়েড জীবের জাইগোটে মিয়োসিস ঘটে।</a:t>
            </a:r>
          </a:p>
          <a:p>
            <a:pPr marL="285750" indent="-285750">
              <a:buFont typeface="Wingdings" panose="05000000000000000000" pitchFamily="2" charset="2"/>
              <a:buChar char="v"/>
            </a:pPr>
            <a:endParaRPr lang="bn-IN" sz="28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bn-IN" sz="2800" dirty="0" smtClean="0">
                <a:latin typeface="NikoshBAN" panose="02000000000000000000" pitchFamily="2" charset="0"/>
                <a:cs typeface="NikoshBAN" panose="02000000000000000000" pitchFamily="2" charset="0"/>
              </a:rPr>
              <a:t>২।মিয়োসিস কোষ বিভাজনে একটি কোষ থেকে চারটি কোষের সৃষ্টি হয়।</a:t>
            </a:r>
          </a:p>
          <a:p>
            <a:pPr marL="285750" indent="-285750">
              <a:buFont typeface="Wingdings" panose="05000000000000000000" pitchFamily="2" charset="2"/>
              <a:buChar char="v"/>
            </a:pPr>
            <a:endParaRPr lang="bn-IN" sz="28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bn-IN" sz="2800" dirty="0" smtClean="0">
                <a:latin typeface="NikoshBAN" panose="02000000000000000000" pitchFamily="2" charset="0"/>
                <a:cs typeface="NikoshBAN" panose="02000000000000000000" pitchFamily="2" charset="0"/>
              </a:rPr>
              <a:t>৩। ক্রোমোজোম একবার বিভক্ত হয় এবং নিঊক্লিয়াস দুবার বিভক্ত হয়।</a:t>
            </a:r>
          </a:p>
          <a:p>
            <a:endParaRPr lang="bn-IN" sz="28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bn-IN" sz="2800" dirty="0" smtClean="0">
                <a:latin typeface="NikoshBAN" panose="02000000000000000000" pitchFamily="2" charset="0"/>
                <a:cs typeface="NikoshBAN" panose="02000000000000000000" pitchFamily="2" charset="0"/>
              </a:rPr>
              <a:t>৪। সৃষ্ট চারটি কোষের নিউক্লিয়াসে ক্রোমোজোম সংখ্যা মাতৃ নিউক্লিয়াসের ক্রোমোজোম সংখ্যার অর্ধেক হয়।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40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359640" cy="7056120"/>
          </a:xfrm>
          <a:prstGeom prst="rect">
            <a:avLst/>
          </a:prstGeom>
          <a:solidFill>
            <a:schemeClr val="bg2"/>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4" name="Flowchart: Preparation 3"/>
          <p:cNvSpPr/>
          <p:nvPr/>
        </p:nvSpPr>
        <p:spPr>
          <a:xfrm>
            <a:off x="1918952" y="96788"/>
            <a:ext cx="8223503" cy="1448678"/>
          </a:xfrm>
          <a:prstGeom prst="flowChartPreparation">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3052293" y="360507"/>
            <a:ext cx="6248572" cy="1077218"/>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মিয়োসিস কোষ বিভাজনের সময় জনন    মাতৃকোষ দুই ধাপে বিভাজিত হয়।</a:t>
            </a:r>
            <a:endParaRPr lang="en-US" sz="3200" dirty="0">
              <a:latin typeface="NikoshBAN" panose="02000000000000000000" pitchFamily="2" charset="0"/>
              <a:cs typeface="NikoshBAN" panose="02000000000000000000" pitchFamily="2" charset="0"/>
            </a:endParaRPr>
          </a:p>
        </p:txBody>
      </p:sp>
      <p:sp>
        <p:nvSpPr>
          <p:cNvPr id="6" name="Right Arrow 5"/>
          <p:cNvSpPr/>
          <p:nvPr/>
        </p:nvSpPr>
        <p:spPr>
          <a:xfrm rot="5400000">
            <a:off x="5413483" y="1940163"/>
            <a:ext cx="1234440"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1336783" y="2501589"/>
            <a:ext cx="9387840" cy="914400"/>
          </a:xfrm>
          <a:prstGeom prst="mathMinu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224869" y="2844453"/>
            <a:ext cx="484632" cy="9784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9343795" y="2844453"/>
            <a:ext cx="484632" cy="9784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93442" y="3865769"/>
            <a:ext cx="6066198" cy="2992231"/>
          </a:xfrm>
          <a:prstGeom prst="rect">
            <a:avLst/>
          </a:prstGeom>
          <a:solidFill>
            <a:schemeClr val="accent1">
              <a:lumMod val="7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bg2"/>
                </a:solidFill>
                <a:latin typeface="NikoshBAN" panose="02000000000000000000" pitchFamily="2" charset="0"/>
                <a:cs typeface="NikoshBAN" panose="02000000000000000000" pitchFamily="2" charset="0"/>
              </a:rPr>
              <a:t>২। দ্বিতীয় বিভাজন ( মিয়োসিস-২)।</a:t>
            </a:r>
            <a:endParaRPr lang="en-US" sz="3200" dirty="0">
              <a:solidFill>
                <a:schemeClr val="bg2"/>
              </a:solidFill>
              <a:latin typeface="NikoshBAN" panose="02000000000000000000" pitchFamily="2" charset="0"/>
              <a:cs typeface="NikoshBAN" panose="02000000000000000000" pitchFamily="2" charset="0"/>
            </a:endParaRPr>
          </a:p>
        </p:txBody>
      </p:sp>
      <p:sp>
        <p:nvSpPr>
          <p:cNvPr id="12" name="Rectangle 11"/>
          <p:cNvSpPr/>
          <p:nvPr/>
        </p:nvSpPr>
        <p:spPr>
          <a:xfrm>
            <a:off x="0" y="3865771"/>
            <a:ext cx="6092096" cy="2992230"/>
          </a:xfrm>
          <a:prstGeom prst="rect">
            <a:avLst/>
          </a:prstGeom>
          <a:solidFill>
            <a:schemeClr val="accent1">
              <a:lumMod val="7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bg2"/>
                </a:solidFill>
                <a:latin typeface="NikoshBAN" panose="02000000000000000000" pitchFamily="2" charset="0"/>
                <a:cs typeface="NikoshBAN" panose="02000000000000000000" pitchFamily="2" charset="0"/>
              </a:rPr>
              <a:t>১</a:t>
            </a:r>
            <a:r>
              <a:rPr lang="bn-IN" sz="3200" dirty="0">
                <a:solidFill>
                  <a:schemeClr val="bg2"/>
                </a:solidFill>
                <a:latin typeface="NikoshBAN" panose="02000000000000000000" pitchFamily="2" charset="0"/>
                <a:cs typeface="NikoshBAN" panose="02000000000000000000" pitchFamily="2" charset="0"/>
              </a:rPr>
              <a:t>। </a:t>
            </a:r>
            <a:r>
              <a:rPr lang="bn-IN" sz="3200" dirty="0" smtClean="0">
                <a:solidFill>
                  <a:schemeClr val="bg2"/>
                </a:solidFill>
                <a:latin typeface="NikoshBAN" panose="02000000000000000000" pitchFamily="2" charset="0"/>
                <a:cs typeface="NikoshBAN" panose="02000000000000000000" pitchFamily="2" charset="0"/>
              </a:rPr>
              <a:t>প্রথম বিভাজন (মিয়োসিস-১)।</a:t>
            </a:r>
            <a:endParaRPr lang="en-US" sz="3200" dirty="0">
              <a:solidFill>
                <a:schemeClr val="bg2"/>
              </a:solidFill>
              <a:latin typeface="NikoshBAN" panose="02000000000000000000" pitchFamily="2" charset="0"/>
              <a:cs typeface="NikoshBAN" panose="02000000000000000000" pitchFamily="2" charset="0"/>
            </a:endParaRPr>
          </a:p>
        </p:txBody>
      </p:sp>
      <p:sp>
        <p:nvSpPr>
          <p:cNvPr id="13" name="TextBox 12"/>
          <p:cNvSpPr txBox="1"/>
          <p:nvPr/>
        </p:nvSpPr>
        <p:spPr>
          <a:xfrm>
            <a:off x="292526" y="5565513"/>
            <a:ext cx="5196840" cy="1754326"/>
          </a:xfrm>
          <a:prstGeom prst="rect">
            <a:avLst/>
          </a:prstGeom>
          <a:noFill/>
        </p:spPr>
        <p:txBody>
          <a:bodyPr wrap="square" rtlCol="0">
            <a:spAutoFit/>
          </a:bodyPr>
          <a:lstStyle/>
          <a:p>
            <a:pPr marL="285750" indent="-285750">
              <a:buFont typeface="Wingdings" panose="05000000000000000000" pitchFamily="2" charset="2"/>
              <a:buChar char="q"/>
            </a:pPr>
            <a:r>
              <a:rPr lang="bn-IN" sz="2400" dirty="0" smtClean="0">
                <a:solidFill>
                  <a:schemeClr val="bg1"/>
                </a:solidFill>
                <a:latin typeface="NikoshBAN" panose="02000000000000000000" pitchFamily="2" charset="0"/>
                <a:cs typeface="NikoshBAN" panose="02000000000000000000" pitchFamily="2" charset="0"/>
              </a:rPr>
              <a:t> প্রথম বিভাজনের সময় সৃষ্ট দুইটি অপত্য কোষের ক্রোমোজোম সংখ্যা মাতৃকোষের ক্রোমোজোম সংখ্যার অর্ধেক হয়ে যায়।</a:t>
            </a:r>
          </a:p>
          <a:p>
            <a:pPr marL="285750" indent="-285750">
              <a:buFont typeface="Wingdings" panose="05000000000000000000" pitchFamily="2" charset="2"/>
              <a:buChar char="q"/>
            </a:pPr>
            <a:endParaRPr lang="bn-IN"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endParaRPr lang="en-US" dirty="0">
              <a:latin typeface="NikoshBAN" panose="02000000000000000000" pitchFamily="2" charset="0"/>
              <a:cs typeface="NikoshBAN" panose="02000000000000000000" pitchFamily="2" charset="0"/>
            </a:endParaRPr>
          </a:p>
        </p:txBody>
      </p:sp>
      <p:sp>
        <p:nvSpPr>
          <p:cNvPr id="16" name="TextBox 15"/>
          <p:cNvSpPr txBox="1"/>
          <p:nvPr/>
        </p:nvSpPr>
        <p:spPr>
          <a:xfrm>
            <a:off x="6694825" y="5546195"/>
            <a:ext cx="5212079" cy="1200329"/>
          </a:xfrm>
          <a:prstGeom prst="rect">
            <a:avLst/>
          </a:prstGeom>
          <a:noFill/>
        </p:spPr>
        <p:txBody>
          <a:bodyPr wrap="square" rtlCol="0">
            <a:spAutoFit/>
          </a:bodyPr>
          <a:lstStyle/>
          <a:p>
            <a:pPr marL="285750" indent="-285750">
              <a:buFont typeface="Wingdings" panose="05000000000000000000" pitchFamily="2" charset="2"/>
              <a:buChar char="q"/>
            </a:pPr>
            <a:r>
              <a:rPr lang="bn-IN" sz="2400" dirty="0" smtClean="0">
                <a:solidFill>
                  <a:schemeClr val="bg1"/>
                </a:solidFill>
                <a:latin typeface="NikoshBAN" panose="02000000000000000000" pitchFamily="2" charset="0"/>
                <a:cs typeface="NikoshBAN" panose="02000000000000000000" pitchFamily="2" charset="0"/>
              </a:rPr>
              <a:t> দ্বিতীয় বিভাজনটি মাইটোসিস বিভাজনের অনুরূপ অর্থাৎ প্রথম বিভাজনে উতপন্ন প্রতিটি কোষ পুনরায় বিভাজিত হয়ে দুইটি অপত্য কোষের সৃষ্টি করে।</a:t>
            </a:r>
            <a:endParaRPr lang="en-US" sz="2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169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animBg="1"/>
      <p:bldP spid="13" grpId="0"/>
      <p:bldP spid="16"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1608</TotalTime>
  <Words>574</Words>
  <Application>Microsoft Office PowerPoint</Application>
  <PresentationFormat>Widescreen</PresentationFormat>
  <Paragraphs>67</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Calibri Light</vt:lpstr>
      <vt:lpstr>NikoshBAN</vt:lpstr>
      <vt:lpstr>Vrinda</vt:lpstr>
      <vt:lpstr>Wingdings</vt:lpstr>
      <vt:lpstr>Retrospect</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শিক্ষক পরিচিত</dc:title>
  <dc:creator>user</dc:creator>
  <cp:lastModifiedBy>user</cp:lastModifiedBy>
  <cp:revision>282</cp:revision>
  <dcterms:created xsi:type="dcterms:W3CDTF">2021-01-20T02:36:25Z</dcterms:created>
  <dcterms:modified xsi:type="dcterms:W3CDTF">2021-04-23T05:25:45Z</dcterms:modified>
</cp:coreProperties>
</file>