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92" r:id="rId12"/>
    <p:sldId id="268" r:id="rId13"/>
    <p:sldId id="288" r:id="rId14"/>
    <p:sldId id="289" r:id="rId15"/>
    <p:sldId id="267" r:id="rId16"/>
    <p:sldId id="291" r:id="rId17"/>
    <p:sldId id="283" r:id="rId18"/>
    <p:sldId id="264" r:id="rId19"/>
    <p:sldId id="290" r:id="rId20"/>
    <p:sldId id="293" r:id="rId21"/>
    <p:sldId id="294" r:id="rId22"/>
    <p:sldId id="278" r:id="rId23"/>
    <p:sldId id="295" r:id="rId24"/>
    <p:sldId id="279" r:id="rId25"/>
    <p:sldId id="280" r:id="rId26"/>
    <p:sldId id="281" r:id="rId27"/>
    <p:sldId id="282" r:id="rId28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000066"/>
    <a:srgbClr val="660066"/>
    <a:srgbClr val="006600"/>
    <a:srgbClr val="000E2A"/>
    <a:srgbClr val="009900"/>
    <a:srgbClr val="CC0000"/>
    <a:srgbClr val="CC0099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600" y="-9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smtClean="0"/>
              <a:t>৭ম </a:t>
            </a:r>
            <a:r>
              <a:rPr lang="en-US" baseline="0" dirty="0" smtClean="0"/>
              <a:t>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smtClean="0"/>
              <a:t> ৭ম </a:t>
            </a:r>
            <a:r>
              <a:rPr lang="en-US" baseline="0" dirty="0" smtClean="0"/>
              <a:t>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smtClean="0"/>
              <a:t> ৭ম </a:t>
            </a:r>
            <a:r>
              <a:rPr lang="en-US" baseline="0" dirty="0" smtClean="0"/>
              <a:t>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৭ম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706563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5176972"/>
            <a:ext cx="10149840" cy="1303867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145280"/>
            <a:ext cx="10149840" cy="975360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22488" indent="0" algn="ctr">
              <a:buNone/>
            </a:lvl2pPr>
            <a:lvl3pPr marL="1044976" indent="0" algn="ctr">
              <a:buNone/>
            </a:lvl3pPr>
            <a:lvl4pPr marL="1567464" indent="0" algn="ctr">
              <a:buNone/>
            </a:lvl4pPr>
            <a:lvl5pPr marL="2089953" indent="0" algn="ctr">
              <a:buNone/>
            </a:lvl5pPr>
            <a:lvl6pPr marL="2612441" indent="0" algn="ctr">
              <a:buNone/>
            </a:lvl6pPr>
            <a:lvl7pPr marL="3134929" indent="0" algn="ctr">
              <a:buNone/>
            </a:lvl7pPr>
            <a:lvl8pPr marL="3657417" indent="0" algn="ctr">
              <a:buNone/>
            </a:lvl8pPr>
            <a:lvl9pPr marL="41799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BB8-6C72-48E7-BCC8-26EC1CF43E47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905549"/>
            <a:ext cx="910742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85895"/>
            <a:ext cx="21945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85895"/>
            <a:ext cx="749808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88-52A5-4876-A2BA-0A1C3CEE838A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81280"/>
            <a:ext cx="3474720" cy="308187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905549"/>
            <a:ext cx="910742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674563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88160"/>
            <a:ext cx="10149840" cy="1300480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8E39-75C0-4694-94FD-CCF1C476120A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3143558"/>
            <a:ext cx="10424160" cy="126381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87680"/>
            <a:ext cx="10424160" cy="89733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706880"/>
            <a:ext cx="5029200" cy="50393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5212080" cy="50393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770880"/>
            <a:ext cx="10332720" cy="94149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711200"/>
            <a:ext cx="5148667" cy="682413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711200"/>
            <a:ext cx="5150689" cy="682413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403773"/>
            <a:ext cx="5148667" cy="420454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403773"/>
            <a:ext cx="5146243" cy="420454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908800"/>
            <a:ext cx="914400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421120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87680"/>
            <a:ext cx="10424160" cy="89733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F32-E7F7-4ED8-8E7A-78B36DCBFB23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6239059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852160"/>
            <a:ext cx="10149840" cy="555413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50240"/>
            <a:ext cx="3609976" cy="5120640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50240"/>
            <a:ext cx="6408420" cy="512064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9C7D-C2AF-49B6-8EF6-89051B5D1458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57743"/>
            <a:ext cx="6035040" cy="39014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FB58-3B61-44B2-894C-5A1F39557294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326677"/>
            <a:ext cx="7040880" cy="557107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902099"/>
            <a:ext cx="7040880" cy="819573"/>
          </a:xfrm>
        </p:spPr>
        <p:txBody>
          <a:bodyPr lIns="125397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120958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657773"/>
            <a:ext cx="10424160" cy="4827694"/>
          </a:xfrm>
          <a:prstGeom prst="rect">
            <a:avLst/>
          </a:prstGeom>
        </p:spPr>
        <p:txBody>
          <a:bodyPr vert="horz" lIns="104498" tIns="52249" rIns="104498" bIns="5224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81280"/>
            <a:ext cx="3017520" cy="308187"/>
          </a:xfrm>
          <a:prstGeom prst="rect">
            <a:avLst/>
          </a:prstGeom>
        </p:spPr>
        <p:txBody>
          <a:bodyPr vert="horz" lIns="104498" tIns="52249" rIns="104498" bIns="52249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Saturday, April 17, 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81280"/>
            <a:ext cx="4023360" cy="308187"/>
          </a:xfrm>
          <a:prstGeom prst="rect">
            <a:avLst/>
          </a:prstGeom>
        </p:spPr>
        <p:txBody>
          <a:bodyPr vert="horz" lIns="104498" tIns="52249" rIns="104498" bIns="52249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908801"/>
            <a:ext cx="914400" cy="260773"/>
          </a:xfrm>
          <a:prstGeom prst="rect">
            <a:avLst/>
          </a:prstGeom>
        </p:spPr>
        <p:txBody>
          <a:bodyPr vert="horz" lIns="104498" tIns="52249" rIns="104498" bIns="52249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87680"/>
            <a:ext cx="10424160" cy="894080"/>
          </a:xfrm>
          <a:prstGeom prst="rect">
            <a:avLst/>
          </a:prstGeom>
        </p:spPr>
        <p:txBody>
          <a:bodyPr vert="horz" lIns="104498" tIns="52249" rIns="104498" bIns="5224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120958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128519"/>
            <a:ext cx="10355580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849043" indent="-3265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306220" indent="-2612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709" indent="-2612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51197" indent="-26124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873685" indent="-26124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396173" indent="-26124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918661" indent="-26124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41149" indent="-26124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গোলাপ-ফুলের-ছবি-hd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15600" y="6925734"/>
            <a:ext cx="4572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23657"/>
            <a:ext cx="10972800" cy="349106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22000" b="1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220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83464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14" descr="b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02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bo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0"/>
            <a:ext cx="54864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ound Diagonal Corner Rectangle 20"/>
          <p:cNvSpPr/>
          <p:nvPr/>
        </p:nvSpPr>
        <p:spPr>
          <a:xfrm>
            <a:off x="3886200" y="0"/>
            <a:ext cx="3048000" cy="838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/>
              </a:rPr>
              <a:t>বন্যা</a:t>
            </a:r>
            <a:r>
              <a:rPr lang="en-US" sz="6600" b="1" dirty="0" smtClean="0">
                <a:latin typeface="NikoshBAN"/>
              </a:rPr>
              <a:t> </a:t>
            </a:r>
            <a:endParaRPr lang="en-US" sz="6600" b="1" dirty="0">
              <a:latin typeface="NikoshBAN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914400"/>
            <a:ext cx="10972800" cy="62484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>
                <a:latin typeface="NikoshBAN"/>
              </a:rPr>
              <a:t>পৃথিবীর স্থলভাগ জলপ্লাবিত হলে তাকে বলা হয়ে থাকে </a:t>
            </a:r>
            <a:r>
              <a:rPr lang="as-IN" sz="3600" b="1" dirty="0" smtClean="0">
                <a:latin typeface="NikoshBAN"/>
              </a:rPr>
              <a:t>বন্যা</a:t>
            </a:r>
            <a:r>
              <a:rPr lang="as-IN" sz="3600" dirty="0" smtClean="0">
                <a:latin typeface="NikoshBAN"/>
              </a:rPr>
              <a:t> অথবা বান।</a:t>
            </a:r>
            <a:r>
              <a:rPr lang="en-US" sz="3600" dirty="0" smtClean="0">
                <a:latin typeface="NikoshBAN"/>
              </a:rPr>
              <a:t> </a:t>
            </a:r>
            <a:r>
              <a:rPr lang="as-IN" sz="3600" dirty="0" smtClean="0">
                <a:latin typeface="NikoshBAN"/>
              </a:rPr>
              <a:t>তুলনামূলকভাবে পানির উচ্চ প্রবাহ, যা কোন নদীর প্রাকৃতিক বা কৃত্রিম তীর ... রাস্তাঘাট, সহায়-সম্পত্তির ক্ষতিসাধন করে, তখন তাকে </a:t>
            </a:r>
            <a:r>
              <a:rPr lang="as-IN" sz="3600" i="1" dirty="0" smtClean="0">
                <a:latin typeface="NikoshBAN"/>
              </a:rPr>
              <a:t>বন্যা বলে</a:t>
            </a:r>
            <a:r>
              <a:rPr lang="en-US" sz="3600" i="1" dirty="0" smtClean="0">
                <a:latin typeface="NikoshBAN"/>
              </a:rPr>
              <a:t> </a:t>
            </a:r>
            <a:r>
              <a:rPr lang="as-IN" sz="3600" dirty="0" smtClean="0">
                <a:latin typeface="NikoshBAN"/>
              </a:rPr>
              <a:t> আখ্যায়িত করা হয়।</a:t>
            </a:r>
            <a:endParaRPr lang="en-US" sz="3600" dirty="0" smtClean="0">
              <a:latin typeface="NikoshBAN"/>
            </a:endParaRPr>
          </a:p>
          <a:p>
            <a:pPr algn="ctr"/>
            <a:r>
              <a:rPr lang="as-IN" sz="3600" dirty="0" smtClean="0">
                <a:latin typeface="NikoshBAN"/>
              </a:rPr>
              <a:t> এটি এক ধরনের প্রাকৃতিক দুর্যোগ।</a:t>
            </a:r>
            <a:endParaRPr lang="en-US" sz="3600" dirty="0" smtClean="0">
              <a:latin typeface="NikoshBAN"/>
            </a:endParaRPr>
          </a:p>
          <a:p>
            <a:pPr algn="ctr"/>
            <a:r>
              <a:rPr lang="en-US" sz="3600" dirty="0" err="1" smtClean="0">
                <a:latin typeface="NikoshBAN"/>
              </a:rPr>
              <a:t>বাংলাদেশে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বছরই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কম-বেশি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থাকে</a:t>
            </a:r>
            <a:r>
              <a:rPr lang="en-US" sz="3600" dirty="0" smtClean="0">
                <a:latin typeface="NikoshBAN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/>
              </a:rPr>
              <a:t>বাংলাদেশের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অধিকাংশ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নদীর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উৎস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ভারতে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হিমালয়ের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বরফগলা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উজানে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বৃষ্টির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পানি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এদেশের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উপর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সাগরে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যখন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পানির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আধিক্য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দেখা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দেয়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তখন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আমাদের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দেশে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বন্যার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সৃষ্টি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।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013"/>
            <a:ext cx="3017520" cy="30818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934199"/>
            <a:ext cx="5029200" cy="381001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11</a:t>
            </a:fld>
            <a:endParaRPr lang="en-US" b="1"/>
          </a:p>
        </p:txBody>
      </p:sp>
      <p:sp>
        <p:nvSpPr>
          <p:cNvPr id="8" name="Round Diagonal Corner Rectangle 7"/>
          <p:cNvSpPr/>
          <p:nvPr/>
        </p:nvSpPr>
        <p:spPr>
          <a:xfrm>
            <a:off x="0" y="685800"/>
            <a:ext cx="10972800" cy="5715000"/>
          </a:xfrm>
          <a:prstGeom prst="round2DiagRect">
            <a:avLst>
              <a:gd name="adj1" fmla="val 25441"/>
              <a:gd name="adj2" fmla="val 258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প্রতি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বছর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বন্যায়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আমাদের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দেশে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মানুষ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সম্পদের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ব্যাপক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ক্ষতি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ব্যাপক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ফসলের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ক্ষতি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ফলে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ঘাটতি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দেয়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মানুষ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বেকার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পড়ে</a:t>
            </a:r>
            <a:r>
              <a:rPr lang="en-US" sz="4000" dirty="0" smtClean="0">
                <a:latin typeface="NikoshBAN"/>
              </a:rPr>
              <a:t>। ১৯৮৮, ১৯৯৮ ও ২০০৪ </a:t>
            </a:r>
            <a:r>
              <a:rPr lang="en-US" sz="4000" dirty="0" err="1" smtClean="0">
                <a:latin typeface="NikoshBAN"/>
              </a:rPr>
              <a:t>সালে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এদেশে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বড়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আকারের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</a:t>
            </a:r>
            <a:r>
              <a:rPr lang="en-US" sz="4000" dirty="0" smtClean="0">
                <a:latin typeface="NikoshBAN"/>
              </a:rPr>
              <a:t>। </a:t>
            </a:r>
          </a:p>
          <a:p>
            <a:pPr algn="ctr"/>
            <a:r>
              <a:rPr lang="en-US" sz="4000" dirty="0" err="1" smtClean="0">
                <a:latin typeface="NikoshBAN"/>
              </a:rPr>
              <a:t>নদী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ভরাট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অপরিকল্পিত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বাঁধ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নির্মাণ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খাল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খনন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সহ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নানান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কারনেও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পারে</a:t>
            </a:r>
            <a:r>
              <a:rPr lang="en-US" sz="4000" dirty="0" smtClean="0">
                <a:latin typeface="NikoshBAN"/>
              </a:rPr>
              <a:t>। </a:t>
            </a:r>
          </a:p>
          <a:p>
            <a:pPr algn="ctr"/>
            <a:r>
              <a:rPr lang="en-US" sz="4000" dirty="0" err="1" smtClean="0">
                <a:latin typeface="NikoshBAN"/>
              </a:rPr>
              <a:t>বিশেষজ্ঞরা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বলেন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বন্যা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একেবারে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প্রতিরোধ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সম্ভব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নয়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তবে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ক্ষয়ক্ষতি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কমানো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সম্ভব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440" y="6925734"/>
            <a:ext cx="63093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68880" y="0"/>
            <a:ext cx="5394960" cy="10566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46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6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8229600" y="0"/>
            <a:ext cx="27432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1487240"/>
            <a:ext cx="8229600" cy="10288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ঘূর্ণিঝড়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কাকে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10972800" cy="10288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জলোচ্ছ্বাস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কাকে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76800"/>
            <a:ext cx="10972800" cy="10288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বন্যা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বলতে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বুঝ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?</a:t>
            </a:r>
            <a:endParaRPr lang="en-US" sz="60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05549"/>
            <a:ext cx="2651760" cy="409651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0560" y="6925056"/>
            <a:ext cx="6492240" cy="390144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5334000" cy="731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ko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62600" cy="731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Snip Diagonal Corner Rectangle 20"/>
          <p:cNvSpPr/>
          <p:nvPr/>
        </p:nvSpPr>
        <p:spPr>
          <a:xfrm>
            <a:off x="4114800" y="0"/>
            <a:ext cx="2895600" cy="762000"/>
          </a:xfrm>
          <a:prstGeom prst="snip2DiagRect">
            <a:avLst>
              <a:gd name="adj1" fmla="val 0"/>
              <a:gd name="adj2" fmla="val 41552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/>
              </a:rPr>
              <a:t>খরা</a:t>
            </a:r>
            <a:r>
              <a:rPr lang="en-US" sz="6000" b="1" dirty="0" smtClean="0">
                <a:latin typeface="NikoshBAN"/>
              </a:rPr>
              <a:t> </a:t>
            </a:r>
            <a:endParaRPr lang="en-US" sz="6000" b="1" dirty="0">
              <a:latin typeface="NikoshBAN"/>
            </a:endParaRPr>
          </a:p>
        </p:txBody>
      </p:sp>
      <p:sp>
        <p:nvSpPr>
          <p:cNvPr id="22" name="Folded Corner 21"/>
          <p:cNvSpPr/>
          <p:nvPr/>
        </p:nvSpPr>
        <p:spPr>
          <a:xfrm>
            <a:off x="304800" y="838200"/>
            <a:ext cx="10287000" cy="6324600"/>
          </a:xfrm>
          <a:prstGeom prst="foldedCorner">
            <a:avLst>
              <a:gd name="adj" fmla="val 1287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খরা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বাংলাদেশের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প্রাকৃতিক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দুর্যোগ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প্রয়োজনীয়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বৃষ্টিপাতের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অভাবে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ভূগর্ভস্থ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পানির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স্তর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নিচে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নেমে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গেলে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বসন্তের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শেষে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গ্রীষ্মের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শুরুতে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বাংলাদেশের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বিভিন্ন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অঞ্চলে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দেয়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উত্তর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অঞ্চলে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প্রকোপ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বেশি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/>
              </a:rPr>
              <a:t>বৃষ্টিপাতের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অভাব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ছাড়াও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বিভিন্ন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নদীর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উজানে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নির্মাণ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বন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নিধন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পরিবেশ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দূষণ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ইত্যাদির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কারণেও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দেয়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/>
              </a:rPr>
              <a:t>এর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ফসল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উৎপাদন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কমে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যায়</a:t>
            </a:r>
            <a:r>
              <a:rPr lang="en-US" sz="3200" dirty="0" smtClean="0">
                <a:latin typeface="NikoshBAN"/>
              </a:rPr>
              <a:t>।</a:t>
            </a:r>
          </a:p>
          <a:p>
            <a:pPr algn="ctr"/>
            <a:r>
              <a:rPr lang="en-US" sz="3200" dirty="0" err="1" smtClean="0">
                <a:latin typeface="NikoshBAN"/>
              </a:rPr>
              <a:t>এই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প্রাকৃতিক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দুর্যোগ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পুরোপুরি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প্রতিরোধ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সুম্ভব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নয়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সময়মত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ব্যবস্থা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ক্ষতির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পরিমান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অনেক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কমানো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যেতে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পারে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/>
              </a:rPr>
              <a:t>বর্ষা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মৌসুমে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বৃষ্টির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পানি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সংরক্ষণ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হবে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সুষ্ঠ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পানি-ব্যবস্থাপনা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পানি-ব্যবহারে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গণসচেতনতা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সৃষ্টি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হবে</a:t>
            </a:r>
            <a:r>
              <a:rPr lang="en-US" sz="3200" dirty="0" smtClean="0">
                <a:latin typeface="NikoshBAN"/>
              </a:rPr>
              <a:t>।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0200" cy="7315200"/>
          </a:xfrm>
          <a:prstGeom prst="rect">
            <a:avLst/>
          </a:prstGeom>
        </p:spPr>
      </p:pic>
      <p:pic>
        <p:nvPicPr>
          <p:cNvPr id="12" name="Picture 11" descr="sp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55626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05549"/>
            <a:ext cx="2651760" cy="409651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0E2A"/>
                </a:solidFill>
              </a:rPr>
              <a:pPr/>
              <a:t>Saturday, April 17, 2021</a:t>
            </a:fld>
            <a:endParaRPr lang="en-US" b="1" dirty="0">
              <a:solidFill>
                <a:srgbClr val="000E2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056"/>
            <a:ext cx="6400800" cy="390144"/>
          </a:xfrm>
        </p:spPr>
        <p:txBody>
          <a:bodyPr/>
          <a:lstStyle/>
          <a:p>
            <a:r>
              <a:rPr lang="en-US" b="1" dirty="0" smtClean="0">
                <a:solidFill>
                  <a:srgbClr val="000E2A"/>
                </a:solidFill>
              </a:rPr>
              <a:t>Md. </a:t>
            </a:r>
            <a:r>
              <a:rPr lang="en-US" b="1" dirty="0" err="1" smtClean="0">
                <a:solidFill>
                  <a:srgbClr val="000E2A"/>
                </a:solidFill>
              </a:rPr>
              <a:t>Kawcher</a:t>
            </a:r>
            <a:r>
              <a:rPr lang="en-US" b="1" dirty="0" smtClean="0">
                <a:solidFill>
                  <a:srgbClr val="000E2A"/>
                </a:solidFill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</a:rPr>
              <a:t>Hossen</a:t>
            </a:r>
            <a:r>
              <a:rPr lang="en-US" b="1" dirty="0" smtClean="0">
                <a:solidFill>
                  <a:srgbClr val="000E2A"/>
                </a:solidFill>
              </a:rPr>
              <a:t>, </a:t>
            </a:r>
            <a:r>
              <a:rPr lang="en-US" b="1" dirty="0" err="1" smtClean="0">
                <a:solidFill>
                  <a:srgbClr val="000E2A"/>
                </a:solidFill>
              </a:rPr>
              <a:t>Assis't</a:t>
            </a:r>
            <a:r>
              <a:rPr lang="en-US" b="1" dirty="0" smtClean="0">
                <a:solidFill>
                  <a:srgbClr val="000E2A"/>
                </a:solidFill>
              </a:rPr>
              <a:t> Teacher, </a:t>
            </a:r>
            <a:r>
              <a:rPr lang="en-US" b="1" dirty="0" err="1" smtClean="0">
                <a:solidFill>
                  <a:srgbClr val="000E2A"/>
                </a:solidFill>
              </a:rPr>
              <a:t>Karim</a:t>
            </a:r>
            <a:r>
              <a:rPr lang="en-US" b="1" dirty="0" smtClean="0">
                <a:solidFill>
                  <a:srgbClr val="000E2A"/>
                </a:solidFill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</a:rPr>
              <a:t>Ullah</a:t>
            </a:r>
            <a:r>
              <a:rPr lang="en-US" b="1" dirty="0" smtClean="0">
                <a:solidFill>
                  <a:srgbClr val="000E2A"/>
                </a:solidFill>
              </a:rPr>
              <a:t> High School</a:t>
            </a:r>
            <a:endParaRPr lang="en-US" b="1" dirty="0">
              <a:solidFill>
                <a:srgbClr val="000E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3886200" y="0"/>
            <a:ext cx="3505200" cy="838200"/>
          </a:xfrm>
          <a:prstGeom prst="snip2DiagRect">
            <a:avLst>
              <a:gd name="adj1" fmla="val 0"/>
              <a:gd name="adj2" fmla="val 18280"/>
            </a:avLst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/>
              </a:rPr>
              <a:t>শৈত্যপ্রবাহ</a:t>
            </a:r>
            <a:r>
              <a:rPr lang="en-US" sz="48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28600" y="914400"/>
            <a:ext cx="10515600" cy="6324600"/>
          </a:xfrm>
          <a:prstGeom prst="foldedCorner">
            <a:avLst>
              <a:gd name="adj" fmla="val 10531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>
                <a:latin typeface="NikoshBAN"/>
              </a:rPr>
              <a:t>শৈত্য প্রবাহ একটি আবহাওয়া সংক্রান্ত শব্দগুচ্ছ যা দ্বারা কোনো স্থানের বায়ুর তাপমাত্রার </a:t>
            </a:r>
            <a:r>
              <a:rPr lang="as-IN" sz="3600" dirty="0" smtClean="0">
                <a:latin typeface="NikoshBAN"/>
              </a:rPr>
              <a:t>নিম্নগামী</a:t>
            </a:r>
            <a:r>
              <a:rPr lang="en-US" sz="3600" dirty="0" smtClean="0">
                <a:latin typeface="NikoshBAN"/>
              </a:rPr>
              <a:t> </a:t>
            </a:r>
            <a:r>
              <a:rPr lang="as-IN" sz="3600" dirty="0" smtClean="0">
                <a:latin typeface="NikoshBAN"/>
              </a:rPr>
              <a:t>তাকে </a:t>
            </a:r>
            <a:r>
              <a:rPr lang="as-IN" sz="3600" dirty="0" smtClean="0">
                <a:latin typeface="NikoshBAN"/>
              </a:rPr>
              <a:t>নির্দেশ করে থাকে। ২৪ ঘণ্টা সময়ের মধ্যে বাতাসের তাপমাত্রা দ্রুততার সাথে নেমে যাওয়াকেই শৈত্য প্রবাহ বলা হয়।</a:t>
            </a:r>
            <a:endParaRPr lang="en-US" sz="3600" dirty="0" smtClean="0">
              <a:latin typeface="NikoshBAN"/>
            </a:endParaRPr>
          </a:p>
          <a:p>
            <a:pPr algn="ctr"/>
            <a:r>
              <a:rPr lang="en-US" sz="3600" dirty="0" err="1" smtClean="0">
                <a:latin typeface="NikoshBAN"/>
              </a:rPr>
              <a:t>বাংলাদেশে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কোনো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কোনো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বছরে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ডিসেম্বর-জানুয়ারি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মাসে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শৈত্যপ্রবাহ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দেখা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এর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ফলে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জনজীবন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বিপর্যস্ত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পডে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ফসলের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ক্ষতি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বিশেষকরে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বাসস্থান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শীতবস্ত্রের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অভাবে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দরিদ্র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জনগোষ্ঠীই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বেশি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দুর্দশায়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পড়ে</a:t>
            </a:r>
            <a:r>
              <a:rPr lang="en-US" sz="3600" dirty="0" smtClean="0">
                <a:latin typeface="NikoshBAN"/>
              </a:rPr>
              <a:t>।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5486400" cy="7315200"/>
          </a:xfrm>
          <a:prstGeom prst="rect">
            <a:avLst/>
          </a:prstGeom>
        </p:spPr>
      </p:pic>
      <p:pic>
        <p:nvPicPr>
          <p:cNvPr id="15" name="Picture 14" descr="t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0560" y="6925734"/>
            <a:ext cx="63093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Down Ribbon 15"/>
          <p:cNvSpPr/>
          <p:nvPr/>
        </p:nvSpPr>
        <p:spPr>
          <a:xfrm>
            <a:off x="3200400" y="0"/>
            <a:ext cx="4648200" cy="1219200"/>
          </a:xfrm>
          <a:prstGeom prst="ribbon">
            <a:avLst>
              <a:gd name="adj1" fmla="val 145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টর্নেডো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52400" y="1295400"/>
            <a:ext cx="10668000" cy="5715000"/>
          </a:xfrm>
          <a:prstGeom prst="round2DiagRect">
            <a:avLst>
              <a:gd name="adj1" fmla="val 1382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>
                <a:latin typeface="NikoshBAN"/>
              </a:rPr>
              <a:t>টর্নেডো হল মেঘ ও পৃথিবীপৃষ্ঠের সাথে সংযুক্ত বায়ুস্তম্ভের আকারে সৃষ্ট প্রচণ্ড বেগে ঘূর্ণায়মান ঝড়।</a:t>
            </a:r>
            <a:r>
              <a:rPr lang="en-US" sz="3600" dirty="0" smtClean="0">
                <a:latin typeface="NikoshBAN"/>
              </a:rPr>
              <a:t> </a:t>
            </a:r>
          </a:p>
          <a:p>
            <a:pPr algn="ctr"/>
            <a:r>
              <a:rPr lang="en-US" sz="3600" dirty="0" err="1" smtClean="0">
                <a:latin typeface="NikoshBAN"/>
              </a:rPr>
              <a:t>বাংলাদেশের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প্রাকৃতিক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দুর্যোগের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মধ্যে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অন্যতম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এটি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এমন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দুর্যোগ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যার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কোন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পূর্বভাস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সংকেত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দেওয়া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না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টর্নেডো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শুরুর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পূর্বে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আকাশে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ফানেল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হাতির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শুড়ের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মেঘ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দানা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বাঁধে</a:t>
            </a:r>
            <a:r>
              <a:rPr lang="en-US" sz="3600" dirty="0" smtClean="0">
                <a:latin typeface="NikoshBAN"/>
              </a:rPr>
              <a:t>।  </a:t>
            </a:r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মেঘ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ক্রমে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ভূপৃষ্ঠের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নিম্ন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অঞ্চলের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দিকে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ধেয়ে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আসে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মেঘটি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যখন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ঘুরতে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ঘুরতে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একস্থান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থেকে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অন্যস্থানে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ছুটে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চলে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তখন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সেখানকার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ঘর-বাড়ি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গাছ-পালা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ভেঙ্গে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এবং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মানুষ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পশুপাখি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।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013"/>
            <a:ext cx="3017520" cy="30818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934200"/>
            <a:ext cx="4953000" cy="3810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16</a:t>
            </a:fld>
            <a:endParaRPr lang="en-US" b="1"/>
          </a:p>
        </p:txBody>
      </p:sp>
      <p:pic>
        <p:nvPicPr>
          <p:cNvPr id="8" name="Picture 7" descr="k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5486400" cy="7315200"/>
          </a:xfrm>
          <a:prstGeom prst="rect">
            <a:avLst/>
          </a:prstGeom>
        </p:spPr>
      </p:pic>
      <p:pic>
        <p:nvPicPr>
          <p:cNvPr id="11" name="Picture 10" descr="k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73152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505200" y="0"/>
            <a:ext cx="3962400" cy="914400"/>
          </a:xfrm>
          <a:prstGeom prst="snip2DiagRect">
            <a:avLst>
              <a:gd name="adj1" fmla="val 0"/>
              <a:gd name="adj2" fmla="val 3878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/>
              </a:rPr>
              <a:t>কালবৈশাখী</a:t>
            </a:r>
            <a:r>
              <a:rPr lang="en-US" sz="4800" b="1" dirty="0" smtClean="0">
                <a:latin typeface="NikoshBAN"/>
              </a:rPr>
              <a:t> </a:t>
            </a:r>
            <a:endParaRPr lang="en-US" sz="4800" b="1" dirty="0">
              <a:latin typeface="NikoshBAN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0" y="990600"/>
            <a:ext cx="10972800" cy="6096000"/>
          </a:xfrm>
          <a:prstGeom prst="round2DiagRect">
            <a:avLst>
              <a:gd name="adj1" fmla="val 2053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/>
              </a:rPr>
              <a:t>কোনো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স্থানে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বাতাসে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তাপ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অত্যাধিক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বৃদ্ধি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পেলে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সেখানকার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বাতাস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হালকা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হয়ে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উপরে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উঠে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যায়</a:t>
            </a:r>
            <a:r>
              <a:rPr lang="en-US" sz="3600" b="1" dirty="0" smtClean="0">
                <a:latin typeface="NikoshBAN"/>
              </a:rPr>
              <a:t>। এ </a:t>
            </a:r>
            <a:r>
              <a:rPr lang="en-US" sz="3600" b="1" dirty="0" err="1" smtClean="0">
                <a:latin typeface="NikoshBAN"/>
              </a:rPr>
              <a:t>সময়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আশেপাশের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অঞ্চল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থেকে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শীতল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বাতাস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প্রবল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বেগে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smtClean="0">
                <a:latin typeface="NikoshBAN"/>
              </a:rPr>
              <a:t>ঐ </a:t>
            </a:r>
            <a:r>
              <a:rPr lang="en-US" sz="3600" b="1" dirty="0" err="1" smtClean="0">
                <a:latin typeface="NikoshBAN"/>
              </a:rPr>
              <a:t>নিম্ন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অঞ্চলের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দিকে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ছুটে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আসে</a:t>
            </a:r>
            <a:r>
              <a:rPr lang="en-US" sz="3600" b="1" dirty="0" smtClean="0">
                <a:latin typeface="NikoshBAN"/>
              </a:rPr>
              <a:t> ও </a:t>
            </a:r>
            <a:r>
              <a:rPr lang="en-US" sz="3600" b="1" dirty="0" err="1" smtClean="0">
                <a:latin typeface="NikoshBAN"/>
              </a:rPr>
              <a:t>ঝড়ের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সৃষ্টি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করে</a:t>
            </a:r>
            <a:r>
              <a:rPr lang="en-US" sz="3600" b="1" dirty="0" smtClean="0">
                <a:latin typeface="NikoshBAN"/>
              </a:rPr>
              <a:t>, </a:t>
            </a:r>
            <a:r>
              <a:rPr lang="en-US" sz="3600" b="1" dirty="0" err="1" smtClean="0">
                <a:latin typeface="NikoshBAN"/>
              </a:rPr>
              <a:t>যা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আমাদের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দেশে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কালবৈশাখী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ঝড়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নামে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পরিচিত</a:t>
            </a:r>
            <a:r>
              <a:rPr lang="en-US" sz="3600" b="1" dirty="0" smtClean="0">
                <a:latin typeface="NikoshBAN"/>
              </a:rPr>
              <a:t>। </a:t>
            </a:r>
          </a:p>
          <a:p>
            <a:pPr algn="ctr"/>
            <a:r>
              <a:rPr lang="en-US" sz="3600" b="1" dirty="0" err="1" smtClean="0">
                <a:latin typeface="NikoshBAN"/>
              </a:rPr>
              <a:t>এটি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হলো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ক্ষণস্থায়ী</a:t>
            </a:r>
            <a:r>
              <a:rPr lang="en-US" sz="3600" b="1" dirty="0" smtClean="0">
                <a:latin typeface="NikoshBAN"/>
              </a:rPr>
              <a:t> ও </a:t>
            </a:r>
            <a:r>
              <a:rPr lang="en-US" sz="3600" b="1" dirty="0" err="1" smtClean="0">
                <a:latin typeface="NikoshBAN"/>
              </a:rPr>
              <a:t>স্থানীয়ভাবে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সৃষ্ট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প্রচণ্ড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ঝড়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টর্নেডোর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মত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বিধ্বংসী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হলেও</a:t>
            </a:r>
            <a:r>
              <a:rPr lang="en-US" sz="3600" b="1" dirty="0" smtClean="0">
                <a:latin typeface="NikoshBAN"/>
              </a:rPr>
              <a:t> এ </a:t>
            </a:r>
            <a:r>
              <a:rPr lang="en-US" sz="3600" b="1" dirty="0" err="1" smtClean="0">
                <a:latin typeface="NikoshBAN"/>
              </a:rPr>
              <a:t>ঝড়েও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জানমালের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প্রচুর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ক্ষতি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হয়</a:t>
            </a:r>
            <a:r>
              <a:rPr lang="en-US" sz="3600" b="1" dirty="0" smtClean="0">
                <a:latin typeface="NikoshBAN"/>
              </a:rPr>
              <a:t>।</a:t>
            </a:r>
          </a:p>
          <a:p>
            <a:pPr algn="ctr"/>
            <a:r>
              <a:rPr lang="en-US" sz="3600" b="1" dirty="0" err="1" smtClean="0">
                <a:latin typeface="NikoshBAN"/>
              </a:rPr>
              <a:t>এজন্য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কাল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বৈশাখীর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মৌসুমে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সাবধানতা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অবলম্বন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প্রয়োজন</a:t>
            </a:r>
            <a:r>
              <a:rPr lang="en-US" sz="3600" b="1" dirty="0" smtClean="0">
                <a:latin typeface="NikoshBAN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6696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b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3810000" cy="3886200"/>
          </a:xfrm>
          <a:prstGeom prst="rect">
            <a:avLst/>
          </a:prstGeom>
        </p:spPr>
      </p:pic>
      <p:pic>
        <p:nvPicPr>
          <p:cNvPr id="12" name="Picture 11" descr="g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3886200"/>
          </a:xfrm>
          <a:prstGeom prst="rect">
            <a:avLst/>
          </a:prstGeom>
        </p:spPr>
      </p:pic>
      <p:pic>
        <p:nvPicPr>
          <p:cNvPr id="16" name="Picture 15" descr="ko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3810000" cy="3429000"/>
          </a:xfrm>
          <a:prstGeom prst="rect">
            <a:avLst/>
          </a:prstGeom>
        </p:spPr>
      </p:pic>
      <p:pic>
        <p:nvPicPr>
          <p:cNvPr id="17" name="Picture 16" descr="nv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86200"/>
            <a:ext cx="3657600" cy="3429000"/>
          </a:xfrm>
          <a:prstGeom prst="rect">
            <a:avLst/>
          </a:prstGeom>
        </p:spPr>
      </p:pic>
      <p:pic>
        <p:nvPicPr>
          <p:cNvPr id="18" name="Picture 17" descr="sp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886200"/>
            <a:ext cx="3505200" cy="3429000"/>
          </a:xfrm>
          <a:prstGeom prst="rect">
            <a:avLst/>
          </a:prstGeom>
        </p:spPr>
      </p:pic>
      <p:pic>
        <p:nvPicPr>
          <p:cNvPr id="19" name="Picture 18" descr="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1"/>
            <a:ext cx="3505200" cy="3886199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0" y="76200"/>
            <a:ext cx="10972800" cy="2743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/>
              </a:rPr>
              <a:t>দুর্যোগ</a:t>
            </a:r>
            <a:r>
              <a:rPr lang="en-US" sz="6600" b="1" dirty="0" smtClean="0">
                <a:latin typeface="NikoshBAN"/>
              </a:rPr>
              <a:t> </a:t>
            </a:r>
            <a:r>
              <a:rPr lang="en-US" sz="6600" b="1" dirty="0" err="1" smtClean="0">
                <a:latin typeface="NikoshBAN"/>
              </a:rPr>
              <a:t>মোকাবিলায়</a:t>
            </a:r>
            <a:r>
              <a:rPr lang="en-US" sz="6600" b="1" dirty="0" smtClean="0">
                <a:latin typeface="NikoshBAN"/>
              </a:rPr>
              <a:t> </a:t>
            </a:r>
            <a:r>
              <a:rPr lang="en-US" sz="6600" b="1" dirty="0" err="1" smtClean="0">
                <a:latin typeface="NikoshBAN"/>
              </a:rPr>
              <a:t>করণীয়</a:t>
            </a:r>
            <a:r>
              <a:rPr lang="en-US" sz="6600" b="1" dirty="0" smtClean="0">
                <a:latin typeface="NikoshBAN"/>
              </a:rPr>
              <a:t> </a:t>
            </a:r>
            <a:endParaRPr lang="en-US" sz="6600" b="1" dirty="0">
              <a:latin typeface="NikoshBAN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0" y="2971800"/>
            <a:ext cx="10972800" cy="4114800"/>
          </a:xfrm>
          <a:prstGeom prst="snip2DiagRect">
            <a:avLst>
              <a:gd name="adj1" fmla="val 0"/>
              <a:gd name="adj2" fmla="val 39965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/>
              </a:rPr>
              <a:t>জলবায়ু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পরিবর্তনজনিত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প্রভাব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বর্তমান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বিশ্বের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সবচেয়ে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আলোচিত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একটি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বিষয়</a:t>
            </a:r>
            <a:r>
              <a:rPr lang="en-US" sz="4400" b="1" dirty="0" smtClean="0">
                <a:latin typeface="NikoshBAN"/>
              </a:rPr>
              <a:t>। </a:t>
            </a:r>
            <a:r>
              <a:rPr lang="en-US" sz="4400" b="1" dirty="0" err="1" smtClean="0">
                <a:latin typeface="NikoshBAN"/>
              </a:rPr>
              <a:t>এই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পরিস্থিতি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মোকাবেলায়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জনগণ</a:t>
            </a:r>
            <a:r>
              <a:rPr lang="en-US" sz="4400" b="1" dirty="0" smtClean="0">
                <a:latin typeface="NikoshBAN"/>
              </a:rPr>
              <a:t>, </a:t>
            </a:r>
            <a:r>
              <a:rPr lang="en-US" sz="4400" b="1" dirty="0" err="1" smtClean="0">
                <a:latin typeface="NikoshBAN"/>
              </a:rPr>
              <a:t>সমাজ</a:t>
            </a:r>
            <a:r>
              <a:rPr lang="en-US" sz="4400" b="1" dirty="0" smtClean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রাষ্ট্রকে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ভূমিকা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পালন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করতে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হবে</a:t>
            </a:r>
            <a:r>
              <a:rPr lang="en-US" sz="4400" b="1" dirty="0" smtClean="0">
                <a:latin typeface="NikoshBAN"/>
              </a:rPr>
              <a:t>। </a:t>
            </a:r>
            <a:endParaRPr lang="en-US" sz="4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440" y="6925734"/>
            <a:ext cx="63093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NikoshBAN"/>
              </a:rPr>
              <a:t>ঘূর্ণিঝড়</a:t>
            </a:r>
            <a:r>
              <a:rPr lang="en-US" sz="3600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NikoshBAN"/>
              </a:rPr>
              <a:t>টর্নেডো,কালবৈশাখী</a:t>
            </a:r>
            <a:r>
              <a:rPr lang="en-US" sz="36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/>
              </a:rPr>
              <a:t>ঝড়</a:t>
            </a:r>
            <a:r>
              <a:rPr lang="en-US" sz="36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/>
              </a:rPr>
              <a:t>মোকাবেলার</a:t>
            </a:r>
            <a:r>
              <a:rPr lang="en-US" sz="36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/>
              </a:rPr>
              <a:t>করণীয়</a:t>
            </a:r>
            <a:r>
              <a:rPr lang="en-US" sz="3600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3600" dirty="0">
              <a:solidFill>
                <a:srgbClr val="000066"/>
              </a:solidFill>
              <a:latin typeface="NikoshBAN"/>
            </a:endParaRPr>
          </a:p>
        </p:txBody>
      </p:sp>
      <p:pic>
        <p:nvPicPr>
          <p:cNvPr id="6" name="Picture 5" descr="gj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3429000" cy="3733800"/>
          </a:xfrm>
          <a:prstGeom prst="rect">
            <a:avLst/>
          </a:prstGeom>
        </p:spPr>
      </p:pic>
      <p:pic>
        <p:nvPicPr>
          <p:cNvPr id="7" name="Picture 6" descr="k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838200"/>
            <a:ext cx="3886200" cy="3733800"/>
          </a:xfrm>
          <a:prstGeom prst="rect">
            <a:avLst/>
          </a:prstGeom>
        </p:spPr>
      </p:pic>
      <p:pic>
        <p:nvPicPr>
          <p:cNvPr id="8" name="Picture 7" descr="t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838200"/>
            <a:ext cx="3505200" cy="3733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6482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ক)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আবহাওয়ার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পূর্বভাস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সতর্কবার্তা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মেনে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চলা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খ)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বাড়ির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আশেপাশে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গাছ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লাগানো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গ)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গ্রিনহাউস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গ্যাস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উদ্গীরণ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নিয়ন্ত্রণ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05549"/>
            <a:ext cx="2560320" cy="409651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9120" y="6925056"/>
            <a:ext cx="6583680" cy="390144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4198" y="6759245"/>
            <a:ext cx="731520" cy="55595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বন্যা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মোকাবেলার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করণীয়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48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39142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ক)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বাঁধ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নির্মাণ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খ)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ঘরবাড়ির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ভিটে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উঁচু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গ)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নদী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খননের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ব্যবস্থা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9" name="Picture 8" descr="b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38200"/>
            <a:ext cx="5334000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53340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440" y="6925734"/>
            <a:ext cx="63093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581400"/>
            <a:ext cx="6035039" cy="349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369" tIns="60183" rIns="120369" bIns="60183">
            <a:spAutoFit/>
          </a:bodyPr>
          <a:lstStyle/>
          <a:p>
            <a:pPr algn="ctr">
              <a:defRPr/>
            </a:pPr>
            <a:r>
              <a:rPr lang="bn-BD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41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32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1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41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41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32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32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54624"/>
            <a:ext cx="3657600" cy="8749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5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83871"/>
            <a:ext cx="4572000" cy="312172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4100" b="1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সপ্তম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 </a:t>
            </a:r>
            <a:endParaRPr lang="bn-BD" sz="4100" b="1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সপ্তম</a:t>
            </a:r>
            <a:r>
              <a:rPr lang="en-US" sz="41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জলবায়ু</a:t>
            </a:r>
            <a:r>
              <a:rPr lang="en-US" sz="3200" b="1" dirty="0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409387" y="5282300"/>
            <a:ext cx="3250353" cy="9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591420" y="5283147"/>
            <a:ext cx="3252047" cy="9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99927" y="5282247"/>
            <a:ext cx="3251200" cy="1906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15" descr="20210223_174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"/>
            <a:ext cx="2633581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8415D6E8-681E-43FC-8417-BFA2CDEB8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"/>
            <a:ext cx="2667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15480"/>
            <a:ext cx="3017520" cy="29972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82640" y="6939280"/>
            <a:ext cx="5090160" cy="37592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20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খরা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পরিস্থিতি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মোকাবেলার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/>
              </a:rPr>
              <a:t>করণীয়</a:t>
            </a:r>
            <a:r>
              <a:rPr lang="en-US" sz="4800" b="1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48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62942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ক)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পর্যাপ্ত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বনায়ন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খ)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ভূগর্ভস্থ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পানির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স্তর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পরীক্ষা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মাটির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নিচ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পানি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উত্তোলন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বন্ধ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।</a:t>
            </a:r>
          </a:p>
        </p:txBody>
      </p:sp>
      <p:pic>
        <p:nvPicPr>
          <p:cNvPr id="7" name="Picture 6" descr="k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5562600" cy="3810000"/>
          </a:xfrm>
          <a:prstGeom prst="rect">
            <a:avLst/>
          </a:prstGeom>
        </p:spPr>
      </p:pic>
      <p:pic>
        <p:nvPicPr>
          <p:cNvPr id="10" name="Picture 9" descr="ko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533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013"/>
            <a:ext cx="3017520" cy="30818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82640" y="6939280"/>
            <a:ext cx="5090160" cy="37592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21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নদী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ভাঙ্গন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পরিস্থিতি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মোকাবেলার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করণীয়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44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ক)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নদীর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পাড়ে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গাছ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লাগানো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খ)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নদীর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পাড়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সংরক্ষণ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;</a:t>
            </a:r>
          </a:p>
          <a:p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গ)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নিয়মিত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নদী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খননের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ব্যবস্থা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8" name="Picture 7" descr="nv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1"/>
            <a:ext cx="5562599" cy="3962400"/>
          </a:xfrm>
          <a:prstGeom prst="rect">
            <a:avLst/>
          </a:prstGeom>
        </p:spPr>
      </p:pic>
      <p:pic>
        <p:nvPicPr>
          <p:cNvPr id="9" name="Picture 8" descr="nv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828675"/>
            <a:ext cx="53340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56032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9120" y="6925734"/>
            <a:ext cx="658368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975361"/>
            <a:ext cx="2927033" cy="2438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291840" y="0"/>
            <a:ext cx="3931920" cy="894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দলীয়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কাজঃ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1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96373"/>
            <a:ext cx="10972800" cy="164440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প্রাকৃতিক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দুর্যোগের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ধরন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তার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ক্ষয়ক্ষতির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একটি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তালিকা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01920"/>
            <a:ext cx="10972800" cy="164440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তোমার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এলাকায়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বন্যা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নদীভাঙ্গন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মোকাবিলায়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তুমি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করতে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NikoshBAN"/>
              </a:rPr>
              <a:t>পার</a:t>
            </a:r>
            <a:r>
              <a:rPr lang="en-US" sz="5000" b="1" dirty="0" smtClean="0">
                <a:solidFill>
                  <a:srgbClr val="002060"/>
                </a:solidFill>
                <a:latin typeface="NikoshBAN"/>
              </a:rPr>
              <a:t>? </a:t>
            </a:r>
            <a:endParaRPr lang="en-US" sz="5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013"/>
            <a:ext cx="3017520" cy="30818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7010400"/>
            <a:ext cx="5562600" cy="3048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7054427"/>
            <a:ext cx="914400" cy="260773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23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আর্থ-সামাজিক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ক্ষেত্রে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জলবায়ু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পরিবর্তনের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প্রভাব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3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কৃষিঃ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জলবায়ু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ফসলের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ব্যপক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ক্ষতি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অধিক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তাপমাত্রা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অতিবৃষ্টি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বন্যার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দেশে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আশানুরূপ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ফসল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ফলানো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সম্ভব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মৎস্য</a:t>
            </a:r>
            <a:r>
              <a:rPr lang="en-US" sz="2800" b="1" u="sng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সম্পদঃ</a:t>
            </a:r>
            <a:r>
              <a:rPr lang="en-US" sz="2800" b="1" u="sng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জলবায়ু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মৎস্য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সম্পদ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তিন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দিক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ক্ষতির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সম্মুখীন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যেমন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লবণাক্ততা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বন্যা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উপকূলীয়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জলোচ্ছ্বাস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এসব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মাছের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বসবাসের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স্থান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ক্ষতিগ্রস্ত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স্বাস্থ্যঃ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জলবায়ু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উপকূলীয়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অঞ্চলের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স্বাস্থ্যসম্মত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পয়ঃপ্রণালি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ব্যবস্থা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অচল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পড়ে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এতে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নানা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রকম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ছোঁয়াচে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রোগের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বিস্তার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ঘটে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শিল্পঃ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জলবায়ু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শিল্পের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কাঁচামাল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ক্ষতিগ্রস্ত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3300"/>
                </a:solidFill>
                <a:latin typeface="NikoshBAN"/>
              </a:rPr>
              <a:t>সামাজিকঃ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জলবায়ু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সৃষ্ট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দুর্যোগের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বাড়ি-ঘর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ক্ষতিগ্রস্ত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যার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নগর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গ্রামে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উদ্বাস্তুর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বাড়ে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সামাজিক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শৃঙ্খলা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বিঘ্নিত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/>
              </a:rPr>
              <a:t>। 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651760" y="81280"/>
            <a:ext cx="5303520" cy="105664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6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31" y="81280"/>
            <a:ext cx="2754629" cy="2987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1"/>
            <a:ext cx="8321040" cy="152129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১)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বাংলাদেশে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১৯৭০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সালের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ঘূর্ণিঝড়ে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কত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মানুষ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মারা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যায়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10972800" cy="109040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ক) ৫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লক্ষ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      খ) ১০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লক্ষ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</a:t>
            </a:r>
          </a:p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গ) ১৫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লক্ষ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     ঘ) ১৫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লক্ষ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32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743200"/>
            <a:ext cx="685800" cy="5286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4215795"/>
            <a:ext cx="1097280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২)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নদীটির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উৎস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ভারতে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10972800" cy="109040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পদ্মা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         খ)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মেঘনা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যমুনা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        ঘ)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সবগুলো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</a:t>
            </a:r>
            <a:endParaRPr lang="en-US" sz="32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5867400"/>
            <a:ext cx="724106" cy="558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Saturday, April 17,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6925734"/>
            <a:ext cx="612648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25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1"/>
            <a:ext cx="10972800" cy="152129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৩)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কোনটির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প্রভাবে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গ্রাম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শহরে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উদ্বাস্তুর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সংখ্যা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বাড়ে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0972800" cy="158284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নদীভাঙ্গন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  খ)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খরা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</a:t>
            </a:r>
          </a:p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</a:t>
            </a:r>
          </a:p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গ) 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কালবৈশাখী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ঘ)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শৈত্যপ্রবাহ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</a:t>
            </a:r>
            <a:endParaRPr lang="en-US" sz="32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905000"/>
            <a:ext cx="685800" cy="5286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0" y="3736509"/>
            <a:ext cx="10972800" cy="152129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কাজটির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মাধ্যমে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‘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খরা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জনিত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ক্ষয়ক্ষতি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কমানো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600" b="1" dirty="0" err="1" smtClean="0">
                <a:solidFill>
                  <a:srgbClr val="003300"/>
                </a:solidFill>
                <a:latin typeface="NikoshBAN"/>
              </a:rPr>
              <a:t>যায়</a:t>
            </a:r>
            <a:r>
              <a:rPr lang="en-US" sz="4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51354"/>
            <a:ext cx="10972800" cy="158284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খাল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খনন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করে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খ)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নদী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খনন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করে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endParaRPr lang="en-US" sz="32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গাছ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লাগিয়ে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                        ঘ)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আবহাওয়ার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পূর্বভাস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333300"/>
                </a:solidFill>
                <a:latin typeface="NikoshBAN"/>
              </a:rPr>
              <a:t>মেনে</a:t>
            </a:r>
            <a:r>
              <a:rPr lang="en-US" sz="32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32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3" name="Picture 12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6248400"/>
            <a:ext cx="685800" cy="5286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83464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188720" y="76200"/>
            <a:ext cx="877824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9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9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10972800" cy="164440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জলবায়ু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পরিবর্তনজনিত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দুর্যোগের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কারণ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ও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প্রভাব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উল্লেখ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।</a:t>
            </a:r>
            <a:endParaRPr lang="en-US" sz="5000" b="1" dirty="0">
              <a:solidFill>
                <a:srgbClr val="660066"/>
              </a:solidFill>
              <a:latin typeface="NikoshBAN"/>
            </a:endParaRPr>
          </a:p>
        </p:txBody>
      </p:sp>
      <p:pic>
        <p:nvPicPr>
          <p:cNvPr id="9" name="Picture 8" descr="4019.png_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7239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0240"/>
            <a:ext cx="10972800" cy="32756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206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20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20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95520"/>
            <a:ext cx="10972800" cy="179829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110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11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110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110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110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Saturday, April 17,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9120" y="6925734"/>
            <a:ext cx="658368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972800" cy="11673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9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69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9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003300"/>
                </a:solidFill>
                <a:latin typeface="NikoshBAN"/>
              </a:rPr>
              <a:t>কিসের</a:t>
            </a:r>
            <a:r>
              <a:rPr lang="en-US" sz="69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69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3581400" cy="145973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ঘুর্ণিঝড়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ও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জলোচ্ছ্বাস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    </a:t>
            </a:r>
            <a:endParaRPr lang="en-US" sz="44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6019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নদীভাঙ্গন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  </a:t>
            </a:r>
            <a:endParaRPr lang="en-US" sz="5400" b="1" dirty="0">
              <a:solidFill>
                <a:srgbClr val="000066"/>
              </a:solidFill>
              <a:latin typeface="NikoshBAN"/>
            </a:endParaRPr>
          </a:p>
        </p:txBody>
      </p:sp>
      <p:pic>
        <p:nvPicPr>
          <p:cNvPr id="10" name="Picture 9" descr="b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1143000"/>
            <a:ext cx="35814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j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35814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nv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143000"/>
            <a:ext cx="36576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733800" y="5943600"/>
            <a:ext cx="3581400" cy="10288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66"/>
                </a:solidFill>
                <a:latin typeface="NikoshBAN"/>
              </a:rPr>
              <a:t>বন্যা</a:t>
            </a:r>
            <a:r>
              <a:rPr lang="en-US" sz="6000" b="1" dirty="0" smtClean="0">
                <a:solidFill>
                  <a:srgbClr val="000066"/>
                </a:solidFill>
                <a:latin typeface="NikoshBAN"/>
              </a:rPr>
              <a:t>      </a:t>
            </a:r>
            <a:endParaRPr lang="en-US" sz="6000" b="1" dirty="0">
              <a:solidFill>
                <a:srgbClr val="00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90080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440" y="7007014"/>
            <a:ext cx="63093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700701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0" y="0"/>
            <a:ext cx="10972800" cy="990600"/>
          </a:xfrm>
          <a:prstGeom prst="roundRect">
            <a:avLst/>
          </a:prstGeom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পরিবেশের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এই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ঘটনাগুলোকে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বলে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?</a:t>
            </a:r>
            <a:endParaRPr lang="en-US" sz="4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6172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  <a:latin typeface="NikoshBAN"/>
              </a:rPr>
              <a:t>খরা</a:t>
            </a:r>
            <a:r>
              <a:rPr lang="en-US" sz="5400" b="1" dirty="0" smtClean="0">
                <a:solidFill>
                  <a:srgbClr val="660033"/>
                </a:solidFill>
                <a:latin typeface="NikoshBAN"/>
              </a:rPr>
              <a:t>  </a:t>
            </a:r>
            <a:endParaRPr lang="en-US" sz="5400" b="1" dirty="0">
              <a:solidFill>
                <a:srgbClr val="660033"/>
              </a:solidFill>
              <a:latin typeface="NikoshBAN"/>
            </a:endParaRPr>
          </a:p>
        </p:txBody>
      </p:sp>
      <p:pic>
        <p:nvPicPr>
          <p:cNvPr id="11" name="Picture 10" descr="k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66800"/>
            <a:ext cx="3429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ko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3733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t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066800"/>
            <a:ext cx="36576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886200" y="6172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  <a:latin typeface="NikoshBAN"/>
              </a:rPr>
              <a:t>টর্নেডো</a:t>
            </a:r>
            <a:r>
              <a:rPr lang="en-US" sz="5400" b="1" dirty="0" smtClean="0">
                <a:solidFill>
                  <a:srgbClr val="660033"/>
                </a:solidFill>
                <a:latin typeface="NikoshBAN"/>
              </a:rPr>
              <a:t>  </a:t>
            </a:r>
            <a:endParaRPr lang="en-US" sz="54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620720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কালবৈশাখী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  </a:t>
            </a:r>
            <a:endParaRPr lang="en-US" sz="48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286000"/>
            <a:ext cx="5867400" cy="1981200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/>
              </a:rPr>
              <a:t>দুর্যোগ</a:t>
            </a:r>
            <a:r>
              <a:rPr lang="en-US" sz="9600" b="1" dirty="0" smtClean="0">
                <a:latin typeface="NikoshBAN"/>
              </a:rPr>
              <a:t> </a:t>
            </a:r>
            <a:endParaRPr lang="en-US" sz="96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014"/>
            <a:ext cx="256032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90080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972800" cy="195217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  <a:bevelB w="57150" h="38100" prst="hardEdge"/>
            </a:sp3d>
          </a:bodyPr>
          <a:lstStyle/>
          <a:p>
            <a:pPr algn="ctr"/>
            <a:r>
              <a:rPr lang="en-US" sz="12000" b="1" dirty="0" err="1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আজকের</a:t>
            </a:r>
            <a:r>
              <a:rPr lang="en-US" sz="120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 </a:t>
            </a:r>
            <a:r>
              <a:rPr lang="en-US" sz="12000" b="1" dirty="0" err="1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পাঠ</a:t>
            </a:r>
            <a:endParaRPr lang="en-US" sz="12000" b="1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93033"/>
            <a:ext cx="10972800" cy="47221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000066"/>
                </a:solidFill>
              </a:rPr>
              <a:t>জলবায়ু</a:t>
            </a:r>
            <a:r>
              <a:rPr lang="en-US" sz="10000" b="1" dirty="0" smtClean="0">
                <a:solidFill>
                  <a:srgbClr val="000066"/>
                </a:solidFill>
              </a:rPr>
              <a:t> </a:t>
            </a:r>
            <a:r>
              <a:rPr lang="en-US" sz="10000" b="1" dirty="0" err="1" smtClean="0">
                <a:solidFill>
                  <a:srgbClr val="000066"/>
                </a:solidFill>
              </a:rPr>
              <a:t>পরিবর্তনের</a:t>
            </a:r>
            <a:r>
              <a:rPr lang="en-US" sz="10000" b="1" dirty="0" smtClean="0">
                <a:solidFill>
                  <a:srgbClr val="000066"/>
                </a:solidFill>
              </a:rPr>
              <a:t> </a:t>
            </a:r>
            <a:r>
              <a:rPr lang="en-US" sz="10000" b="1" dirty="0" err="1" smtClean="0">
                <a:solidFill>
                  <a:srgbClr val="000066"/>
                </a:solidFill>
              </a:rPr>
              <a:t>ফলে</a:t>
            </a:r>
            <a:r>
              <a:rPr lang="en-US" sz="10000" b="1" dirty="0" smtClean="0">
                <a:solidFill>
                  <a:srgbClr val="000066"/>
                </a:solidFill>
              </a:rPr>
              <a:t> </a:t>
            </a:r>
            <a:r>
              <a:rPr lang="en-US" sz="10000" b="1" dirty="0" err="1" smtClean="0">
                <a:solidFill>
                  <a:srgbClr val="000066"/>
                </a:solidFill>
              </a:rPr>
              <a:t>সৃষ্ট</a:t>
            </a:r>
            <a:r>
              <a:rPr lang="en-US" sz="10000" b="1" dirty="0" smtClean="0">
                <a:solidFill>
                  <a:srgbClr val="000066"/>
                </a:solidFill>
              </a:rPr>
              <a:t> </a:t>
            </a:r>
            <a:r>
              <a:rPr lang="en-US" sz="10000" b="1" dirty="0" err="1" smtClean="0">
                <a:solidFill>
                  <a:srgbClr val="000066"/>
                </a:solidFill>
              </a:rPr>
              <a:t>দুর্যোগ</a:t>
            </a:r>
            <a:r>
              <a:rPr lang="en-US" sz="10000" b="1" dirty="0" smtClean="0">
                <a:solidFill>
                  <a:srgbClr val="000066"/>
                </a:solidFill>
              </a:rPr>
              <a:t>।   </a:t>
            </a:r>
            <a:endParaRPr lang="en-US" sz="10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Saturday, April 17,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2080" y="6925734"/>
            <a:ext cx="576072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6</a:t>
            </a:fld>
            <a:endParaRPr lang="en-US" dirty="0">
              <a:latin typeface="NikoshB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0058400" y="6925734"/>
            <a:ext cx="914400" cy="389467"/>
          </a:xfrm>
          <a:prstGeom prst="rect">
            <a:avLst/>
          </a:prstGeom>
        </p:spPr>
        <p:txBody>
          <a:bodyPr vert="horz" lIns="0" tIns="52249" rIns="0" bIns="52249" anchor="b"/>
          <a:lstStyle/>
          <a:p>
            <a:pPr algn="r">
              <a:defRPr/>
            </a:pPr>
            <a:fld id="{B6F15528-21DE-4FAA-801E-634DDDAF4B2B}" type="slidenum">
              <a:rPr lang="en-US" sz="1400" smtClean="0">
                <a:solidFill>
                  <a:schemeClr val="tx1">
                    <a:shade val="50000"/>
                  </a:schemeClr>
                </a:solidFill>
                <a:latin typeface="NikoshBAN"/>
              </a:rPr>
              <a:pPr algn="r">
                <a:defRPr/>
              </a:pPr>
              <a:t>6</a:t>
            </a:fld>
            <a:endParaRPr lang="en-US" sz="1400" dirty="0">
              <a:solidFill>
                <a:schemeClr val="tx1">
                  <a:shade val="50000"/>
                </a:schemeClr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0972800" cy="5645497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650811" indent="-650811">
              <a:buFont typeface="Wingdings" pitchFamily="2" charset="2"/>
              <a:buChar char="v"/>
            </a:pP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পরিবর্তনজনিত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কারণে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দুর্যোগ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যথা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ঘূর্ণিঝড়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জলোচ্ছাস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বন্যা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নদীভাঙ্গন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খরা,শৈত্যপ্রবাহ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টর্নেডো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কালবৈশাখী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ইত্যাদি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;</a:t>
            </a:r>
          </a:p>
          <a:p>
            <a:pPr marL="650811" indent="-650811">
              <a:buFont typeface="Wingdings" pitchFamily="2" charset="2"/>
              <a:buChar char="v"/>
            </a:pPr>
            <a:endParaRPr lang="en-US" sz="3600" b="1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650811" indent="-650811">
              <a:buFont typeface="Wingdings" pitchFamily="2" charset="2"/>
              <a:buChar char="v"/>
            </a:pP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পরিবর্তনজনিত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পরিস্থিতি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মোকাবেলায়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করনীয়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;</a:t>
            </a:r>
          </a:p>
          <a:p>
            <a:pPr marL="650811" indent="-650811">
              <a:buFont typeface="Wingdings" pitchFamily="2" charset="2"/>
              <a:buChar char="v"/>
            </a:pPr>
            <a:endParaRPr lang="en-US" sz="3600" b="1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650811" indent="-650811">
              <a:buFont typeface="Wingdings" pitchFamily="2" charset="2"/>
              <a:buChar char="v"/>
            </a:pP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আর্থ-সামাজিক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প্রভাব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।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5092" y="0"/>
            <a:ext cx="5110189" cy="844182"/>
          </a:xfrm>
          <a:prstGeom prst="rect">
            <a:avLst/>
          </a:prstGeom>
          <a:noFill/>
          <a:ln>
            <a:noFill/>
          </a:ln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9326880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1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1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----- </a:t>
            </a:r>
            <a:endParaRPr lang="bn-BD" sz="4100" b="1" dirty="0" smtClean="0">
              <a:ln w="11430"/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0"/>
            <a:ext cx="109982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65176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0560" y="6908800"/>
            <a:ext cx="649224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972800" cy="1124533"/>
          </a:xfrm>
          <a:prstGeom prst="rect">
            <a:avLst/>
          </a:prstGeom>
        </p:spPr>
        <p:txBody>
          <a:bodyPr lIns="104498" tIns="52249" rIns="104498" bIns="52249"/>
          <a:lstStyle/>
          <a:p>
            <a:pPr algn="ctr">
              <a:spcBef>
                <a:spcPct val="0"/>
              </a:spcBef>
              <a:defRPr/>
            </a:pPr>
            <a:r>
              <a:rPr lang="en-US" sz="72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জলবায়ু</a:t>
            </a:r>
            <a:r>
              <a:rPr lang="en-US" sz="7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72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পরিবর্তনের</a:t>
            </a:r>
            <a:r>
              <a:rPr lang="en-US" sz="7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72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ফলে</a:t>
            </a:r>
            <a:r>
              <a:rPr lang="en-US" sz="7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72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সৃষ্ট</a:t>
            </a:r>
            <a:r>
              <a:rPr lang="en-US" sz="7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72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দুর্যোগ</a:t>
            </a:r>
            <a:r>
              <a:rPr lang="en-US" sz="7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।   </a:t>
            </a:r>
            <a:endParaRPr lang="en-US" sz="72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3886200"/>
            <a:ext cx="10972800" cy="3429000"/>
          </a:xfrm>
          <a:prstGeom prst="roundRect">
            <a:avLst>
              <a:gd name="adj" fmla="val 456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বাংলাদেশে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প্রায়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নানা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ধরনের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প্রাকৃতিক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দুর্যোগ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ঘটে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এসব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দুর্যোগের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মধ্যে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উল্লেখযোগ্য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হলো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-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ঘূর্ণিঝড়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জলোচ্ছ্বাস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বন্যা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নদীভাঙ্গন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খরা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শৈতপ্রবাহ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টর্নেডো,কালবৈশাখী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ইত্যাদি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0560" y="6925734"/>
            <a:ext cx="649224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Picture 18" descr="gj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2600" cy="7315200"/>
          </a:xfrm>
          <a:prstGeom prst="rect">
            <a:avLst/>
          </a:prstGeom>
        </p:spPr>
      </p:pic>
      <p:pic>
        <p:nvPicPr>
          <p:cNvPr id="20" name="Picture 19" descr="gj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0"/>
            <a:ext cx="5334000" cy="73152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447800" y="0"/>
            <a:ext cx="81534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ঘূর্ণিঝড়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/>
              </a:rPr>
              <a:t>জলোচ্ছ্বাস</a:t>
            </a:r>
            <a:r>
              <a:rPr lang="en-US" sz="4400" b="1" dirty="0" smtClean="0">
                <a:solidFill>
                  <a:srgbClr val="FFFF00"/>
                </a:solidFill>
                <a:latin typeface="NikoshBAN"/>
              </a:rPr>
              <a:t>                        </a:t>
            </a:r>
            <a:endParaRPr lang="en-US" sz="4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1143000"/>
            <a:ext cx="10972800" cy="6096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কোনো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স্থানে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বাতাসে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তাপ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অত্যাধিক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বৃদ্ধি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পেলে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সেখানকার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বাতাস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হালকা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উঠে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যায়</a:t>
            </a:r>
            <a:r>
              <a:rPr lang="en-US" sz="4000" dirty="0" smtClean="0">
                <a:latin typeface="NikoshBAN"/>
              </a:rPr>
              <a:t>। এ </a:t>
            </a:r>
            <a:r>
              <a:rPr lang="en-US" sz="4000" dirty="0" err="1" smtClean="0">
                <a:latin typeface="NikoshBAN"/>
              </a:rPr>
              <a:t>সময়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আশেপাশের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অঞ্চল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থেকে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বাতাস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প্রবল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বেগে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smtClean="0">
                <a:latin typeface="NikoshBAN"/>
              </a:rPr>
              <a:t>ঐ </a:t>
            </a:r>
            <a:r>
              <a:rPr lang="en-US" sz="4000" dirty="0" err="1" smtClean="0">
                <a:latin typeface="NikoshBAN"/>
              </a:rPr>
              <a:t>নিম্ন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অঞ্চলের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দিকে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ছুটে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আসে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বাতাসের</a:t>
            </a:r>
            <a:r>
              <a:rPr lang="en-US" sz="4000" dirty="0" smtClean="0">
                <a:latin typeface="NikoshBAN"/>
              </a:rPr>
              <a:t> ঐ </a:t>
            </a:r>
            <a:r>
              <a:rPr lang="en-US" sz="4000" dirty="0" err="1" smtClean="0">
                <a:latin typeface="NikoshBAN"/>
              </a:rPr>
              <a:t>প্রবল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গতিকে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সাইক্লোন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ঘূর্ণিঝড়</a:t>
            </a:r>
            <a:r>
              <a:rPr lang="en-US" sz="4000" dirty="0" smtClean="0">
                <a:latin typeface="NikoshBAN"/>
              </a:rPr>
              <a:t>। </a:t>
            </a:r>
          </a:p>
          <a:p>
            <a:pPr algn="ctr"/>
            <a:r>
              <a:rPr lang="en-US" sz="4000" dirty="0" err="1" smtClean="0">
                <a:latin typeface="NikoshBAN"/>
              </a:rPr>
              <a:t>সমুদ্রে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সৃষ্ট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নিম্নচাপ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ঝড়ের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সমুদ্রের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লোনা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পানি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বিশাল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উচ্চতা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তীব্রবেগে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উপকূলে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আচড়ে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পড়ে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এবং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স্থলভাগকে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প্লাবিত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একেই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জলোচ্ছ্বাস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j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5734"/>
            <a:ext cx="2743200" cy="389467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Saturday, April 17,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925734"/>
            <a:ext cx="6400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925734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0" y="152400"/>
            <a:ext cx="10972800" cy="6934200"/>
          </a:xfrm>
          <a:prstGeom prst="round2DiagRect">
            <a:avLst>
              <a:gd name="adj1" fmla="val 2282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NikoshBAN"/>
              </a:rPr>
              <a:t>বাংলাদেশর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উপকূলীয়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অঞ্চলে</a:t>
            </a:r>
            <a:r>
              <a:rPr lang="en-US" sz="3400" dirty="0" smtClean="0">
                <a:latin typeface="NikoshBAN"/>
              </a:rPr>
              <a:t> এ </a:t>
            </a:r>
            <a:r>
              <a:rPr lang="en-US" sz="3400" dirty="0" err="1" smtClean="0">
                <a:latin typeface="NikoshBAN"/>
              </a:rPr>
              <a:t>পর্যন্ত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কয়েকবার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ঘূর্ণিঝড়</a:t>
            </a:r>
            <a:r>
              <a:rPr lang="en-US" sz="3400" dirty="0" smtClean="0">
                <a:latin typeface="NikoshBAN"/>
              </a:rPr>
              <a:t> ও </a:t>
            </a:r>
            <a:r>
              <a:rPr lang="en-US" sz="3400" dirty="0" err="1" smtClean="0">
                <a:latin typeface="NikoshBAN"/>
              </a:rPr>
              <a:t>জলোচ্ছ্বাস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মারাত্মকভাবে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আঘাত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হেনেছে</a:t>
            </a:r>
            <a:r>
              <a:rPr lang="en-US" sz="3400" dirty="0" smtClean="0">
                <a:latin typeface="NikoshBAN"/>
              </a:rPr>
              <a:t>। ১৯৭০ </a:t>
            </a:r>
            <a:r>
              <a:rPr lang="en-US" sz="3400" dirty="0" err="1" smtClean="0">
                <a:latin typeface="NikoshBAN"/>
              </a:rPr>
              <a:t>সালের</a:t>
            </a:r>
            <a:r>
              <a:rPr lang="en-US" sz="3400" dirty="0" smtClean="0">
                <a:latin typeface="NikoshBAN"/>
              </a:rPr>
              <a:t> ১২ই </a:t>
            </a:r>
            <a:r>
              <a:rPr lang="en-US" sz="3400" dirty="0" err="1" smtClean="0">
                <a:latin typeface="NikoshBAN"/>
              </a:rPr>
              <a:t>নভেম্বর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বাংলাদেশের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উপকূলীয়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অঞ্চলে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আঘাতকারী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ঘূর্ণিঝড়</a:t>
            </a:r>
            <a:r>
              <a:rPr lang="en-US" sz="3400" dirty="0" smtClean="0">
                <a:latin typeface="NikoshBAN"/>
              </a:rPr>
              <a:t> ও </a:t>
            </a:r>
            <a:r>
              <a:rPr lang="en-US" sz="3400" dirty="0" err="1" smtClean="0">
                <a:latin typeface="NikoshBAN"/>
              </a:rPr>
              <a:t>জলোচ্ছ্বাসের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ফলে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প্রায়</a:t>
            </a:r>
            <a:r>
              <a:rPr lang="en-US" sz="3400" dirty="0" smtClean="0">
                <a:latin typeface="NikoshBAN"/>
              </a:rPr>
              <a:t> ১০ </a:t>
            </a:r>
            <a:r>
              <a:rPr lang="en-US" sz="3400" dirty="0" err="1" smtClean="0">
                <a:latin typeface="NikoshBAN"/>
              </a:rPr>
              <a:t>লক্ষ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মানূষের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মৃত্যু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হয়</a:t>
            </a:r>
            <a:r>
              <a:rPr lang="en-US" sz="3400" dirty="0" smtClean="0">
                <a:latin typeface="NikoshBAN"/>
              </a:rPr>
              <a:t>। </a:t>
            </a:r>
            <a:r>
              <a:rPr lang="en-US" sz="3400" dirty="0" err="1" smtClean="0">
                <a:latin typeface="NikoshBAN"/>
              </a:rPr>
              <a:t>সাম্প্রতিক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সময়ে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ঘটা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বড়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দুইটি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ঘুর্ণিঝড়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হল</a:t>
            </a:r>
            <a:r>
              <a:rPr lang="en-US" sz="3400" dirty="0" smtClean="0">
                <a:latin typeface="NikoshBAN"/>
              </a:rPr>
              <a:t>- </a:t>
            </a:r>
            <a:r>
              <a:rPr lang="en-US" sz="3400" dirty="0" err="1" smtClean="0">
                <a:latin typeface="NikoshBAN"/>
              </a:rPr>
              <a:t>সিডর</a:t>
            </a:r>
            <a:r>
              <a:rPr lang="en-US" sz="3400" dirty="0" smtClean="0">
                <a:latin typeface="NikoshBAN"/>
              </a:rPr>
              <a:t> ও </a:t>
            </a:r>
            <a:r>
              <a:rPr lang="en-US" sz="3400" dirty="0" err="1" smtClean="0">
                <a:latin typeface="NikoshBAN"/>
              </a:rPr>
              <a:t>আইলা</a:t>
            </a:r>
            <a:r>
              <a:rPr lang="en-US" sz="3400" dirty="0" smtClean="0">
                <a:latin typeface="NikoshBAN"/>
              </a:rPr>
              <a:t>। ২০০৭ </a:t>
            </a:r>
            <a:r>
              <a:rPr lang="en-US" sz="3400" dirty="0" err="1" smtClean="0">
                <a:latin typeface="NikoshBAN"/>
              </a:rPr>
              <a:t>সালের</a:t>
            </a:r>
            <a:r>
              <a:rPr lang="en-US" sz="3400" dirty="0" smtClean="0">
                <a:latin typeface="NikoshBAN"/>
              </a:rPr>
              <a:t> ১৫ই </a:t>
            </a:r>
            <a:r>
              <a:rPr lang="en-US" sz="3400" dirty="0" err="1" smtClean="0">
                <a:latin typeface="NikoshBAN"/>
              </a:rPr>
              <a:t>নভেম্বর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সিডরে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প্রায়</a:t>
            </a:r>
            <a:r>
              <a:rPr lang="en-US" sz="3400" dirty="0" smtClean="0">
                <a:latin typeface="NikoshBAN"/>
              </a:rPr>
              <a:t> ৩০ </a:t>
            </a:r>
            <a:r>
              <a:rPr lang="en-US" sz="3400" dirty="0" err="1" smtClean="0">
                <a:latin typeface="NikoshBAN"/>
              </a:rPr>
              <a:t>লক্ষ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মানুষ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ক্ষতিগ্রস্ত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হয়েছিল</a:t>
            </a:r>
            <a:r>
              <a:rPr lang="en-US" sz="3400" dirty="0" smtClean="0">
                <a:latin typeface="NikoshBAN"/>
              </a:rPr>
              <a:t>। ২০০৯ </a:t>
            </a:r>
            <a:r>
              <a:rPr lang="en-US" sz="3400" dirty="0" err="1" smtClean="0">
                <a:latin typeface="NikoshBAN"/>
              </a:rPr>
              <a:t>সালের</a:t>
            </a:r>
            <a:r>
              <a:rPr lang="en-US" sz="3400" dirty="0" smtClean="0">
                <a:latin typeface="NikoshBAN"/>
              </a:rPr>
              <a:t> ২৫শে </a:t>
            </a:r>
            <a:r>
              <a:rPr lang="en-US" sz="3400" dirty="0" err="1" smtClean="0">
                <a:latin typeface="NikoshBAN"/>
              </a:rPr>
              <a:t>মে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আইলায়ও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মানুষ</a:t>
            </a:r>
            <a:r>
              <a:rPr lang="en-US" sz="3400" dirty="0" smtClean="0">
                <a:latin typeface="NikoshBAN"/>
              </a:rPr>
              <a:t>, </a:t>
            </a:r>
            <a:r>
              <a:rPr lang="en-US" sz="3400" dirty="0" err="1" smtClean="0">
                <a:latin typeface="NikoshBAN"/>
              </a:rPr>
              <a:t>পশু-পাখি</a:t>
            </a:r>
            <a:r>
              <a:rPr lang="en-US" sz="3400" dirty="0" smtClean="0">
                <a:latin typeface="NikoshBAN"/>
              </a:rPr>
              <a:t>, </a:t>
            </a:r>
            <a:r>
              <a:rPr lang="en-US" sz="3400" dirty="0" err="1" smtClean="0">
                <a:latin typeface="NikoshBAN"/>
              </a:rPr>
              <a:t>ফসল</a:t>
            </a:r>
            <a:r>
              <a:rPr lang="en-US" sz="3400" dirty="0" smtClean="0">
                <a:latin typeface="NikoshBAN"/>
              </a:rPr>
              <a:t> ও </a:t>
            </a:r>
            <a:r>
              <a:rPr lang="en-US" sz="3400" dirty="0" err="1" smtClean="0">
                <a:latin typeface="NikoshBAN"/>
              </a:rPr>
              <a:t>ঘরবাড়ির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ব্যাপক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ক্ষয়ক্ষতি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হয়</a:t>
            </a:r>
            <a:r>
              <a:rPr lang="en-US" sz="3400" dirty="0" smtClean="0">
                <a:latin typeface="NikoshBAN"/>
              </a:rPr>
              <a:t>। </a:t>
            </a:r>
          </a:p>
          <a:p>
            <a:pPr algn="ctr"/>
            <a:r>
              <a:rPr lang="en-US" sz="3400" dirty="0" err="1" smtClean="0">
                <a:latin typeface="NikoshBAN"/>
              </a:rPr>
              <a:t>ঘূর্ণিঝড়ের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পূর্বে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সাধারণত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সতর্ক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সংকেত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দেওয়া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হয়</a:t>
            </a:r>
            <a:r>
              <a:rPr lang="en-US" sz="3400" dirty="0" smtClean="0">
                <a:latin typeface="NikoshBAN"/>
              </a:rPr>
              <a:t>, </a:t>
            </a:r>
            <a:r>
              <a:rPr lang="en-US" sz="3400" dirty="0" err="1" smtClean="0">
                <a:latin typeface="NikoshBAN"/>
              </a:rPr>
              <a:t>যদি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আমরা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সেই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সতর্কবাণী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মেনে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সাবধান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হই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এবং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নিরাপদে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আশ্রয়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নিই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তাহলে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ক্ষয়ক্ষতি</a:t>
            </a:r>
            <a:r>
              <a:rPr lang="en-US" sz="3400" dirty="0" smtClean="0">
                <a:latin typeface="NikoshBAN"/>
              </a:rPr>
              <a:t> ও </a:t>
            </a:r>
            <a:r>
              <a:rPr lang="en-US" sz="3400" dirty="0" err="1" smtClean="0">
                <a:latin typeface="NikoshBAN"/>
              </a:rPr>
              <a:t>প্রাণহানী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অনেকটা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এড়ানো</a:t>
            </a:r>
            <a:r>
              <a:rPr lang="en-US" sz="3400" dirty="0" smtClean="0">
                <a:latin typeface="NikoshBAN"/>
              </a:rPr>
              <a:t> </a:t>
            </a:r>
            <a:r>
              <a:rPr lang="en-US" sz="3400" dirty="0" err="1" smtClean="0">
                <a:latin typeface="NikoshBAN"/>
              </a:rPr>
              <a:t>যাবে</a:t>
            </a:r>
            <a:r>
              <a:rPr lang="en-US" sz="3400" dirty="0" smtClean="0">
                <a:latin typeface="NikoshBAN"/>
              </a:rPr>
              <a:t>।</a:t>
            </a:r>
            <a:endParaRPr lang="en-US" sz="3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5409</TotalTime>
  <Words>1815</Words>
  <Application>Microsoft Office PowerPoint</Application>
  <PresentationFormat>Custom</PresentationFormat>
  <Paragraphs>222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589</cp:revision>
  <dcterms:created xsi:type="dcterms:W3CDTF">2006-08-16T00:00:00Z</dcterms:created>
  <dcterms:modified xsi:type="dcterms:W3CDTF">2021-04-17T15:43:29Z</dcterms:modified>
</cp:coreProperties>
</file>