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61" r:id="rId3"/>
    <p:sldId id="262" r:id="rId4"/>
    <p:sldId id="272" r:id="rId5"/>
    <p:sldId id="263" r:id="rId6"/>
    <p:sldId id="264" r:id="rId7"/>
    <p:sldId id="265" r:id="rId8"/>
    <p:sldId id="266" r:id="rId9"/>
    <p:sldId id="267" r:id="rId10"/>
    <p:sldId id="268" r:id="rId11"/>
    <p:sldId id="269" r:id="rId12"/>
    <p:sldId id="273" r:id="rId13"/>
    <p:sldId id="274" r:id="rId14"/>
    <p:sldId id="275" r:id="rId15"/>
    <p:sldId id="276" r:id="rId16"/>
    <p:sldId id="277" r:id="rId17"/>
    <p:sldId id="278" r:id="rId18"/>
    <p:sldId id="271" r:id="rId19"/>
    <p:sldId id="256" r:id="rId20"/>
    <p:sldId id="257" r:id="rId21"/>
    <p:sldId id="258" r:id="rId22"/>
    <p:sldId id="259" r:id="rId23"/>
    <p:sldId id="260" r:id="rId24"/>
    <p:sldId id="279" r:id="rId25"/>
    <p:sldId id="280" r:id="rId26"/>
    <p:sldId id="28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48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hyperlink" Target="https://eshikhon.com/category/%E0%A6%95%E0%A7%83%E0%A6%B7%E0%A6%BF-%E0%A6%93-%E0%A6%AA%E0%A6%B0%E0%A6%BF%E0%A6%AC%E0%A7%87%E0%A6%B6/%E0%A6%98%E0%A6%BE%E0%A6%B8"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hyperlink" Target="https://eshikhon.com/category/%E0%A6%95%E0%A7%83%E0%A6%B7%E0%A6%BF-%E0%A6%93-%E0%A6%AA%E0%A6%B0%E0%A6%BF%E0%A6%AC%E0%A7%87%E0%A6%B6/%E0%A6%98%E0%A6%BE%E0%A6%B8"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hyperlink" Target="https://eshikhon.com/category/%E0%A6%95%E0%A7%83%E0%A6%B7%E0%A6%BF-%E0%A6%93-%E0%A6%AA%E0%A6%B0%E0%A6%BF%E0%A6%AC%E0%A7%87%E0%A6%B6/%E0%A6%AB%E0%A6%B2"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hyperlink" Target="https://eshikhon.com/category/%E0%A6%95%E0%A7%83%E0%A6%B7%E0%A6%BF-%E0%A6%93-%E0%A6%AA%E0%A6%B0%E0%A6%BF%E0%A6%AC%E0%A7%87%E0%A6%B6/%E0%A6%98%E0%A6%BE%E0%A6%B8" TargetMode="Externa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371600"/>
          </a:xfrm>
        </p:spPr>
        <p:txBody>
          <a:bodyPr>
            <a:normAutofit fontScale="90000"/>
          </a:bodyPr>
          <a:lstStyle/>
          <a:p>
            <a:r>
              <a:rPr lang="en-US" b="1" dirty="0" err="1" smtClean="0">
                <a:solidFill>
                  <a:srgbClr val="FF0000"/>
                </a:solidFill>
              </a:rPr>
              <a:t>আজকের</a:t>
            </a:r>
            <a:r>
              <a:rPr lang="en-US" b="1" dirty="0" smtClean="0">
                <a:solidFill>
                  <a:srgbClr val="FF0000"/>
                </a:solidFill>
              </a:rPr>
              <a:t> </a:t>
            </a:r>
            <a:r>
              <a:rPr lang="en-US" b="1" dirty="0" err="1" smtClean="0">
                <a:solidFill>
                  <a:srgbClr val="FF0000"/>
                </a:solidFill>
              </a:rPr>
              <a:t>ক্লাসে</a:t>
            </a:r>
            <a:r>
              <a:rPr lang="en-US" b="1" dirty="0" smtClean="0">
                <a:solidFill>
                  <a:srgbClr val="FF0000"/>
                </a:solidFill>
              </a:rPr>
              <a:t> </a:t>
            </a:r>
            <a:r>
              <a:rPr lang="en-US" b="1" dirty="0" err="1" smtClean="0">
                <a:solidFill>
                  <a:srgbClr val="FF0000"/>
                </a:solidFill>
              </a:rPr>
              <a:t>সবাইকে</a:t>
            </a:r>
            <a:r>
              <a:rPr lang="en-US" b="1" dirty="0" smtClean="0">
                <a:solidFill>
                  <a:srgbClr val="FF0000"/>
                </a:solidFill>
              </a:rPr>
              <a:t> </a:t>
            </a:r>
            <a:br>
              <a:rPr lang="en-US" b="1" dirty="0" smtClean="0">
                <a:solidFill>
                  <a:srgbClr val="FF0000"/>
                </a:solidFill>
              </a:rPr>
            </a:br>
            <a:r>
              <a:rPr lang="en-US" b="1" dirty="0" smtClean="0">
                <a:solidFill>
                  <a:srgbClr val="FF0000"/>
                </a:solidFill>
              </a:rPr>
              <a:t>            </a:t>
            </a:r>
            <a:br>
              <a:rPr lang="en-US" b="1" dirty="0" smtClean="0">
                <a:solidFill>
                  <a:srgbClr val="FF0000"/>
                </a:solidFill>
              </a:rPr>
            </a:br>
            <a:r>
              <a:rPr lang="en-US" b="1" dirty="0" smtClean="0">
                <a:solidFill>
                  <a:srgbClr val="FF0000"/>
                </a:solidFill>
              </a:rPr>
              <a:t>                </a:t>
            </a:r>
            <a:r>
              <a:rPr lang="en-US" b="1" dirty="0" err="1" smtClean="0">
                <a:solidFill>
                  <a:srgbClr val="FF0000"/>
                </a:solidFill>
              </a:rPr>
              <a:t>সুস্বাগতম</a:t>
            </a:r>
            <a:r>
              <a:rPr lang="en-US" b="1" dirty="0" smtClean="0">
                <a:solidFill>
                  <a:srgbClr val="FF0000"/>
                </a:solidFill>
              </a:rPr>
              <a:t> </a:t>
            </a:r>
            <a:r>
              <a:rPr lang="ar-SA" b="1" dirty="0" smtClean="0">
                <a:solidFill>
                  <a:srgbClr val="FF0000"/>
                </a:solidFill>
              </a:rPr>
              <a:t/>
            </a:r>
            <a:br>
              <a:rPr lang="ar-SA" b="1" dirty="0" smtClean="0">
                <a:solidFill>
                  <a:srgbClr val="FF0000"/>
                </a:solidFill>
              </a:rPr>
            </a:br>
            <a:endParaRPr lang="ar-SA" dirty="0">
              <a:solidFill>
                <a:srgbClr val="FF0000"/>
              </a:solidFill>
            </a:endParaRPr>
          </a:p>
        </p:txBody>
      </p:sp>
      <p:pic>
        <p:nvPicPr>
          <p:cNvPr id="1026" name="Picture 2" descr="D:\আলফা আলফা.jpg"/>
          <p:cNvPicPr>
            <a:picLocks noChangeAspect="1" noChangeArrowheads="1"/>
          </p:cNvPicPr>
          <p:nvPr/>
        </p:nvPicPr>
        <p:blipFill>
          <a:blip r:embed="rId2" cstate="print"/>
          <a:srcRect/>
          <a:stretch>
            <a:fillRect/>
          </a:stretch>
        </p:blipFill>
        <p:spPr bwMode="auto">
          <a:xfrm>
            <a:off x="1752599" y="2667000"/>
            <a:ext cx="4876801" cy="4191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D:\hqdefault.jpg"/>
          <p:cNvPicPr>
            <a:picLocks noChangeAspect="1" noChangeArrowheads="1"/>
          </p:cNvPicPr>
          <p:nvPr/>
        </p:nvPicPr>
        <p:blipFill>
          <a:blip r:embed="rId2" cstate="print"/>
          <a:srcRect/>
          <a:stretch>
            <a:fillRect/>
          </a:stretch>
        </p:blipFill>
        <p:spPr bwMode="auto">
          <a:xfrm>
            <a:off x="2286000" y="1714500"/>
            <a:ext cx="4572000" cy="3429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নেপিয়ার</a:t>
            </a:r>
            <a:r>
              <a:rPr lang="en-US" dirty="0" smtClean="0"/>
              <a:t> </a:t>
            </a:r>
            <a:endParaRPr lang="ar-SA" dirty="0"/>
          </a:p>
        </p:txBody>
      </p:sp>
      <p:sp>
        <p:nvSpPr>
          <p:cNvPr id="23554" name="AutoShape 2" descr="D:\%E0%A6%A8%E0%A7%87%E0%A6%AA%E0%A6%BF%E0%A7%9F%E0%A6%BE%E0%A6%B0.webp"/>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pic>
        <p:nvPicPr>
          <p:cNvPr id="23556" name="Picture 4" descr="D:\130269781_150148450186531_5050725663410564076_n.jpg"/>
          <p:cNvPicPr>
            <a:picLocks noChangeAspect="1" noChangeArrowheads="1"/>
          </p:cNvPicPr>
          <p:nvPr/>
        </p:nvPicPr>
        <p:blipFill>
          <a:blip r:embed="rId2" cstate="print"/>
          <a:srcRect/>
          <a:stretch>
            <a:fillRect/>
          </a:stretch>
        </p:blipFill>
        <p:spPr bwMode="auto">
          <a:xfrm>
            <a:off x="0" y="1457325"/>
            <a:ext cx="5562600" cy="3943350"/>
          </a:xfrm>
          <a:prstGeom prst="rect">
            <a:avLst/>
          </a:prstGeom>
          <a:noFill/>
        </p:spPr>
      </p:pic>
      <p:pic>
        <p:nvPicPr>
          <p:cNvPr id="23557" name="Picture 5" descr="D:\129901872_150148503519859_155941469731815540_n.jpg"/>
          <p:cNvPicPr>
            <a:picLocks noChangeAspect="1" noChangeArrowheads="1"/>
          </p:cNvPicPr>
          <p:nvPr/>
        </p:nvPicPr>
        <p:blipFill>
          <a:blip r:embed="rId3" cstate="print"/>
          <a:srcRect/>
          <a:stretch>
            <a:fillRect/>
          </a:stretch>
        </p:blipFill>
        <p:spPr bwMode="auto">
          <a:xfrm>
            <a:off x="5562600" y="1524000"/>
            <a:ext cx="3429000" cy="3810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7562"/>
          </a:xfrm>
        </p:spPr>
        <p:txBody>
          <a:bodyPr>
            <a:normAutofit/>
          </a:bodyPr>
          <a:lstStyle/>
          <a:p>
            <a:r>
              <a:rPr lang="en-US" dirty="0" err="1" smtClean="0">
                <a:latin typeface="Vrinda" pitchFamily="34" charset="0"/>
                <a:ea typeface="Times New Roman" pitchFamily="18" charset="0"/>
                <a:cs typeface="Vrinda" pitchFamily="34" charset="0"/>
              </a:rPr>
              <a:t>এবার</a:t>
            </a:r>
            <a:r>
              <a:rPr lang="en-US" dirty="0" smtClean="0">
                <a:latin typeface="Vrinda" pitchFamily="34" charset="0"/>
                <a:ea typeface="Times New Roman" pitchFamily="18" charset="0"/>
                <a:cs typeface="Vrinda" pitchFamily="34" charset="0"/>
              </a:rPr>
              <a:t> </a:t>
            </a:r>
            <a:r>
              <a:rPr lang="bn-IN" dirty="0" smtClean="0">
                <a:latin typeface="Vrinda" pitchFamily="34" charset="0"/>
                <a:ea typeface="Times New Roman" pitchFamily="18" charset="0"/>
                <a:cs typeface="Vrinda" pitchFamily="34" charset="0"/>
              </a:rPr>
              <a:t>দানাদার </a:t>
            </a:r>
            <a:r>
              <a:rPr lang="bn-IN" dirty="0" smtClean="0">
                <a:latin typeface="Vrinda" pitchFamily="34" charset="0"/>
                <a:ea typeface="Times New Roman" pitchFamily="18" charset="0"/>
                <a:cs typeface="Vrinda" pitchFamily="34" charset="0"/>
              </a:rPr>
              <a:t>খাদ্য (</a:t>
            </a:r>
            <a:r>
              <a:rPr lang="en-US" dirty="0" smtClean="0">
                <a:latin typeface="Calibri" pitchFamily="34" charset="0"/>
                <a:ea typeface="Times New Roman" pitchFamily="18" charset="0"/>
                <a:cs typeface="Arial" pitchFamily="34" charset="0"/>
              </a:rPr>
              <a:t>Concentrate feed) </a:t>
            </a:r>
            <a:r>
              <a:rPr lang="en-US" dirty="0" err="1" smtClean="0">
                <a:latin typeface="Calibri" pitchFamily="34" charset="0"/>
                <a:ea typeface="Times New Roman" pitchFamily="18" charset="0"/>
                <a:cs typeface="Arial" pitchFamily="34" charset="0"/>
              </a:rPr>
              <a:t>এর</a:t>
            </a:r>
            <a:r>
              <a:rPr lang="en-US" dirty="0" smtClean="0">
                <a:latin typeface="Calibri" pitchFamily="34" charset="0"/>
                <a:ea typeface="Times New Roman" pitchFamily="18" charset="0"/>
                <a:cs typeface="Arial" pitchFamily="34" charset="0"/>
              </a:rPr>
              <a:t> </a:t>
            </a:r>
            <a:r>
              <a:rPr lang="en-US" dirty="0" err="1" smtClean="0">
                <a:latin typeface="Calibri" pitchFamily="34" charset="0"/>
                <a:ea typeface="Times New Roman" pitchFamily="18" charset="0"/>
                <a:cs typeface="Arial" pitchFamily="34" charset="0"/>
              </a:rPr>
              <a:t>কিছু</a:t>
            </a:r>
            <a:r>
              <a:rPr lang="en-US" dirty="0" smtClean="0">
                <a:latin typeface="Calibri" pitchFamily="34" charset="0"/>
                <a:ea typeface="Times New Roman" pitchFamily="18" charset="0"/>
                <a:cs typeface="Arial" pitchFamily="34" charset="0"/>
              </a:rPr>
              <a:t> </a:t>
            </a:r>
            <a:r>
              <a:rPr lang="en-US" dirty="0" err="1" smtClean="0">
                <a:latin typeface="Calibri" pitchFamily="34" charset="0"/>
                <a:ea typeface="Times New Roman" pitchFamily="18" charset="0"/>
                <a:cs typeface="Arial" pitchFamily="34" charset="0"/>
              </a:rPr>
              <a:t>ছবি</a:t>
            </a:r>
            <a:r>
              <a:rPr lang="en-US" dirty="0" smtClean="0">
                <a:latin typeface="Calibri" pitchFamily="34" charset="0"/>
                <a:ea typeface="Times New Roman" pitchFamily="18" charset="0"/>
                <a:cs typeface="Arial" pitchFamily="34" charset="0"/>
              </a:rPr>
              <a:t> </a:t>
            </a:r>
            <a:r>
              <a:rPr lang="en-US" dirty="0" err="1" smtClean="0">
                <a:latin typeface="Calibri" pitchFamily="34" charset="0"/>
                <a:ea typeface="Times New Roman" pitchFamily="18" charset="0"/>
                <a:cs typeface="Arial" pitchFamily="34" charset="0"/>
              </a:rPr>
              <a:t>দেখব</a:t>
            </a:r>
            <a:r>
              <a:rPr lang="en-US" dirty="0" smtClean="0">
                <a:latin typeface="Calibri" pitchFamily="34" charset="0"/>
                <a:ea typeface="Times New Roman" pitchFamily="18" charset="0"/>
                <a:cs typeface="Arial" pitchFamily="34" charset="0"/>
              </a:rPr>
              <a:t> </a:t>
            </a:r>
            <a:endParaRPr lang="ar-SA"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গম</a:t>
            </a:r>
            <a:r>
              <a:rPr lang="en-US" dirty="0" smtClean="0"/>
              <a:t> </a:t>
            </a:r>
            <a:r>
              <a:rPr lang="en-US" dirty="0" err="1" smtClean="0"/>
              <a:t>বীজ</a:t>
            </a:r>
            <a:endParaRPr lang="ar-SA" dirty="0"/>
          </a:p>
        </p:txBody>
      </p:sp>
      <p:pic>
        <p:nvPicPr>
          <p:cNvPr id="2050" name="Picture 2" descr="D:\199723d01f0e03777fc7f84610c0df82-5f61ffc352eb1.jpg"/>
          <p:cNvPicPr>
            <a:picLocks noChangeAspect="1" noChangeArrowheads="1"/>
          </p:cNvPicPr>
          <p:nvPr/>
        </p:nvPicPr>
        <p:blipFill>
          <a:blip r:embed="rId2" cstate="print"/>
          <a:srcRect/>
          <a:stretch>
            <a:fillRect/>
          </a:stretch>
        </p:blipFill>
        <p:spPr bwMode="auto">
          <a:xfrm>
            <a:off x="762000" y="1485900"/>
            <a:ext cx="7620000" cy="53721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ভূট্টা</a:t>
            </a:r>
            <a:r>
              <a:rPr lang="en-US" dirty="0" smtClean="0"/>
              <a:t> </a:t>
            </a:r>
            <a:r>
              <a:rPr lang="en-US" dirty="0" err="1" smtClean="0"/>
              <a:t>দানা</a:t>
            </a:r>
            <a:r>
              <a:rPr lang="en-US" dirty="0" smtClean="0"/>
              <a:t> </a:t>
            </a:r>
            <a:endParaRPr lang="ar-SA" dirty="0"/>
          </a:p>
        </p:txBody>
      </p:sp>
      <p:pic>
        <p:nvPicPr>
          <p:cNvPr id="3074" name="Picture 2" descr="D:\111314_bangladesh_pratidin_Bhutta.jpg"/>
          <p:cNvPicPr>
            <a:picLocks noChangeAspect="1" noChangeArrowheads="1"/>
          </p:cNvPicPr>
          <p:nvPr/>
        </p:nvPicPr>
        <p:blipFill>
          <a:blip r:embed="rId2" cstate="print"/>
          <a:srcRect/>
          <a:stretch>
            <a:fillRect/>
          </a:stretch>
        </p:blipFill>
        <p:spPr bwMode="auto">
          <a:xfrm>
            <a:off x="1714500" y="1524000"/>
            <a:ext cx="5715000" cy="38100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চালের</a:t>
            </a:r>
            <a:r>
              <a:rPr lang="en-US" dirty="0" smtClean="0"/>
              <a:t> </a:t>
            </a:r>
            <a:r>
              <a:rPr lang="en-US" dirty="0" err="1" smtClean="0"/>
              <a:t>কুড়া</a:t>
            </a:r>
            <a:endParaRPr lang="ar-SA" dirty="0"/>
          </a:p>
        </p:txBody>
      </p:sp>
      <p:pic>
        <p:nvPicPr>
          <p:cNvPr id="4098" name="Picture 2" descr="D:\FB_IMG_1601579788907-696x464.jpg"/>
          <p:cNvPicPr>
            <a:picLocks noChangeAspect="1" noChangeArrowheads="1"/>
          </p:cNvPicPr>
          <p:nvPr/>
        </p:nvPicPr>
        <p:blipFill>
          <a:blip r:embed="rId2" cstate="print"/>
          <a:srcRect/>
          <a:stretch>
            <a:fillRect/>
          </a:stretch>
        </p:blipFill>
        <p:spPr bwMode="auto">
          <a:xfrm>
            <a:off x="609600" y="1295400"/>
            <a:ext cx="8229600" cy="49276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গমের</a:t>
            </a:r>
            <a:r>
              <a:rPr lang="en-US" dirty="0" smtClean="0"/>
              <a:t> </a:t>
            </a:r>
            <a:r>
              <a:rPr lang="en-US" dirty="0" err="1" smtClean="0"/>
              <a:t>ভুষি</a:t>
            </a:r>
            <a:endParaRPr lang="ar-SA" dirty="0"/>
          </a:p>
        </p:txBody>
      </p:sp>
      <p:pic>
        <p:nvPicPr>
          <p:cNvPr id="5124" name="Picture 4" descr="পশুখাদ্য হিসেবে গমের ভুষির স্বাস্থ্য উপকারিতা | farmsandfarmer24.com"/>
          <p:cNvPicPr>
            <a:picLocks noChangeAspect="1" noChangeArrowheads="1"/>
          </p:cNvPicPr>
          <p:nvPr/>
        </p:nvPicPr>
        <p:blipFill>
          <a:blip r:embed="rId2" cstate="print"/>
          <a:srcRect/>
          <a:stretch>
            <a:fillRect/>
          </a:stretch>
        </p:blipFill>
        <p:spPr bwMode="auto">
          <a:xfrm>
            <a:off x="2286000" y="2286000"/>
            <a:ext cx="5715000" cy="333375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ফিস</a:t>
            </a:r>
            <a:r>
              <a:rPr lang="en-US" dirty="0" smtClean="0"/>
              <a:t> </a:t>
            </a:r>
            <a:r>
              <a:rPr lang="en-US" dirty="0" err="1" smtClean="0"/>
              <a:t>মিল</a:t>
            </a:r>
            <a:r>
              <a:rPr lang="en-US" dirty="0" smtClean="0"/>
              <a:t> /</a:t>
            </a:r>
            <a:r>
              <a:rPr lang="en-US" dirty="0" err="1" smtClean="0"/>
              <a:t>শুটকি</a:t>
            </a:r>
            <a:r>
              <a:rPr lang="en-US" dirty="0" smtClean="0"/>
              <a:t> </a:t>
            </a:r>
            <a:r>
              <a:rPr lang="en-US" dirty="0" err="1" smtClean="0"/>
              <a:t>মাছের</a:t>
            </a:r>
            <a:r>
              <a:rPr lang="en-US" dirty="0" smtClean="0"/>
              <a:t> </a:t>
            </a:r>
            <a:r>
              <a:rPr lang="en-US" dirty="0" err="1" smtClean="0"/>
              <a:t>গুড়া</a:t>
            </a:r>
            <a:endParaRPr lang="ar-SA" dirty="0"/>
          </a:p>
        </p:txBody>
      </p:sp>
      <p:pic>
        <p:nvPicPr>
          <p:cNvPr id="35842" name="Picture 2" descr="D:\Fish-Meal-Protein-Powder-65-Good-Quality-High-Protein.jpg"/>
          <p:cNvPicPr>
            <a:picLocks noChangeAspect="1" noChangeArrowheads="1"/>
          </p:cNvPicPr>
          <p:nvPr/>
        </p:nvPicPr>
        <p:blipFill>
          <a:blip r:embed="rId2" cstate="print"/>
          <a:srcRect/>
          <a:stretch>
            <a:fillRect/>
          </a:stretch>
        </p:blipFill>
        <p:spPr bwMode="auto">
          <a:xfrm>
            <a:off x="1600200" y="1828800"/>
            <a:ext cx="5353050" cy="4572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6324600"/>
          </a:xfrm>
        </p:spPr>
        <p:txBody>
          <a:bodyPr>
            <a:normAutofit/>
          </a:bodyPr>
          <a:lstStyle/>
          <a:p>
            <a:r>
              <a:rPr lang="en-US" sz="4800" dirty="0" smtClean="0">
                <a:solidFill>
                  <a:srgbClr val="FF0000"/>
                </a:solidFill>
              </a:rPr>
              <a:t/>
            </a:r>
            <a:br>
              <a:rPr lang="en-US" sz="4800" dirty="0" smtClean="0">
                <a:solidFill>
                  <a:srgbClr val="FF0000"/>
                </a:solidFill>
              </a:rPr>
            </a:br>
            <a:r>
              <a:rPr lang="en-US" sz="4800" dirty="0" err="1" smtClean="0">
                <a:solidFill>
                  <a:srgbClr val="FF0000"/>
                </a:solidFill>
              </a:rPr>
              <a:t>আজকের</a:t>
            </a:r>
            <a:r>
              <a:rPr lang="en-US" sz="4800" dirty="0" smtClean="0">
                <a:solidFill>
                  <a:srgbClr val="FF0000"/>
                </a:solidFill>
              </a:rPr>
              <a:t> </a:t>
            </a:r>
            <a:r>
              <a:rPr lang="en-US" sz="4800" dirty="0" err="1" smtClean="0">
                <a:solidFill>
                  <a:srgbClr val="FF0000"/>
                </a:solidFill>
              </a:rPr>
              <a:t>বিষয়ঃ</a:t>
            </a:r>
            <a:r>
              <a:rPr lang="en-US" sz="4800" dirty="0" smtClean="0"/>
              <a:t/>
            </a:r>
            <a:br>
              <a:rPr lang="en-US" sz="4800" dirty="0" smtClean="0"/>
            </a:br>
            <a:r>
              <a:rPr lang="en-US" sz="4800" dirty="0" smtClean="0"/>
              <a:t/>
            </a:r>
            <a:br>
              <a:rPr lang="en-US" sz="4800" dirty="0" smtClean="0"/>
            </a:br>
            <a:r>
              <a:rPr lang="en-US" sz="4800" dirty="0" err="1" smtClean="0"/>
              <a:t>গবাদিপশুর</a:t>
            </a:r>
            <a:r>
              <a:rPr lang="en-US" sz="4800" dirty="0" smtClean="0"/>
              <a:t> </a:t>
            </a:r>
            <a:r>
              <a:rPr lang="en-US" sz="4800" dirty="0" err="1" smtClean="0"/>
              <a:t>খাদ্য</a:t>
            </a:r>
            <a:r>
              <a:rPr lang="en-US" dirty="0" smtClean="0"/>
              <a:t/>
            </a:r>
            <a:br>
              <a:rPr lang="en-US" dirty="0" smtClean="0"/>
            </a:br>
            <a:r>
              <a:rPr lang="en-US" dirty="0" smtClean="0"/>
              <a:t/>
            </a:r>
            <a:br>
              <a:rPr lang="en-US" dirty="0" smtClean="0"/>
            </a:br>
            <a:r>
              <a:rPr lang="en-US" dirty="0" smtClean="0"/>
              <a:t/>
            </a:r>
            <a:br>
              <a:rPr lang="en-US" dirty="0" smtClean="0"/>
            </a:br>
            <a:r>
              <a:rPr lang="en-US" dirty="0" smtClean="0">
                <a:solidFill>
                  <a:srgbClr val="00B050"/>
                </a:solidFill>
              </a:rPr>
              <a:t> ২য়</a:t>
            </a:r>
            <a:r>
              <a:rPr lang="en-US" dirty="0" smtClean="0">
                <a:solidFill>
                  <a:srgbClr val="00B050"/>
                </a:solidFill>
              </a:rPr>
              <a:t> </a:t>
            </a:r>
            <a:r>
              <a:rPr lang="en-US" dirty="0" err="1" smtClean="0">
                <a:solidFill>
                  <a:srgbClr val="00B050"/>
                </a:solidFill>
              </a:rPr>
              <a:t>অধ্যায়</a:t>
            </a:r>
            <a:r>
              <a:rPr lang="en-US" dirty="0" smtClean="0">
                <a:solidFill>
                  <a:srgbClr val="00B050"/>
                </a:solidFill>
              </a:rPr>
              <a:t>, </a:t>
            </a:r>
            <a:r>
              <a:rPr lang="en-US" dirty="0" smtClean="0">
                <a:solidFill>
                  <a:srgbClr val="00B050"/>
                </a:solidFill>
              </a:rPr>
              <a:t>৮ম </a:t>
            </a:r>
            <a:r>
              <a:rPr lang="en-US" dirty="0" err="1" smtClean="0">
                <a:solidFill>
                  <a:srgbClr val="00B050"/>
                </a:solidFill>
              </a:rPr>
              <a:t>পরিচ্ছেদ</a:t>
            </a:r>
            <a:r>
              <a:rPr lang="ar-SA" dirty="0" smtClean="0"/>
              <a:t/>
            </a:r>
            <a:br>
              <a:rPr lang="ar-SA" dirty="0" smtClean="0"/>
            </a:br>
            <a:endParaRPr lang="ar-SA"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154909"/>
            <a:ext cx="9144000"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2800" b="0" i="0" u="none" strike="noStrike" cap="none" normalizeH="0" baseline="0" dirty="0" smtClean="0">
              <a:ln>
                <a:noFill/>
              </a:ln>
              <a:solidFill>
                <a:srgbClr val="FF0000"/>
              </a:solidFill>
              <a:effectLst/>
              <a:latin typeface="Vrinda" pitchFamily="34" charset="0"/>
              <a:ea typeface="Times New Roman" pitchFamily="18" charset="0"/>
              <a:cs typeface="Vrinda"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bn-IN" sz="2800" b="0" i="0" u="none" strike="noStrike" cap="none" normalizeH="0" baseline="0" dirty="0" smtClean="0">
                <a:ln>
                  <a:noFill/>
                </a:ln>
                <a:solidFill>
                  <a:srgbClr val="FF0000"/>
                </a:solidFill>
                <a:effectLst/>
                <a:latin typeface="Vrinda" pitchFamily="34" charset="0"/>
                <a:ea typeface="Times New Roman" pitchFamily="18" charset="0"/>
                <a:cs typeface="Vrinda" pitchFamily="34" charset="0"/>
              </a:rPr>
              <a:t>গবাদিপশুর খাদ্য</a:t>
            </a:r>
            <a:endParaRPr kumimoji="0" lang="en-US" sz="1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ar-SA" sz="28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bn-IN" sz="28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প্রাণী বেঁচে থাকার জন্য খাদ্য আবশ্যক। যেটি কিছু দেহে আহার্যরূপে গৃহীত</a:t>
            </a:r>
            <a:r>
              <a:rPr kumimoji="0" lang="bn-IN" sz="2800" b="0" i="0" u="none" strike="noStrike" cap="none" normalizeH="0" baseline="0" dirty="0" smtClean="0">
                <a:ln>
                  <a:noFill/>
                </a:ln>
                <a:solidFill>
                  <a:schemeClr val="tx1"/>
                </a:solidFill>
                <a:effectLst/>
                <a:latin typeface="Calibri" pitchFamily="34" charset="0"/>
                <a:ea typeface="Times New Roman" pitchFamily="18" charset="0"/>
                <a:cs typeface="Vrinda" pitchFamily="34" charset="0"/>
              </a:rPr>
              <a:t> </a:t>
            </a:r>
            <a:r>
              <a:rPr kumimoji="0" lang="bn-IN" sz="28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হয় এবং পরিপাক</a:t>
            </a: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bn-IN" sz="28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শোষণ ও বিপাকের মাধ্যমে দেহে ব্যবহৃত হয় বা শক্তি উৎপাদন</a:t>
            </a:r>
            <a:r>
              <a:rPr kumimoji="0" lang="bn-IN" sz="2800" b="0" i="0" u="none" strike="noStrike" cap="none" normalizeH="0" baseline="0" dirty="0" smtClean="0">
                <a:ln>
                  <a:noFill/>
                </a:ln>
                <a:solidFill>
                  <a:schemeClr val="tx1"/>
                </a:solidFill>
                <a:effectLst/>
                <a:latin typeface="Calibri" pitchFamily="34" charset="0"/>
                <a:ea typeface="Times New Roman" pitchFamily="18" charset="0"/>
                <a:cs typeface="Vrinda" pitchFamily="34" charset="0"/>
              </a:rPr>
              <a:t> </a:t>
            </a:r>
            <a:r>
              <a:rPr kumimoji="0" lang="bn-IN" sz="28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করে তাকে খাদ্য বলে। যেমন- গম</a:t>
            </a: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bn-IN" sz="28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ভুট্টা</a:t>
            </a: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bn-IN" sz="2800" b="0" i="0" u="none" strike="noStrike" cap="none" normalizeH="0" baseline="0" dirty="0" smtClean="0">
                <a:ln>
                  <a:noFill/>
                </a:ln>
                <a:solidFill>
                  <a:srgbClr val="0000FF"/>
                </a:solidFill>
                <a:effectLst/>
                <a:latin typeface="Vrinda" pitchFamily="34" charset="0"/>
                <a:ea typeface="Times New Roman" pitchFamily="18" charset="0"/>
                <a:cs typeface="Vrinda" pitchFamily="34" charset="0"/>
                <a:hlinkClick r:id="rId2"/>
              </a:rPr>
              <a:t>ঘাস</a:t>
            </a: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bn-IN" sz="28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খৈল</a:t>
            </a: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bn-IN" sz="28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ভুসি ইত্যাদি।</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ar-SA" sz="28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bn-IN" sz="28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প্রচলিতভাবে গবাদি পশুর খাদ্যকে প্রধানত নিম্নোক্ত দুইভাবে ভাগ করা যায়। যথা-</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ar-SA" sz="28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bn-IN" sz="28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১। </a:t>
            </a:r>
            <a:r>
              <a:rPr kumimoji="0" lang="bn-IN" sz="2800" b="0" i="0" u="none" strike="noStrike" cap="none" normalizeH="0" baseline="0" dirty="0" smtClean="0">
                <a:ln>
                  <a:noFill/>
                </a:ln>
                <a:solidFill>
                  <a:schemeClr val="tx1"/>
                </a:solidFill>
                <a:effectLst/>
                <a:latin typeface="Times New Roman"/>
                <a:ea typeface="Times New Roman" pitchFamily="18" charset="0"/>
                <a:cs typeface="Vrinda" pitchFamily="34" charset="0"/>
              </a:rPr>
              <a:t> </a:t>
            </a:r>
            <a:r>
              <a:rPr kumimoji="0" lang="bn-IN" sz="28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 আঁশ জাতীয় খাদ্য (</a:t>
            </a: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Roughage feed)</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ar-SA" sz="32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bn-IN" sz="32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২। </a:t>
            </a:r>
            <a:r>
              <a:rPr kumimoji="0" lang="bn-IN" sz="3200" b="0" i="0" u="none" strike="noStrike" cap="none" normalizeH="0" baseline="0" dirty="0" smtClean="0">
                <a:ln>
                  <a:noFill/>
                </a:ln>
                <a:solidFill>
                  <a:schemeClr val="tx1"/>
                </a:solidFill>
                <a:effectLst/>
                <a:latin typeface="Times New Roman"/>
                <a:ea typeface="Times New Roman" pitchFamily="18" charset="0"/>
                <a:cs typeface="Vrinda" pitchFamily="34" charset="0"/>
              </a:rPr>
              <a:t> </a:t>
            </a:r>
            <a:r>
              <a:rPr kumimoji="0" lang="bn-IN" sz="32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 দানাদার খাদ্য (</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Concentrate feed)</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915400" cy="6430962"/>
          </a:xfrm>
        </p:spPr>
        <p:txBody>
          <a:bodyPr>
            <a:normAutofit fontScale="90000"/>
          </a:bodyPr>
          <a:lstStyle/>
          <a:p>
            <a:r>
              <a:rPr lang="en-US" sz="8800" dirty="0" err="1" smtClean="0">
                <a:solidFill>
                  <a:srgbClr val="00B050"/>
                </a:solidFill>
              </a:rPr>
              <a:t>কৃষি</a:t>
            </a:r>
            <a:r>
              <a:rPr lang="en-US" sz="8800" dirty="0" smtClean="0">
                <a:solidFill>
                  <a:srgbClr val="00B050"/>
                </a:solidFill>
              </a:rPr>
              <a:t> </a:t>
            </a:r>
            <a:r>
              <a:rPr lang="en-US" sz="8800" dirty="0" err="1" smtClean="0">
                <a:solidFill>
                  <a:srgbClr val="00B050"/>
                </a:solidFill>
              </a:rPr>
              <a:t>শিক্ষা</a:t>
            </a:r>
            <a:r>
              <a:rPr lang="en-US" sz="8800" dirty="0" smtClean="0"/>
              <a:t/>
            </a:r>
            <a:br>
              <a:rPr lang="en-US" sz="8800" dirty="0" smtClean="0"/>
            </a:br>
            <a:r>
              <a:rPr lang="en-US" sz="6600" dirty="0" smtClean="0"/>
              <a:t> </a:t>
            </a:r>
            <a:r>
              <a:rPr lang="en-US" sz="6600" dirty="0" err="1" smtClean="0"/>
              <a:t>শ্রেণি</a:t>
            </a:r>
            <a:r>
              <a:rPr lang="en-US" sz="6600" dirty="0" smtClean="0"/>
              <a:t> :  </a:t>
            </a:r>
            <a:r>
              <a:rPr lang="en-US" sz="6600" dirty="0" err="1" smtClean="0"/>
              <a:t>দাখিল</a:t>
            </a:r>
            <a:r>
              <a:rPr lang="en-US" sz="6600" dirty="0" smtClean="0"/>
              <a:t> </a:t>
            </a:r>
            <a:r>
              <a:rPr lang="en-US" sz="6600" dirty="0" err="1" smtClean="0"/>
              <a:t>নবম</a:t>
            </a:r>
            <a:r>
              <a:rPr lang="en-US" sz="6600" dirty="0" smtClean="0"/>
              <a:t> -</a:t>
            </a:r>
            <a:r>
              <a:rPr lang="en-US" sz="6600" dirty="0" err="1" smtClean="0"/>
              <a:t>দশম</a:t>
            </a:r>
            <a:r>
              <a:rPr lang="en-US" sz="6600" dirty="0" smtClean="0"/>
              <a:t> </a:t>
            </a:r>
            <a:br>
              <a:rPr lang="en-US" sz="6600" dirty="0" smtClean="0"/>
            </a:br>
            <a:r>
              <a:rPr lang="en-US" sz="6600" dirty="0" smtClean="0"/>
              <a:t> </a:t>
            </a:r>
            <a:r>
              <a:rPr lang="en-US" sz="34400" dirty="0" smtClean="0"/>
              <a:t/>
            </a:r>
            <a:br>
              <a:rPr lang="en-US" sz="34400" dirty="0" smtClean="0"/>
            </a:br>
            <a:r>
              <a:rPr lang="en-US" dirty="0" smtClean="0"/>
              <a:t/>
            </a:r>
            <a:br>
              <a:rPr lang="en-US" dirty="0" smtClean="0"/>
            </a:br>
            <a:r>
              <a:rPr lang="en-US" dirty="0" err="1" smtClean="0">
                <a:solidFill>
                  <a:srgbClr val="C00000"/>
                </a:solidFill>
              </a:rPr>
              <a:t>ফাহমিদা</a:t>
            </a:r>
            <a:r>
              <a:rPr lang="en-US" dirty="0" smtClean="0">
                <a:solidFill>
                  <a:srgbClr val="C00000"/>
                </a:solidFill>
              </a:rPr>
              <a:t> </a:t>
            </a:r>
            <a:r>
              <a:rPr lang="en-US" dirty="0" err="1" smtClean="0">
                <a:solidFill>
                  <a:srgbClr val="C00000"/>
                </a:solidFill>
              </a:rPr>
              <a:t>বেগম</a:t>
            </a:r>
            <a:r>
              <a:rPr lang="en-US" dirty="0" smtClean="0">
                <a:solidFill>
                  <a:srgbClr val="C00000"/>
                </a:solidFill>
              </a:rPr>
              <a:t>                    </a:t>
            </a:r>
            <a:br>
              <a:rPr lang="en-US" dirty="0" smtClean="0">
                <a:solidFill>
                  <a:srgbClr val="C00000"/>
                </a:solidFill>
              </a:rPr>
            </a:br>
            <a:r>
              <a:rPr lang="en-US" dirty="0" err="1" smtClean="0">
                <a:solidFill>
                  <a:srgbClr val="C00000"/>
                </a:solidFill>
              </a:rPr>
              <a:t>সহকারী</a:t>
            </a:r>
            <a:r>
              <a:rPr lang="en-US" dirty="0" smtClean="0">
                <a:solidFill>
                  <a:srgbClr val="C00000"/>
                </a:solidFill>
              </a:rPr>
              <a:t> </a:t>
            </a:r>
            <a:r>
              <a:rPr lang="en-US" dirty="0" err="1" smtClean="0">
                <a:solidFill>
                  <a:srgbClr val="C00000"/>
                </a:solidFill>
              </a:rPr>
              <a:t>শিক্ষক</a:t>
            </a:r>
            <a:r>
              <a:rPr lang="en-US" dirty="0" smtClean="0">
                <a:solidFill>
                  <a:srgbClr val="C00000"/>
                </a:solidFill>
              </a:rPr>
              <a:t/>
            </a:r>
            <a:br>
              <a:rPr lang="en-US" dirty="0" smtClean="0">
                <a:solidFill>
                  <a:srgbClr val="C00000"/>
                </a:solidFill>
              </a:rPr>
            </a:br>
            <a:r>
              <a:rPr lang="en-US" dirty="0" err="1" smtClean="0">
                <a:solidFill>
                  <a:srgbClr val="C00000"/>
                </a:solidFill>
              </a:rPr>
              <a:t>কাকুরা</a:t>
            </a:r>
            <a:r>
              <a:rPr lang="en-US" dirty="0" smtClean="0">
                <a:solidFill>
                  <a:srgbClr val="C00000"/>
                </a:solidFill>
              </a:rPr>
              <a:t> </a:t>
            </a:r>
            <a:r>
              <a:rPr lang="en-US" dirty="0" err="1" smtClean="0">
                <a:solidFill>
                  <a:srgbClr val="C00000"/>
                </a:solidFill>
              </a:rPr>
              <a:t>ফাজিল</a:t>
            </a:r>
            <a:r>
              <a:rPr lang="en-US" dirty="0" smtClean="0">
                <a:solidFill>
                  <a:srgbClr val="C00000"/>
                </a:solidFill>
              </a:rPr>
              <a:t> </a:t>
            </a:r>
            <a:r>
              <a:rPr lang="en-US" dirty="0" err="1" smtClean="0">
                <a:solidFill>
                  <a:srgbClr val="C00000"/>
                </a:solidFill>
              </a:rPr>
              <a:t>মাদরাসা</a:t>
            </a:r>
            <a:r>
              <a:rPr lang="en-US" dirty="0" smtClean="0">
                <a:solidFill>
                  <a:srgbClr val="C00000"/>
                </a:solidFill>
              </a:rPr>
              <a:t/>
            </a:r>
            <a:br>
              <a:rPr lang="en-US" dirty="0" smtClean="0">
                <a:solidFill>
                  <a:srgbClr val="C00000"/>
                </a:solidFill>
              </a:rPr>
            </a:br>
            <a:r>
              <a:rPr lang="en-US" dirty="0" err="1" smtClean="0">
                <a:solidFill>
                  <a:srgbClr val="C00000"/>
                </a:solidFill>
              </a:rPr>
              <a:t>তারাকান্দা,ময়মনসিংহ</a:t>
            </a:r>
            <a:r>
              <a:rPr lang="en-US" dirty="0" smtClean="0">
                <a:solidFill>
                  <a:srgbClr val="C00000"/>
                </a:solidFill>
              </a:rPr>
              <a:t> ।</a:t>
            </a:r>
            <a:r>
              <a:rPr lang="ar-SA" dirty="0" smtClean="0"/>
              <a:t/>
            </a:r>
            <a:br>
              <a:rPr lang="ar-SA" dirty="0" smtClean="0"/>
            </a:br>
            <a:endParaRPr lang="ar-S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617196"/>
          </a:xfrm>
          <a:prstGeom prst="rect">
            <a:avLst/>
          </a:prstGeom>
        </p:spPr>
        <p:txBody>
          <a:bodyPr wrap="square">
            <a:spAutoFit/>
          </a:bodyPr>
          <a:lstStyle/>
          <a:p>
            <a:pPr lvl="0" algn="ctr" rtl="1" fontAlgn="base">
              <a:spcBef>
                <a:spcPct val="0"/>
              </a:spcBef>
              <a:spcAft>
                <a:spcPct val="0"/>
              </a:spcAft>
            </a:pPr>
            <a:r>
              <a:rPr lang="bn-IN" sz="3200" dirty="0" smtClean="0">
                <a:solidFill>
                  <a:srgbClr val="FF0000"/>
                </a:solidFill>
                <a:latin typeface="Vrinda" pitchFamily="34" charset="0"/>
                <a:ea typeface="Times New Roman" pitchFamily="18" charset="0"/>
                <a:cs typeface="Vrinda" pitchFamily="34" charset="0"/>
              </a:rPr>
              <a:t>আঁশ জাতীয় খাদ্য</a:t>
            </a:r>
            <a:r>
              <a:rPr lang="bn-IN" sz="2800" dirty="0" smtClean="0">
                <a:solidFill>
                  <a:srgbClr val="FF0000"/>
                </a:solidFill>
                <a:latin typeface="Vrinda" pitchFamily="34" charset="0"/>
                <a:ea typeface="Times New Roman" pitchFamily="18" charset="0"/>
                <a:cs typeface="Vrinda" pitchFamily="34" charset="0"/>
              </a:rPr>
              <a:t> </a:t>
            </a:r>
            <a:r>
              <a:rPr lang="bn-IN" sz="2000" dirty="0" smtClean="0">
                <a:latin typeface="Vrinda" pitchFamily="34" charset="0"/>
                <a:ea typeface="Times New Roman" pitchFamily="18" charset="0"/>
                <a:cs typeface="Vrinda" pitchFamily="34" charset="0"/>
              </a:rPr>
              <a:t>:</a:t>
            </a:r>
            <a:endParaRPr lang="en-US" sz="1400" dirty="0" smtClean="0">
              <a:latin typeface="Arial" pitchFamily="34" charset="0"/>
              <a:cs typeface="Arial" pitchFamily="34" charset="0"/>
            </a:endParaRPr>
          </a:p>
          <a:p>
            <a:pPr lvl="0" eaLnBrk="0" fontAlgn="base" hangingPunct="0">
              <a:spcBef>
                <a:spcPct val="0"/>
              </a:spcBef>
              <a:spcAft>
                <a:spcPct val="0"/>
              </a:spcAft>
            </a:pPr>
            <a:endParaRPr lang="en-US" sz="2800" dirty="0" smtClean="0">
              <a:latin typeface="Vrinda" pitchFamily="34" charset="0"/>
              <a:ea typeface="Times New Roman" pitchFamily="18" charset="0"/>
              <a:cs typeface="Vrinda" pitchFamily="34" charset="0"/>
            </a:endParaRPr>
          </a:p>
          <a:p>
            <a:pPr lvl="0" eaLnBrk="0" fontAlgn="base" hangingPunct="0">
              <a:spcBef>
                <a:spcPct val="0"/>
              </a:spcBef>
              <a:spcAft>
                <a:spcPct val="0"/>
              </a:spcAft>
            </a:pPr>
            <a:r>
              <a:rPr lang="bn-IN" sz="2800" dirty="0" smtClean="0">
                <a:latin typeface="Vrinda" pitchFamily="34" charset="0"/>
                <a:ea typeface="Times New Roman" pitchFamily="18" charset="0"/>
                <a:cs typeface="Vrinda" pitchFamily="34" charset="0"/>
              </a:rPr>
              <a:t>রাফেজজাতীয় খাদ্যে প্রচুর পরিমাণ আঁশ ( </a:t>
            </a:r>
            <a:r>
              <a:rPr lang="en-US" sz="2800" dirty="0" smtClean="0">
                <a:latin typeface="Calibri" pitchFamily="34" charset="0"/>
                <a:ea typeface="Times New Roman" pitchFamily="18" charset="0"/>
                <a:cs typeface="Arial" pitchFamily="34" charset="0"/>
              </a:rPr>
              <a:t>Fiber) </a:t>
            </a:r>
            <a:r>
              <a:rPr lang="bn-IN" sz="2800" dirty="0" smtClean="0">
                <a:latin typeface="Vrinda" pitchFamily="34" charset="0"/>
                <a:ea typeface="Times New Roman" pitchFamily="18" charset="0"/>
                <a:cs typeface="Vrinda" pitchFamily="34" charset="0"/>
              </a:rPr>
              <a:t>এবং কম পরিমাণ শক্তি পাওয়া যায়। যেমন- যে কোনো খড়</a:t>
            </a:r>
            <a:r>
              <a:rPr lang="en-US" sz="2800" dirty="0" smtClean="0">
                <a:latin typeface="Calibri" pitchFamily="34" charset="0"/>
                <a:ea typeface="Times New Roman" pitchFamily="18" charset="0"/>
                <a:cs typeface="Arial" pitchFamily="34" charset="0"/>
              </a:rPr>
              <a:t>, </a:t>
            </a:r>
            <a:r>
              <a:rPr lang="bn-IN" sz="2800" dirty="0" smtClean="0">
                <a:latin typeface="Vrinda" pitchFamily="34" charset="0"/>
                <a:ea typeface="Times New Roman" pitchFamily="18" charset="0"/>
                <a:cs typeface="Vrinda" pitchFamily="34" charset="0"/>
              </a:rPr>
              <a:t>প্রাকৃতিক বা চাষ করা সবুজ</a:t>
            </a:r>
            <a:r>
              <a:rPr lang="bn-IN" sz="2800" dirty="0" smtClean="0">
                <a:latin typeface="Calibri" pitchFamily="34" charset="0"/>
                <a:ea typeface="Times New Roman" pitchFamily="18" charset="0"/>
                <a:cs typeface="Vrinda" pitchFamily="34" charset="0"/>
              </a:rPr>
              <a:t> </a:t>
            </a:r>
            <a:r>
              <a:rPr lang="bn-IN" sz="2800" dirty="0" smtClean="0">
                <a:solidFill>
                  <a:srgbClr val="0000FF"/>
                </a:solidFill>
                <a:latin typeface="Vrinda" pitchFamily="34" charset="0"/>
                <a:ea typeface="Times New Roman" pitchFamily="18" charset="0"/>
                <a:cs typeface="Vrinda" pitchFamily="34" charset="0"/>
                <a:hlinkClick r:id="rId2"/>
              </a:rPr>
              <a:t>ঘাস</a:t>
            </a:r>
            <a:r>
              <a:rPr lang="en-US" sz="2800" dirty="0" smtClean="0">
                <a:latin typeface="Calibri" pitchFamily="34" charset="0"/>
                <a:ea typeface="Times New Roman" pitchFamily="18" charset="0"/>
                <a:cs typeface="Arial" pitchFamily="34" charset="0"/>
              </a:rPr>
              <a:t>, </a:t>
            </a:r>
            <a:r>
              <a:rPr lang="bn-IN" sz="2800" dirty="0" smtClean="0">
                <a:latin typeface="Vrinda" pitchFamily="34" charset="0"/>
                <a:ea typeface="Times New Roman" pitchFamily="18" charset="0"/>
                <a:cs typeface="Vrinda" pitchFamily="34" charset="0"/>
              </a:rPr>
              <a:t>হে</a:t>
            </a:r>
            <a:r>
              <a:rPr lang="en-US" sz="2800" dirty="0" smtClean="0">
                <a:latin typeface="Calibri" pitchFamily="34" charset="0"/>
                <a:ea typeface="Times New Roman" pitchFamily="18" charset="0"/>
                <a:cs typeface="Arial" pitchFamily="34" charset="0"/>
              </a:rPr>
              <a:t>, </a:t>
            </a:r>
            <a:r>
              <a:rPr lang="bn-IN" sz="2800" dirty="0" smtClean="0">
                <a:latin typeface="Vrinda" pitchFamily="34" charset="0"/>
                <a:ea typeface="Times New Roman" pitchFamily="18" charset="0"/>
                <a:cs typeface="Vrinda" pitchFamily="34" charset="0"/>
              </a:rPr>
              <a:t>সাইলেজ প্রভৃতি।</a:t>
            </a:r>
            <a:endParaRPr lang="en-US" sz="1400" dirty="0" smtClean="0">
              <a:latin typeface="Arial" pitchFamily="34" charset="0"/>
              <a:cs typeface="Arial" pitchFamily="34" charset="0"/>
            </a:endParaRPr>
          </a:p>
          <a:p>
            <a:pPr lvl="0" eaLnBrk="0" fontAlgn="base" hangingPunct="0">
              <a:spcBef>
                <a:spcPct val="0"/>
              </a:spcBef>
              <a:spcAft>
                <a:spcPct val="0"/>
              </a:spcAft>
            </a:pPr>
            <a:endParaRPr lang="en-US" sz="2800" dirty="0" smtClean="0">
              <a:latin typeface="Vrinda" pitchFamily="34" charset="0"/>
              <a:ea typeface="Times New Roman" pitchFamily="18" charset="0"/>
              <a:cs typeface="Vrinda" pitchFamily="34" charset="0"/>
            </a:endParaRPr>
          </a:p>
          <a:p>
            <a:pPr lvl="0" eaLnBrk="0" fontAlgn="base" hangingPunct="0">
              <a:spcBef>
                <a:spcPct val="0"/>
              </a:spcBef>
              <a:spcAft>
                <a:spcPct val="0"/>
              </a:spcAft>
            </a:pPr>
            <a:r>
              <a:rPr lang="bn-IN" sz="2800" dirty="0" smtClean="0">
                <a:latin typeface="Vrinda" pitchFamily="34" charset="0"/>
                <a:ea typeface="Times New Roman" pitchFamily="18" charset="0"/>
                <a:cs typeface="Vrinda" pitchFamily="34" charset="0"/>
              </a:rPr>
              <a:t>রাফেজ জাতীয়</a:t>
            </a:r>
            <a:r>
              <a:rPr lang="bn-IN" sz="2800" dirty="0" smtClean="0">
                <a:latin typeface="Calibri" pitchFamily="34" charset="0"/>
                <a:ea typeface="Times New Roman" pitchFamily="18" charset="0"/>
                <a:cs typeface="Vrinda" pitchFamily="34" charset="0"/>
              </a:rPr>
              <a:t> </a:t>
            </a:r>
            <a:r>
              <a:rPr lang="bn-IN" sz="2800" dirty="0" smtClean="0">
                <a:solidFill>
                  <a:srgbClr val="0000FF"/>
                </a:solidFill>
                <a:latin typeface="Vrinda" pitchFamily="34" charset="0"/>
                <a:ea typeface="Times New Roman" pitchFamily="18" charset="0"/>
                <a:cs typeface="Vrinda" pitchFamily="34" charset="0"/>
                <a:hlinkClick r:id="rId2"/>
              </a:rPr>
              <a:t>ঘাস</a:t>
            </a:r>
            <a:r>
              <a:rPr lang="en-US" sz="2800" dirty="0" smtClean="0">
                <a:latin typeface="Calibri" pitchFamily="34" charset="0"/>
                <a:ea typeface="Times New Roman" pitchFamily="18" charset="0"/>
                <a:cs typeface="Arial" pitchFamily="34" charset="0"/>
              </a:rPr>
              <a:t> </a:t>
            </a:r>
            <a:r>
              <a:rPr lang="bn-IN" sz="2800" dirty="0" smtClean="0">
                <a:latin typeface="Vrinda" pitchFamily="34" charset="0"/>
                <a:ea typeface="Times New Roman" pitchFamily="18" charset="0"/>
                <a:cs typeface="Vrinda" pitchFamily="34" charset="0"/>
              </a:rPr>
              <a:t>গবাদিপশু চারণভূমি থেকে পেয়ে থাকে বা</a:t>
            </a:r>
            <a:r>
              <a:rPr lang="bn-IN" sz="2800" dirty="0" smtClean="0">
                <a:latin typeface="Calibri" pitchFamily="34" charset="0"/>
                <a:ea typeface="Times New Roman" pitchFamily="18" charset="0"/>
                <a:cs typeface="Vrinda" pitchFamily="34" charset="0"/>
              </a:rPr>
              <a:t> </a:t>
            </a:r>
            <a:r>
              <a:rPr lang="bn-IN" sz="2800" dirty="0" smtClean="0">
                <a:solidFill>
                  <a:srgbClr val="0000FF"/>
                </a:solidFill>
                <a:latin typeface="Vrinda" pitchFamily="34" charset="0"/>
                <a:ea typeface="Times New Roman" pitchFamily="18" charset="0"/>
                <a:cs typeface="Vrinda" pitchFamily="34" charset="0"/>
                <a:hlinkClick r:id="rId2"/>
              </a:rPr>
              <a:t>ঘাস</a:t>
            </a:r>
            <a:r>
              <a:rPr lang="en-US" sz="2800" dirty="0" smtClean="0">
                <a:latin typeface="Calibri" pitchFamily="34" charset="0"/>
                <a:ea typeface="Times New Roman" pitchFamily="18" charset="0"/>
                <a:cs typeface="Arial" pitchFamily="34" charset="0"/>
              </a:rPr>
              <a:t> </a:t>
            </a:r>
            <a:r>
              <a:rPr lang="bn-IN" sz="2800" dirty="0" smtClean="0">
                <a:latin typeface="Vrinda" pitchFamily="34" charset="0"/>
                <a:ea typeface="Times New Roman" pitchFamily="18" charset="0"/>
                <a:cs typeface="Vrinda" pitchFamily="34" charset="0"/>
              </a:rPr>
              <a:t>কেটে পশুকে সরবরাহ করা হয়। তুলনামূলক বিচারে লিগিউম জাতীয়</a:t>
            </a:r>
            <a:r>
              <a:rPr lang="bn-IN" sz="2800" dirty="0" smtClean="0">
                <a:latin typeface="Calibri" pitchFamily="34" charset="0"/>
                <a:ea typeface="Times New Roman" pitchFamily="18" charset="0"/>
                <a:cs typeface="Vrinda" pitchFamily="34" charset="0"/>
              </a:rPr>
              <a:t> </a:t>
            </a:r>
            <a:r>
              <a:rPr lang="bn-IN" sz="2800" dirty="0" smtClean="0">
                <a:solidFill>
                  <a:srgbClr val="0000FF"/>
                </a:solidFill>
                <a:latin typeface="Vrinda" pitchFamily="34" charset="0"/>
                <a:ea typeface="Times New Roman" pitchFamily="18" charset="0"/>
                <a:cs typeface="Vrinda" pitchFamily="34" charset="0"/>
                <a:hlinkClick r:id="rId2"/>
              </a:rPr>
              <a:t>ঘাস</a:t>
            </a:r>
            <a:r>
              <a:rPr lang="en-US" sz="2800" dirty="0" smtClean="0">
                <a:latin typeface="Calibri" pitchFamily="34" charset="0"/>
                <a:ea typeface="Times New Roman" pitchFamily="18" charset="0"/>
                <a:cs typeface="Arial" pitchFamily="34" charset="0"/>
              </a:rPr>
              <a:t> </a:t>
            </a:r>
            <a:r>
              <a:rPr lang="bn-IN" sz="2800" dirty="0" smtClean="0">
                <a:latin typeface="Vrinda" pitchFamily="34" charset="0"/>
                <a:ea typeface="Times New Roman" pitchFamily="18" charset="0"/>
                <a:cs typeface="Vrinda" pitchFamily="34" charset="0"/>
              </a:rPr>
              <a:t>যেমন-আলফা-আলফা</a:t>
            </a:r>
            <a:r>
              <a:rPr lang="en-US" sz="2800" dirty="0" smtClean="0">
                <a:latin typeface="Calibri" pitchFamily="34" charset="0"/>
                <a:ea typeface="Times New Roman" pitchFamily="18" charset="0"/>
                <a:cs typeface="Arial" pitchFamily="34" charset="0"/>
              </a:rPr>
              <a:t>, </a:t>
            </a:r>
            <a:r>
              <a:rPr lang="bn-IN" sz="2800" dirty="0" smtClean="0">
                <a:latin typeface="Vrinda" pitchFamily="34" charset="0"/>
                <a:ea typeface="Times New Roman" pitchFamily="18" charset="0"/>
                <a:cs typeface="Vrinda" pitchFamily="34" charset="0"/>
              </a:rPr>
              <a:t>কাউপি</a:t>
            </a:r>
            <a:r>
              <a:rPr lang="en-US" sz="2800" dirty="0" smtClean="0">
                <a:latin typeface="Calibri" pitchFamily="34" charset="0"/>
                <a:ea typeface="Times New Roman" pitchFamily="18" charset="0"/>
                <a:cs typeface="Arial" pitchFamily="34" charset="0"/>
              </a:rPr>
              <a:t>, </a:t>
            </a:r>
            <a:r>
              <a:rPr lang="bn-IN" sz="2800" dirty="0" smtClean="0">
                <a:latin typeface="Vrinda" pitchFamily="34" charset="0"/>
                <a:ea typeface="Times New Roman" pitchFamily="18" charset="0"/>
                <a:cs typeface="Vrinda" pitchFamily="34" charset="0"/>
              </a:rPr>
              <a:t>খেসারি</a:t>
            </a:r>
            <a:r>
              <a:rPr lang="en-US" sz="2800" dirty="0" smtClean="0">
                <a:latin typeface="Calibri" pitchFamily="34" charset="0"/>
                <a:ea typeface="Times New Roman" pitchFamily="18" charset="0"/>
                <a:cs typeface="Arial" pitchFamily="34" charset="0"/>
              </a:rPr>
              <a:t>, </a:t>
            </a:r>
            <a:r>
              <a:rPr lang="bn-IN" sz="2800" dirty="0" smtClean="0">
                <a:latin typeface="Vrinda" pitchFamily="34" charset="0"/>
                <a:ea typeface="Times New Roman" pitchFamily="18" charset="0"/>
                <a:cs typeface="Vrinda" pitchFamily="34" charset="0"/>
              </a:rPr>
              <a:t>মাসকলাই</a:t>
            </a:r>
            <a:r>
              <a:rPr lang="en-US" sz="2800" dirty="0" smtClean="0">
                <a:latin typeface="Calibri" pitchFamily="34" charset="0"/>
                <a:ea typeface="Times New Roman" pitchFamily="18" charset="0"/>
                <a:cs typeface="Arial" pitchFamily="34" charset="0"/>
              </a:rPr>
              <a:t>, </a:t>
            </a:r>
            <a:r>
              <a:rPr lang="bn-IN" sz="2800" dirty="0" smtClean="0">
                <a:latin typeface="Vrinda" pitchFamily="34" charset="0"/>
                <a:ea typeface="Times New Roman" pitchFamily="18" charset="0"/>
                <a:cs typeface="Vrinda" pitchFamily="34" charset="0"/>
              </a:rPr>
              <a:t>ইপিল-ইপিল ইত্যাদিতে বেশি পরিমাণ প্রোটিন</a:t>
            </a:r>
            <a:r>
              <a:rPr lang="en-US" sz="2800" dirty="0" smtClean="0">
                <a:latin typeface="Calibri" pitchFamily="34" charset="0"/>
                <a:ea typeface="Times New Roman" pitchFamily="18" charset="0"/>
                <a:cs typeface="Arial" pitchFamily="34" charset="0"/>
              </a:rPr>
              <a:t>, </a:t>
            </a:r>
            <a:r>
              <a:rPr lang="bn-IN" sz="2800" dirty="0" smtClean="0">
                <a:latin typeface="Vrinda" pitchFamily="34" charset="0"/>
                <a:ea typeface="Times New Roman" pitchFamily="18" charset="0"/>
                <a:cs typeface="Vrinda" pitchFamily="34" charset="0"/>
              </a:rPr>
              <a:t>শক্তি</a:t>
            </a:r>
            <a:r>
              <a:rPr lang="en-US" sz="2800" dirty="0" smtClean="0">
                <a:latin typeface="Calibri" pitchFamily="34" charset="0"/>
                <a:ea typeface="Times New Roman" pitchFamily="18" charset="0"/>
                <a:cs typeface="Arial" pitchFamily="34" charset="0"/>
              </a:rPr>
              <a:t>, </a:t>
            </a:r>
            <a:r>
              <a:rPr lang="bn-IN" sz="2800" dirty="0" smtClean="0">
                <a:latin typeface="Vrinda" pitchFamily="34" charset="0"/>
                <a:ea typeface="Times New Roman" pitchFamily="18" charset="0"/>
                <a:cs typeface="Vrinda" pitchFamily="34" charset="0"/>
              </a:rPr>
              <a:t>ভিটামিন ও খনিজ পদার্থ সাধারণ</a:t>
            </a:r>
            <a:r>
              <a:rPr lang="bn-IN" sz="2800" dirty="0" smtClean="0">
                <a:latin typeface="Calibri" pitchFamily="34" charset="0"/>
                <a:ea typeface="Times New Roman" pitchFamily="18" charset="0"/>
                <a:cs typeface="Vrinda" pitchFamily="34" charset="0"/>
              </a:rPr>
              <a:t> </a:t>
            </a:r>
            <a:r>
              <a:rPr lang="bn-IN" sz="2800" dirty="0" smtClean="0">
                <a:solidFill>
                  <a:srgbClr val="0000FF"/>
                </a:solidFill>
                <a:latin typeface="Vrinda" pitchFamily="34" charset="0"/>
                <a:ea typeface="Times New Roman" pitchFamily="18" charset="0"/>
                <a:cs typeface="Vrinda" pitchFamily="34" charset="0"/>
                <a:hlinkClick r:id="rId2"/>
              </a:rPr>
              <a:t>ঘাস</a:t>
            </a:r>
            <a:r>
              <a:rPr lang="bn-IN" sz="2800" dirty="0" smtClean="0">
                <a:latin typeface="Vrinda" pitchFamily="34" charset="0"/>
                <a:ea typeface="Times New Roman" pitchFamily="18" charset="0"/>
                <a:cs typeface="Vrinda" pitchFamily="34" charset="0"/>
              </a:rPr>
              <a:t>ের চেয়ে বেশি থাকে। </a:t>
            </a:r>
            <a:endParaRPr lang="en-US" sz="2800" dirty="0" smtClean="0">
              <a:latin typeface="Vrinda" pitchFamily="34" charset="0"/>
              <a:ea typeface="Times New Roman" pitchFamily="18" charset="0"/>
              <a:cs typeface="Vrinda" pitchFamily="34" charset="0"/>
            </a:endParaRPr>
          </a:p>
          <a:p>
            <a:pPr lvl="0" eaLnBrk="0" fontAlgn="base" hangingPunct="0">
              <a:spcBef>
                <a:spcPct val="0"/>
              </a:spcBef>
              <a:spcAft>
                <a:spcPct val="0"/>
              </a:spcAft>
            </a:pPr>
            <a:endParaRPr lang="en-US" sz="2800" dirty="0" smtClean="0">
              <a:latin typeface="Vrinda" pitchFamily="34" charset="0"/>
              <a:ea typeface="Times New Roman" pitchFamily="18" charset="0"/>
              <a:cs typeface="Vrinda" pitchFamily="34" charset="0"/>
            </a:endParaRPr>
          </a:p>
          <a:p>
            <a:pPr lvl="0" eaLnBrk="0" fontAlgn="base" hangingPunct="0">
              <a:spcBef>
                <a:spcPct val="0"/>
              </a:spcBef>
              <a:spcAft>
                <a:spcPct val="0"/>
              </a:spcAft>
            </a:pPr>
            <a:r>
              <a:rPr lang="bn-IN" sz="2800" dirty="0" smtClean="0">
                <a:latin typeface="Vrinda" pitchFamily="34" charset="0"/>
                <a:ea typeface="Times New Roman" pitchFamily="18" charset="0"/>
                <a:cs typeface="Vrinda" pitchFamily="34" charset="0"/>
              </a:rPr>
              <a:t>সাধারণ</a:t>
            </a:r>
            <a:r>
              <a:rPr lang="bn-IN" sz="2800" dirty="0" smtClean="0">
                <a:latin typeface="Calibri" pitchFamily="34" charset="0"/>
                <a:ea typeface="Times New Roman" pitchFamily="18" charset="0"/>
                <a:cs typeface="Vrinda" pitchFamily="34" charset="0"/>
              </a:rPr>
              <a:t> </a:t>
            </a:r>
            <a:r>
              <a:rPr lang="bn-IN" sz="2800" dirty="0" smtClean="0">
                <a:solidFill>
                  <a:srgbClr val="0000FF"/>
                </a:solidFill>
                <a:latin typeface="Vrinda" pitchFamily="34" charset="0"/>
                <a:ea typeface="Times New Roman" pitchFamily="18" charset="0"/>
                <a:cs typeface="Vrinda" pitchFamily="34" charset="0"/>
                <a:hlinkClick r:id="rId2"/>
              </a:rPr>
              <a:t>ঘাস</a:t>
            </a:r>
            <a:r>
              <a:rPr lang="bn-IN" sz="2800" dirty="0" smtClean="0">
                <a:latin typeface="Vrinda" pitchFamily="34" charset="0"/>
                <a:ea typeface="Times New Roman" pitchFamily="18" charset="0"/>
                <a:cs typeface="Vrinda" pitchFamily="34" charset="0"/>
              </a:rPr>
              <a:t>ের মধ্যে ভুট্টা</a:t>
            </a:r>
            <a:r>
              <a:rPr lang="en-US" sz="2800" dirty="0" smtClean="0">
                <a:latin typeface="Calibri" pitchFamily="34" charset="0"/>
                <a:ea typeface="Times New Roman" pitchFamily="18" charset="0"/>
                <a:cs typeface="Arial" pitchFamily="34" charset="0"/>
              </a:rPr>
              <a:t>,</a:t>
            </a:r>
            <a:r>
              <a:rPr lang="en-US" sz="1400" dirty="0" smtClean="0">
                <a:latin typeface="Arial" pitchFamily="34" charset="0"/>
                <a:cs typeface="Arial" pitchFamily="34" charset="0"/>
              </a:rPr>
              <a:t> </a:t>
            </a:r>
            <a:r>
              <a:rPr lang="bn-IN" sz="2800" dirty="0" smtClean="0">
                <a:latin typeface="Vrinda" pitchFamily="34" charset="0"/>
                <a:ea typeface="Times New Roman" pitchFamily="18" charset="0"/>
                <a:cs typeface="Vrinda" pitchFamily="34" charset="0"/>
              </a:rPr>
              <a:t>নেপিয়ার</a:t>
            </a:r>
            <a:r>
              <a:rPr lang="en-US" sz="2800" dirty="0" smtClean="0">
                <a:latin typeface="Calibri" pitchFamily="34" charset="0"/>
                <a:ea typeface="Times New Roman" pitchFamily="18" charset="0"/>
                <a:cs typeface="Arial" pitchFamily="34" charset="0"/>
              </a:rPr>
              <a:t>, </a:t>
            </a:r>
            <a:r>
              <a:rPr lang="bn-IN" sz="2800" dirty="0" smtClean="0">
                <a:latin typeface="Vrinda" pitchFamily="34" charset="0"/>
                <a:ea typeface="Times New Roman" pitchFamily="18" charset="0"/>
                <a:cs typeface="Vrinda" pitchFamily="34" charset="0"/>
              </a:rPr>
              <a:t>পারা</a:t>
            </a:r>
            <a:r>
              <a:rPr lang="en-US" sz="2800" dirty="0" smtClean="0">
                <a:latin typeface="Calibri" pitchFamily="34" charset="0"/>
                <a:ea typeface="Times New Roman" pitchFamily="18" charset="0"/>
                <a:cs typeface="Arial" pitchFamily="34" charset="0"/>
              </a:rPr>
              <a:t>, </a:t>
            </a:r>
            <a:r>
              <a:rPr lang="bn-IN" sz="2800" dirty="0" smtClean="0">
                <a:latin typeface="Vrinda" pitchFamily="34" charset="0"/>
                <a:ea typeface="Times New Roman" pitchFamily="18" charset="0"/>
                <a:cs typeface="Vrinda" pitchFamily="34" charset="0"/>
              </a:rPr>
              <a:t>জার্মান প্রভৃতি প্রধান। এ জাতীয়</a:t>
            </a:r>
            <a:r>
              <a:rPr lang="bn-IN" sz="2800" dirty="0" smtClean="0">
                <a:latin typeface="Calibri" pitchFamily="34" charset="0"/>
                <a:ea typeface="Times New Roman" pitchFamily="18" charset="0"/>
                <a:cs typeface="Vrinda" pitchFamily="34" charset="0"/>
              </a:rPr>
              <a:t> </a:t>
            </a:r>
            <a:r>
              <a:rPr lang="bn-IN" sz="2800" dirty="0" smtClean="0">
                <a:solidFill>
                  <a:srgbClr val="0000FF"/>
                </a:solidFill>
                <a:latin typeface="Vrinda" pitchFamily="34" charset="0"/>
                <a:ea typeface="Times New Roman" pitchFamily="18" charset="0"/>
                <a:cs typeface="Vrinda" pitchFamily="34" charset="0"/>
                <a:hlinkClick r:id="rId2"/>
              </a:rPr>
              <a:t>ঘাস</a:t>
            </a:r>
            <a:r>
              <a:rPr lang="bn-IN" sz="2800" dirty="0" smtClean="0">
                <a:latin typeface="Vrinda" pitchFamily="34" charset="0"/>
                <a:ea typeface="Times New Roman" pitchFamily="18" charset="0"/>
                <a:cs typeface="Vrinda" pitchFamily="34" charset="0"/>
              </a:rPr>
              <a:t>ের সুবিধা হলো হেক্টর প্রতি এর ফলন অন্যান্য</a:t>
            </a:r>
            <a:r>
              <a:rPr lang="bn-IN" sz="2800" dirty="0" smtClean="0">
                <a:latin typeface="Calibri" pitchFamily="34" charset="0"/>
                <a:ea typeface="Times New Roman" pitchFamily="18" charset="0"/>
                <a:cs typeface="Vrinda" pitchFamily="34" charset="0"/>
              </a:rPr>
              <a:t> </a:t>
            </a:r>
            <a:r>
              <a:rPr lang="bn-IN" sz="2800" dirty="0" smtClean="0">
                <a:solidFill>
                  <a:srgbClr val="0000FF"/>
                </a:solidFill>
                <a:latin typeface="Vrinda" pitchFamily="34" charset="0"/>
                <a:ea typeface="Times New Roman" pitchFamily="18" charset="0"/>
                <a:cs typeface="Vrinda" pitchFamily="34" charset="0"/>
                <a:hlinkClick r:id="rId2"/>
              </a:rPr>
              <a:t>ঘাস</a:t>
            </a:r>
            <a:r>
              <a:rPr lang="bn-IN" sz="2800" dirty="0" smtClean="0">
                <a:latin typeface="Vrinda" pitchFamily="34" charset="0"/>
                <a:ea typeface="Times New Roman" pitchFamily="18" charset="0"/>
                <a:cs typeface="Vrinda" pitchFamily="34" charset="0"/>
              </a:rPr>
              <a:t>ের চেয়ে বেশি থাকে।</a:t>
            </a:r>
            <a:endParaRPr lang="bn-IN" sz="40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0" y="1843955"/>
            <a:ext cx="9144000"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bn-IN" sz="3200" b="0" i="0" u="none" strike="noStrike" cap="none" normalizeH="0" baseline="0" dirty="0" smtClean="0">
                <a:ln>
                  <a:noFill/>
                </a:ln>
                <a:solidFill>
                  <a:srgbClr val="FF0000"/>
                </a:solidFill>
                <a:effectLst/>
                <a:latin typeface="Vrinda" pitchFamily="34" charset="0"/>
                <a:ea typeface="Times New Roman" pitchFamily="18" charset="0"/>
                <a:cs typeface="Vrinda" pitchFamily="34" charset="0"/>
              </a:rPr>
              <a:t>দানাজাতীয় খাদ্য :</a:t>
            </a:r>
            <a:endParaRPr kumimoji="0" lang="en-US" sz="16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ar-SA" sz="28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bn-IN" sz="28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যে খাদ্যে কম পরিমাণে আঁশ এবং বেশি পরিমাণে শক্তি পাওয়া যায় তাকে</a:t>
            </a:r>
            <a:r>
              <a:rPr kumimoji="0" lang="bn-IN" sz="2800" b="0" i="0" u="none" strike="noStrike" cap="none" normalizeH="0" baseline="0" dirty="0" smtClean="0">
                <a:ln>
                  <a:noFill/>
                </a:ln>
                <a:solidFill>
                  <a:schemeClr val="tx1"/>
                </a:solidFill>
                <a:effectLst/>
                <a:latin typeface="Calibri" pitchFamily="34" charset="0"/>
                <a:ea typeface="Times New Roman" pitchFamily="18" charset="0"/>
                <a:cs typeface="Vrinda" pitchFamily="34" charset="0"/>
              </a:rPr>
              <a:t> </a:t>
            </a:r>
            <a:r>
              <a:rPr kumimoji="0" lang="bn-IN" sz="28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দানাদার খাদ্য বলা হয়। দুধাল বা মাংস উৎপাদনকারী গবাদি পশুর ক্ষেত্রে শুধু</a:t>
            </a:r>
            <a:r>
              <a:rPr kumimoji="0" lang="bn-IN" sz="2800" b="0" i="0" u="none" strike="noStrike" cap="none" normalizeH="0" baseline="0" dirty="0" smtClean="0">
                <a:ln>
                  <a:noFill/>
                </a:ln>
                <a:solidFill>
                  <a:schemeClr val="tx1"/>
                </a:solidFill>
                <a:effectLst/>
                <a:latin typeface="Calibri" pitchFamily="34" charset="0"/>
                <a:ea typeface="Times New Roman" pitchFamily="18" charset="0"/>
                <a:cs typeface="Vrinda" pitchFamily="34" charset="0"/>
              </a:rPr>
              <a:t> </a:t>
            </a:r>
            <a:r>
              <a:rPr kumimoji="0" lang="bn-IN" sz="28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আঁশজাতীয় খাদ্য সরবরাহ করলে কাক্সিক্ষত</a:t>
            </a:r>
            <a:r>
              <a:rPr kumimoji="0" lang="en-US" sz="2800" b="0" i="0" u="none" strike="noStrike" cap="none" normalizeH="0" baseline="0" dirty="0" smtClean="0">
                <a:ln>
                  <a:noFill/>
                </a:ln>
                <a:solidFill>
                  <a:srgbClr val="0000FF"/>
                </a:solidFill>
                <a:effectLst/>
                <a:latin typeface="Calibri" pitchFamily="34" charset="0"/>
                <a:ea typeface="Times New Roman" pitchFamily="18" charset="0"/>
                <a:cs typeface="Arial" pitchFamily="34" charset="0"/>
                <a:hlinkClick r:id="rId2"/>
              </a:rPr>
              <a:t> </a:t>
            </a:r>
            <a:r>
              <a:rPr kumimoji="0" lang="bn-IN" sz="2800" b="0" i="0" u="none" strike="noStrike" cap="none" normalizeH="0" baseline="0" dirty="0" smtClean="0">
                <a:ln>
                  <a:noFill/>
                </a:ln>
                <a:solidFill>
                  <a:srgbClr val="0000FF"/>
                </a:solidFill>
                <a:effectLst/>
                <a:latin typeface="Vrinda" pitchFamily="34" charset="0"/>
                <a:ea typeface="Times New Roman" pitchFamily="18" charset="0"/>
                <a:cs typeface="Vrinda" pitchFamily="34" charset="0"/>
                <a:hlinkClick r:id="rId2"/>
              </a:rPr>
              <a:t>ফল</a:t>
            </a:r>
            <a:r>
              <a:rPr kumimoji="0" lang="bn-IN" sz="2800" b="0" i="0" u="none" strike="noStrike" cap="none" normalizeH="0" baseline="0" dirty="0" smtClean="0">
                <a:ln>
                  <a:noFill/>
                </a:ln>
                <a:solidFill>
                  <a:srgbClr val="0000FF"/>
                </a:solidFill>
                <a:effectLst/>
                <a:latin typeface="Calibri" pitchFamily="34" charset="0"/>
                <a:ea typeface="Times New Roman" pitchFamily="18" charset="0"/>
                <a:cs typeface="Vrinda" pitchFamily="34" charset="0"/>
                <a:hlinkClick r:id="rId2"/>
              </a:rPr>
              <a:t> </a:t>
            </a:r>
            <a:r>
              <a:rPr kumimoji="0" lang="bn-IN" sz="28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পাওয়া যাবে না। সেক্ষেত্রে পর্যাপ্ত পরিমাণে দানাদার খাদ্য সরবরাহ করতে হবে।</a:t>
            </a:r>
            <a:endParaRPr kumimoji="0" lang="bn-IN"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0" y="416517"/>
            <a:ext cx="88392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bn-IN" sz="2800" b="0" i="0" u="none" strike="noStrike" cap="none" normalizeH="0" baseline="0" dirty="0" smtClean="0">
                <a:ln>
                  <a:noFill/>
                </a:ln>
                <a:solidFill>
                  <a:srgbClr val="FF0000"/>
                </a:solidFill>
                <a:effectLst/>
                <a:latin typeface="Vrinda" pitchFamily="34" charset="0"/>
                <a:ea typeface="Times New Roman" pitchFamily="18" charset="0"/>
                <a:cs typeface="Vrinda" pitchFamily="34" charset="0"/>
              </a:rPr>
              <a:t>দানাজাতীয় খাদ্যকে নিম্নোক্ত উপায়ে ভাগ করা যায়-</a:t>
            </a:r>
            <a:endParaRPr kumimoji="0" lang="en-US" sz="1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ar-SA" sz="28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bn-IN" sz="28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ক) </a:t>
            </a:r>
            <a:r>
              <a:rPr kumimoji="0" lang="bn-IN" sz="2800" b="0" i="0" u="none" strike="noStrike" cap="none" normalizeH="0" baseline="0" dirty="0" smtClean="0">
                <a:ln>
                  <a:noFill/>
                </a:ln>
                <a:solidFill>
                  <a:schemeClr val="tx1"/>
                </a:solidFill>
                <a:effectLst/>
                <a:latin typeface="Times New Roman"/>
                <a:ea typeface="Times New Roman" pitchFamily="18" charset="0"/>
                <a:cs typeface="Vrinda" pitchFamily="34" charset="0"/>
              </a:rPr>
              <a:t> </a:t>
            </a:r>
            <a:r>
              <a:rPr kumimoji="0" lang="bn-IN" sz="28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 প্রাণিজ উৎস-ফিসমিল</a:t>
            </a: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bn-IN" sz="28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ব্লাডমিল</a:t>
            </a: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bn-IN" sz="28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ফেদার মিল প্রভৃতি।</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ar-SA" sz="28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bn-IN" sz="28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খ) </a:t>
            </a:r>
            <a:r>
              <a:rPr kumimoji="0" lang="bn-IN" sz="2800" b="0" i="0" u="none" strike="noStrike" cap="none" normalizeH="0" baseline="0" dirty="0" smtClean="0">
                <a:ln>
                  <a:noFill/>
                </a:ln>
                <a:solidFill>
                  <a:schemeClr val="tx1"/>
                </a:solidFill>
                <a:effectLst/>
                <a:latin typeface="Times New Roman"/>
                <a:ea typeface="Times New Roman" pitchFamily="18" charset="0"/>
                <a:cs typeface="Vrinda" pitchFamily="34" charset="0"/>
              </a:rPr>
              <a:t> </a:t>
            </a:r>
            <a:r>
              <a:rPr kumimoji="0" lang="bn-IN" sz="28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 উদ্ভিজ উৎস-গম</a:t>
            </a: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bn-IN" sz="28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ভুট্টা</a:t>
            </a: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bn-IN" sz="28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বার্লি</a:t>
            </a: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bn-IN" sz="28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সরগাম</a:t>
            </a: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bn-IN" sz="28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খুদ</a:t>
            </a: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bn-IN" sz="28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খৈল</a:t>
            </a: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bn-IN" sz="28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কুঁড়া</a:t>
            </a: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bn-IN" sz="28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ভুসি প্রভৃতি।</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ar-SA" sz="28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bn-IN" sz="28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এ ছাড়াও গবাদি পশুর খাদ্যে খনিজ উপাদান হিসাবে কিছু ঝিনুকের গুঁড়া</a:t>
            </a: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bn-IN" sz="28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ডিমের খোসার গুঁড়া</a:t>
            </a: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bn-IN" sz="28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হাঁড়ের গুঁড়া প্রভৃতি</a:t>
            </a: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bn-IN" sz="28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ভিটামিন হিসাবে পাতাজাতীয় সবজি</a:t>
            </a: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bn-IN" sz="28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ভিটামিন- মিনারেল প্রিমিক্স এবং খাদ্য অনুষঙ্গ হিসেবে কিছু এন্টিবায়োটিক</a:t>
            </a: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bn-IN" sz="2800" b="0" i="0" u="none" strike="noStrike" cap="none" normalizeH="0" baseline="0" dirty="0" smtClean="0">
                <a:ln>
                  <a:noFill/>
                </a:ln>
                <a:solidFill>
                  <a:schemeClr val="tx1"/>
                </a:solidFill>
                <a:effectLst/>
                <a:latin typeface="Vrinda" pitchFamily="34" charset="0"/>
                <a:ea typeface="Times New Roman" pitchFamily="18" charset="0"/>
                <a:cs typeface="Vrinda" pitchFamily="34" charset="0"/>
              </a:rPr>
              <a:t>হরমোন প্রভৃতি প্রয়োজন হয়।</a:t>
            </a:r>
            <a:endParaRPr kumimoji="0" lang="bn-IN"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15400" cy="6278562"/>
          </a:xfrm>
        </p:spPr>
        <p:txBody>
          <a:bodyPr>
            <a:normAutofit/>
          </a:bodyPr>
          <a:lstStyle/>
          <a:p>
            <a:r>
              <a:rPr lang="bn-IN" sz="2800" dirty="0" smtClean="0"/>
              <a:t>বাংলাদেশে গবাদিপশুর খাদ্যের প্রাপ্যতা ঋতু ভেদে পার্থক্য পরিলক্ষিত হয় । সবুজ </a:t>
            </a:r>
            <a:r>
              <a:rPr lang="bn-IN" sz="2800" dirty="0" smtClean="0">
                <a:hlinkClick r:id="rId2"/>
              </a:rPr>
              <a:t>ঘাস</a:t>
            </a:r>
            <a:r>
              <a:rPr lang="en-US" sz="2800" dirty="0" smtClean="0"/>
              <a:t> </a:t>
            </a:r>
            <a:r>
              <a:rPr lang="bn-IN" sz="2800" dirty="0" smtClean="0"/>
              <a:t>বছরের একটি নির্দিষ্ট সময়ে পাওয়া যায় এবং এগুলো যদি সঠিকভাবে সংরক্ষণ করে রাখা যায় তাহলে সারা বছর সবুজ </a:t>
            </a:r>
            <a:r>
              <a:rPr lang="bn-IN" sz="2800" dirty="0" smtClean="0">
                <a:hlinkClick r:id="rId2"/>
              </a:rPr>
              <a:t>ঘাস</a:t>
            </a:r>
            <a:r>
              <a:rPr lang="bn-IN" sz="2800" dirty="0" smtClean="0"/>
              <a:t>ের অপর্যাপ্ততা থাকবে না।</a:t>
            </a:r>
            <a:r>
              <a:rPr lang="en-US" sz="2800" dirty="0" smtClean="0"/>
              <a:t/>
            </a:r>
            <a:br>
              <a:rPr lang="en-US" sz="2800" dirty="0" smtClean="0"/>
            </a:br>
            <a:r>
              <a:rPr lang="en-US" sz="2800" dirty="0" smtClean="0"/>
              <a:t/>
            </a:r>
            <a:br>
              <a:rPr lang="en-US" sz="2800" dirty="0" smtClean="0"/>
            </a:br>
            <a:r>
              <a:rPr lang="bn-IN" sz="2800" dirty="0" smtClean="0"/>
              <a:t>দুই পদ্ধতিতে </a:t>
            </a:r>
            <a:r>
              <a:rPr lang="bn-IN" sz="2800" dirty="0" smtClean="0">
                <a:hlinkClick r:id="rId2"/>
              </a:rPr>
              <a:t>ঘাস</a:t>
            </a:r>
            <a:r>
              <a:rPr lang="en-US" sz="2800" dirty="0" smtClean="0"/>
              <a:t> </a:t>
            </a:r>
            <a:r>
              <a:rPr lang="bn-IN" sz="2800" dirty="0" smtClean="0"/>
              <a:t>সংরক্ষণ করা যেতে পারে।</a:t>
            </a:r>
            <a:r>
              <a:rPr lang="en-US" sz="2800" dirty="0" smtClean="0"/>
              <a:t/>
            </a:r>
            <a:br>
              <a:rPr lang="en-US" sz="2800" dirty="0" smtClean="0"/>
            </a:br>
            <a:r>
              <a:rPr lang="en-US" sz="2800" dirty="0" smtClean="0"/>
              <a:t/>
            </a:r>
            <a:br>
              <a:rPr lang="en-US" sz="2800" dirty="0" smtClean="0"/>
            </a:br>
            <a:r>
              <a:rPr lang="en-US" sz="2800" dirty="0" smtClean="0"/>
              <a:t>        </a:t>
            </a:r>
            <a:r>
              <a:rPr lang="bn-IN" sz="2800" dirty="0" smtClean="0"/>
              <a:t>ক। সাইলেজ</a:t>
            </a:r>
            <a:r>
              <a:rPr lang="en-US" sz="2800" dirty="0" smtClean="0"/>
              <a:t> :   </a:t>
            </a:r>
            <a:r>
              <a:rPr lang="en-US" sz="2800" dirty="0" err="1" smtClean="0"/>
              <a:t>সবুজ</a:t>
            </a:r>
            <a:r>
              <a:rPr lang="en-US" sz="2800" dirty="0" smtClean="0"/>
              <a:t> </a:t>
            </a:r>
            <a:r>
              <a:rPr lang="en-US" sz="2800" dirty="0" err="1" smtClean="0"/>
              <a:t>ঘাস</a:t>
            </a:r>
            <a:r>
              <a:rPr lang="en-US" sz="2800" dirty="0" smtClean="0"/>
              <a:t> </a:t>
            </a:r>
            <a:r>
              <a:rPr lang="en-US" sz="2800" dirty="0" err="1" smtClean="0"/>
              <a:t>সবুজ</a:t>
            </a:r>
            <a:r>
              <a:rPr lang="en-US" sz="2800" dirty="0" smtClean="0"/>
              <a:t> / </a:t>
            </a:r>
            <a:r>
              <a:rPr lang="en-US" sz="2800" dirty="0" err="1" smtClean="0"/>
              <a:t>রসালো</a:t>
            </a:r>
            <a:r>
              <a:rPr lang="en-US" sz="2800" dirty="0" smtClean="0"/>
              <a:t> </a:t>
            </a:r>
            <a:r>
              <a:rPr lang="en-US" sz="2800" dirty="0" err="1" smtClean="0"/>
              <a:t>অবস্থায়</a:t>
            </a:r>
            <a:r>
              <a:rPr lang="en-US" sz="2800" dirty="0" smtClean="0"/>
              <a:t>  </a:t>
            </a:r>
            <a:r>
              <a:rPr lang="en-US" sz="2800" dirty="0" err="1" smtClean="0"/>
              <a:t>সংরক্ষণ</a:t>
            </a:r>
            <a:r>
              <a:rPr lang="en-US" sz="2800" dirty="0" smtClean="0"/>
              <a:t> ।</a:t>
            </a:r>
            <a:br>
              <a:rPr lang="en-US" sz="2800" dirty="0" smtClean="0"/>
            </a:br>
            <a:r>
              <a:rPr lang="en-US" sz="2800" dirty="0" smtClean="0"/>
              <a:t/>
            </a:r>
            <a:br>
              <a:rPr lang="en-US" sz="2800" dirty="0" smtClean="0"/>
            </a:br>
            <a:r>
              <a:rPr lang="bn-IN" sz="2800" dirty="0" smtClean="0"/>
              <a:t>খ। হে</a:t>
            </a:r>
            <a:r>
              <a:rPr lang="en-US" sz="2800" dirty="0" smtClean="0"/>
              <a:t> : </a:t>
            </a:r>
            <a:r>
              <a:rPr lang="en-US" sz="2800" dirty="0" err="1" smtClean="0"/>
              <a:t>শুকনো</a:t>
            </a:r>
            <a:r>
              <a:rPr lang="en-US" sz="2800" dirty="0" smtClean="0"/>
              <a:t> </a:t>
            </a:r>
            <a:r>
              <a:rPr lang="en-US" sz="2800" dirty="0" err="1" smtClean="0"/>
              <a:t>অবস্থায়</a:t>
            </a:r>
            <a:r>
              <a:rPr lang="en-US" sz="2800" dirty="0" smtClean="0"/>
              <a:t>  </a:t>
            </a:r>
            <a:r>
              <a:rPr lang="en-US" sz="2800" dirty="0" err="1" smtClean="0"/>
              <a:t>ঘাস</a:t>
            </a:r>
            <a:r>
              <a:rPr lang="en-US" sz="2800" dirty="0" smtClean="0"/>
              <a:t> </a:t>
            </a:r>
            <a:r>
              <a:rPr lang="en-US" sz="2800" dirty="0" err="1" smtClean="0"/>
              <a:t>সংরক্ষণ</a:t>
            </a:r>
            <a:r>
              <a:rPr lang="en-US" sz="2800" dirty="0" smtClean="0"/>
              <a:t> ।</a:t>
            </a:r>
            <a:r>
              <a:rPr lang="en-US" dirty="0" smtClean="0"/>
              <a:t/>
            </a:r>
            <a:br>
              <a:rPr lang="en-US" dirty="0" smtClean="0"/>
            </a:br>
            <a:endParaRPr lang="ar-SA"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120950"/>
            <a:ext cx="9144000" cy="3600986"/>
          </a:xfrm>
          <a:prstGeom prst="rect">
            <a:avLst/>
          </a:prstGeom>
        </p:spPr>
        <p:txBody>
          <a:bodyPr wrap="square">
            <a:spAutoFit/>
          </a:bodyPr>
          <a:lstStyle/>
          <a:p>
            <a:pPr algn="ctr"/>
            <a:r>
              <a:rPr lang="en-US" sz="3600" dirty="0" err="1" smtClean="0">
                <a:solidFill>
                  <a:srgbClr val="7030A0"/>
                </a:solidFill>
              </a:rPr>
              <a:t>মূল্যায়ন</a:t>
            </a:r>
            <a:endParaRPr lang="en-US" sz="3600" dirty="0" smtClean="0">
              <a:solidFill>
                <a:srgbClr val="7030A0"/>
              </a:solidFill>
            </a:endParaRPr>
          </a:p>
          <a:p>
            <a:pPr algn="ctr"/>
            <a:endParaRPr lang="en-US" sz="3200" dirty="0" smtClean="0">
              <a:solidFill>
                <a:srgbClr val="FFFF00"/>
              </a:solidFill>
            </a:endParaRPr>
          </a:p>
          <a:p>
            <a:pPr algn="ctr"/>
            <a:r>
              <a:rPr lang="en-US" sz="3200" dirty="0" err="1" smtClean="0">
                <a:solidFill>
                  <a:srgbClr val="FF0000"/>
                </a:solidFill>
              </a:rPr>
              <a:t>একক</a:t>
            </a:r>
            <a:r>
              <a:rPr lang="en-US" sz="3200" dirty="0" smtClean="0">
                <a:solidFill>
                  <a:srgbClr val="FF0000"/>
                </a:solidFill>
              </a:rPr>
              <a:t> </a:t>
            </a:r>
            <a:r>
              <a:rPr lang="en-US" sz="3200" dirty="0" err="1" smtClean="0">
                <a:solidFill>
                  <a:srgbClr val="FF0000"/>
                </a:solidFill>
              </a:rPr>
              <a:t>কাজ</a:t>
            </a:r>
            <a:endParaRPr lang="en-US" sz="3200" dirty="0" smtClean="0">
              <a:solidFill>
                <a:srgbClr val="FF0000"/>
              </a:solidFill>
            </a:endParaRPr>
          </a:p>
          <a:p>
            <a:pPr algn="ctr"/>
            <a:endParaRPr lang="en-US" sz="2400" dirty="0" smtClean="0">
              <a:solidFill>
                <a:srgbClr val="FFFF00"/>
              </a:solidFill>
            </a:endParaRPr>
          </a:p>
          <a:p>
            <a:pPr algn="ctr"/>
            <a:r>
              <a:rPr lang="en-US" sz="2400" dirty="0" smtClean="0"/>
              <a:t>১</a:t>
            </a:r>
            <a:r>
              <a:rPr lang="en-US" sz="2400" dirty="0" smtClean="0"/>
              <a:t>.</a:t>
            </a:r>
            <a:r>
              <a:rPr lang="bn-IN" sz="2400" dirty="0" smtClean="0">
                <a:latin typeface="Vrinda" pitchFamily="34" charset="0"/>
                <a:ea typeface="Times New Roman" pitchFamily="18" charset="0"/>
                <a:cs typeface="Vrinda" pitchFamily="34" charset="0"/>
              </a:rPr>
              <a:t> </a:t>
            </a:r>
            <a:r>
              <a:rPr lang="en-US" sz="2400" dirty="0" err="1" smtClean="0">
                <a:latin typeface="Vrinda" pitchFamily="34" charset="0"/>
                <a:ea typeface="Times New Roman" pitchFamily="18" charset="0"/>
                <a:cs typeface="Vrinda" pitchFamily="34" charset="0"/>
              </a:rPr>
              <a:t>গবদিপশুর</a:t>
            </a:r>
            <a:r>
              <a:rPr lang="en-US" sz="2400" dirty="0" smtClean="0">
                <a:latin typeface="Vrinda" pitchFamily="34" charset="0"/>
                <a:ea typeface="Times New Roman" pitchFamily="18" charset="0"/>
                <a:cs typeface="Vrinda" pitchFamily="34" charset="0"/>
              </a:rPr>
              <a:t> </a:t>
            </a:r>
            <a:r>
              <a:rPr lang="bn-IN" sz="2400" dirty="0" smtClean="0">
                <a:latin typeface="Vrinda" pitchFamily="34" charset="0"/>
                <a:ea typeface="Times New Roman" pitchFamily="18" charset="0"/>
                <a:cs typeface="Vrinda" pitchFamily="34" charset="0"/>
              </a:rPr>
              <a:t>আঁশ </a:t>
            </a:r>
            <a:r>
              <a:rPr lang="bn-IN" sz="2400" dirty="0" smtClean="0">
                <a:latin typeface="Vrinda" pitchFamily="34" charset="0"/>
                <a:ea typeface="Times New Roman" pitchFamily="18" charset="0"/>
                <a:cs typeface="Vrinda" pitchFamily="34" charset="0"/>
              </a:rPr>
              <a:t>জাতীয় </a:t>
            </a:r>
            <a:r>
              <a:rPr lang="bn-IN" sz="2400" dirty="0" smtClean="0">
                <a:latin typeface="Vrinda" pitchFamily="34" charset="0"/>
                <a:ea typeface="Times New Roman" pitchFamily="18" charset="0"/>
                <a:cs typeface="Vrinda" pitchFamily="34" charset="0"/>
              </a:rPr>
              <a:t>খা</a:t>
            </a:r>
            <a:r>
              <a:rPr lang="en-US" sz="2400" dirty="0" err="1" smtClean="0">
                <a:latin typeface="Vrinda" pitchFamily="34" charset="0"/>
                <a:ea typeface="Times New Roman" pitchFamily="18" charset="0"/>
                <a:cs typeface="Vrinda" pitchFamily="34" charset="0"/>
              </a:rPr>
              <a:t>দ্যের</a:t>
            </a:r>
            <a:r>
              <a:rPr lang="bn-IN" sz="2400" dirty="0" smtClean="0">
                <a:latin typeface="Vrinda" pitchFamily="34" charset="0"/>
                <a:ea typeface="Times New Roman" pitchFamily="18" charset="0"/>
                <a:cs typeface="Vrinda" pitchFamily="34" charset="0"/>
              </a:rPr>
              <a:t> </a:t>
            </a:r>
            <a:r>
              <a:rPr lang="bn-IN" sz="2400" dirty="0" smtClean="0">
                <a:latin typeface="Vrinda" pitchFamily="34" charset="0"/>
                <a:ea typeface="Times New Roman" pitchFamily="18" charset="0"/>
                <a:cs typeface="Vrinda" pitchFamily="34" charset="0"/>
              </a:rPr>
              <a:t>(</a:t>
            </a:r>
            <a:r>
              <a:rPr lang="en-US" sz="2400" dirty="0" smtClean="0">
                <a:latin typeface="Calibri" pitchFamily="34" charset="0"/>
                <a:ea typeface="Times New Roman" pitchFamily="18" charset="0"/>
                <a:cs typeface="Arial" pitchFamily="34" charset="0"/>
              </a:rPr>
              <a:t>Roughage feed) </a:t>
            </a:r>
            <a:r>
              <a:rPr lang="en-US" sz="2400" dirty="0" err="1" smtClean="0">
                <a:latin typeface="Calibri" pitchFamily="34" charset="0"/>
                <a:ea typeface="Times New Roman" pitchFamily="18" charset="0"/>
                <a:cs typeface="Arial" pitchFamily="34" charset="0"/>
              </a:rPr>
              <a:t>উদাহরণ</a:t>
            </a:r>
            <a:r>
              <a:rPr lang="en-US" sz="2400" dirty="0" smtClean="0">
                <a:latin typeface="Calibri" pitchFamily="34" charset="0"/>
                <a:ea typeface="Times New Roman" pitchFamily="18" charset="0"/>
                <a:cs typeface="Arial" pitchFamily="34" charset="0"/>
              </a:rPr>
              <a:t> </a:t>
            </a:r>
            <a:r>
              <a:rPr lang="en-US" sz="2400" dirty="0" err="1" smtClean="0">
                <a:latin typeface="Calibri" pitchFamily="34" charset="0"/>
                <a:ea typeface="Times New Roman" pitchFamily="18" charset="0"/>
                <a:cs typeface="Arial" pitchFamily="34" charset="0"/>
              </a:rPr>
              <a:t>দাও</a:t>
            </a:r>
            <a:r>
              <a:rPr lang="en-US" sz="2400" dirty="0" smtClean="0">
                <a:latin typeface="Calibri" pitchFamily="34" charset="0"/>
                <a:ea typeface="Times New Roman" pitchFamily="18" charset="0"/>
                <a:cs typeface="Arial" pitchFamily="34" charset="0"/>
              </a:rPr>
              <a:t> </a:t>
            </a:r>
            <a:r>
              <a:rPr lang="en-US" sz="2400" dirty="0" smtClean="0"/>
              <a:t> </a:t>
            </a:r>
            <a:r>
              <a:rPr lang="en-US" sz="2400" dirty="0" smtClean="0"/>
              <a:t>।</a:t>
            </a:r>
            <a:br>
              <a:rPr lang="en-US" sz="2400" dirty="0" smtClean="0"/>
            </a:br>
            <a:endParaRPr lang="en-US" sz="2400" dirty="0" smtClean="0"/>
          </a:p>
          <a:p>
            <a:pPr algn="ctr"/>
            <a:endParaRPr lang="en-US" sz="2400" dirty="0" smtClean="0"/>
          </a:p>
          <a:p>
            <a:pPr algn="ctr"/>
            <a:r>
              <a:rPr lang="en-US" sz="2400" dirty="0" smtClean="0">
                <a:solidFill>
                  <a:schemeClr val="tx1">
                    <a:lumMod val="85000"/>
                  </a:schemeClr>
                </a:solidFill>
              </a:rPr>
              <a:t>২. </a:t>
            </a:r>
            <a:r>
              <a:rPr lang="en-US" sz="2400" dirty="0" smtClean="0">
                <a:latin typeface="Vrinda" pitchFamily="34" charset="0"/>
                <a:ea typeface="Times New Roman" pitchFamily="18" charset="0"/>
                <a:cs typeface="Vrinda" pitchFamily="34" charset="0"/>
              </a:rPr>
              <a:t> </a:t>
            </a:r>
            <a:r>
              <a:rPr lang="en-US" sz="2400" dirty="0" err="1" smtClean="0">
                <a:latin typeface="Vrinda" pitchFamily="34" charset="0"/>
                <a:ea typeface="Times New Roman" pitchFamily="18" charset="0"/>
                <a:cs typeface="Vrinda" pitchFamily="34" charset="0"/>
              </a:rPr>
              <a:t>গবদিপশুর</a:t>
            </a:r>
            <a:r>
              <a:rPr lang="en-US" sz="2400" dirty="0" smtClean="0">
                <a:latin typeface="Vrinda" pitchFamily="34" charset="0"/>
                <a:ea typeface="Times New Roman" pitchFamily="18" charset="0"/>
                <a:cs typeface="Vrinda" pitchFamily="34" charset="0"/>
              </a:rPr>
              <a:t> </a:t>
            </a:r>
            <a:r>
              <a:rPr lang="en-US" sz="2400" dirty="0" err="1" smtClean="0">
                <a:latin typeface="Vrinda" pitchFamily="34" charset="0"/>
                <a:ea typeface="Times New Roman" pitchFamily="18" charset="0"/>
                <a:cs typeface="Vrinda" pitchFamily="34" charset="0"/>
              </a:rPr>
              <a:t>দা</a:t>
            </a:r>
            <a:r>
              <a:rPr lang="bn-IN" sz="2400" dirty="0" smtClean="0">
                <a:latin typeface="Vrinda" pitchFamily="34" charset="0"/>
                <a:ea typeface="Times New Roman" pitchFamily="18" charset="0"/>
                <a:cs typeface="Vrinda" pitchFamily="34" charset="0"/>
              </a:rPr>
              <a:t>নাদার </a:t>
            </a:r>
            <a:r>
              <a:rPr lang="bn-IN" sz="2400" dirty="0" smtClean="0">
                <a:latin typeface="Vrinda" pitchFamily="34" charset="0"/>
                <a:ea typeface="Times New Roman" pitchFamily="18" charset="0"/>
                <a:cs typeface="Vrinda" pitchFamily="34" charset="0"/>
              </a:rPr>
              <a:t>খাদ্য (</a:t>
            </a:r>
            <a:r>
              <a:rPr lang="en-US" sz="2400" dirty="0" smtClean="0">
                <a:latin typeface="Calibri" pitchFamily="34" charset="0"/>
                <a:ea typeface="Times New Roman" pitchFamily="18" charset="0"/>
                <a:cs typeface="Arial" pitchFamily="34" charset="0"/>
              </a:rPr>
              <a:t>Concentrate feed) </a:t>
            </a:r>
            <a:r>
              <a:rPr lang="en-US" sz="2400" dirty="0" err="1" smtClean="0">
                <a:solidFill>
                  <a:schemeClr val="tx1">
                    <a:lumMod val="85000"/>
                  </a:schemeClr>
                </a:solidFill>
              </a:rPr>
              <a:t>সম্পর্কে</a:t>
            </a:r>
            <a:r>
              <a:rPr lang="en-US" sz="2400" dirty="0" smtClean="0">
                <a:solidFill>
                  <a:schemeClr val="tx1">
                    <a:lumMod val="85000"/>
                  </a:schemeClr>
                </a:solidFill>
              </a:rPr>
              <a:t> </a:t>
            </a:r>
            <a:r>
              <a:rPr lang="en-US" sz="2400" dirty="0" err="1" smtClean="0">
                <a:solidFill>
                  <a:schemeClr val="tx1">
                    <a:lumMod val="85000"/>
                  </a:schemeClr>
                </a:solidFill>
              </a:rPr>
              <a:t>বল</a:t>
            </a:r>
            <a:r>
              <a:rPr lang="en-US" sz="2400" dirty="0" smtClean="0">
                <a:solidFill>
                  <a:schemeClr val="tx1">
                    <a:lumMod val="85000"/>
                  </a:schemeClr>
                </a:solidFill>
              </a:rPr>
              <a:t> । </a:t>
            </a:r>
            <a:endParaRPr lang="ar-SA"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2209800"/>
            <a:ext cx="7543800" cy="3170099"/>
          </a:xfrm>
          <a:prstGeom prst="rect">
            <a:avLst/>
          </a:prstGeom>
        </p:spPr>
        <p:txBody>
          <a:bodyPr wrap="square">
            <a:spAutoFit/>
          </a:bodyPr>
          <a:lstStyle/>
          <a:p>
            <a:pPr algn="ctr"/>
            <a:r>
              <a:rPr lang="en-US" sz="3600" dirty="0" err="1" smtClean="0">
                <a:solidFill>
                  <a:srgbClr val="FF0000"/>
                </a:solidFill>
              </a:rPr>
              <a:t>বাড়ীর</a:t>
            </a:r>
            <a:r>
              <a:rPr lang="en-US" sz="3600" dirty="0" smtClean="0">
                <a:solidFill>
                  <a:srgbClr val="FF0000"/>
                </a:solidFill>
              </a:rPr>
              <a:t> </a:t>
            </a:r>
            <a:r>
              <a:rPr lang="en-US" sz="3600" dirty="0" err="1" smtClean="0">
                <a:solidFill>
                  <a:srgbClr val="FF0000"/>
                </a:solidFill>
              </a:rPr>
              <a:t>কাজ</a:t>
            </a:r>
            <a:endParaRPr lang="en-US" sz="3600" dirty="0" smtClean="0">
              <a:solidFill>
                <a:srgbClr val="FF0000"/>
              </a:solidFill>
            </a:endParaRPr>
          </a:p>
          <a:p>
            <a:pPr algn="ctr"/>
            <a:endParaRPr lang="en-US" sz="3600" dirty="0" smtClean="0">
              <a:solidFill>
                <a:srgbClr val="7030A0"/>
              </a:solidFill>
            </a:endParaRPr>
          </a:p>
          <a:p>
            <a:pPr algn="ctr"/>
            <a:r>
              <a:rPr lang="en-US" sz="3600" dirty="0" err="1" smtClean="0">
                <a:solidFill>
                  <a:srgbClr val="7030A0"/>
                </a:solidFill>
              </a:rPr>
              <a:t>দলীয়</a:t>
            </a:r>
            <a:r>
              <a:rPr lang="en-US" sz="3600" dirty="0" smtClean="0">
                <a:solidFill>
                  <a:srgbClr val="7030A0"/>
                </a:solidFill>
              </a:rPr>
              <a:t> </a:t>
            </a:r>
            <a:r>
              <a:rPr lang="en-US" sz="3600" dirty="0" err="1" smtClean="0">
                <a:solidFill>
                  <a:srgbClr val="7030A0"/>
                </a:solidFill>
              </a:rPr>
              <a:t>কাজ</a:t>
            </a:r>
            <a:r>
              <a:rPr lang="en-US" sz="3600" dirty="0" smtClean="0">
                <a:solidFill>
                  <a:srgbClr val="002060"/>
                </a:solidFill>
              </a:rPr>
              <a:t/>
            </a:r>
            <a:br>
              <a:rPr lang="en-US" sz="3600" dirty="0" smtClean="0">
                <a:solidFill>
                  <a:srgbClr val="002060"/>
                </a:solidFill>
              </a:rPr>
            </a:br>
            <a:endParaRPr lang="en-US" sz="3600" dirty="0" smtClean="0">
              <a:solidFill>
                <a:srgbClr val="002060"/>
              </a:solidFill>
            </a:endParaRPr>
          </a:p>
          <a:p>
            <a:pPr algn="ctr"/>
            <a:r>
              <a:rPr lang="en-US" sz="2800" dirty="0" err="1" smtClean="0">
                <a:solidFill>
                  <a:schemeClr val="tx1">
                    <a:lumMod val="65000"/>
                  </a:schemeClr>
                </a:solidFill>
              </a:rPr>
              <a:t>পছন্দমত</a:t>
            </a:r>
            <a:r>
              <a:rPr lang="en-US" sz="2800" dirty="0" smtClean="0">
                <a:solidFill>
                  <a:schemeClr val="tx1">
                    <a:lumMod val="65000"/>
                  </a:schemeClr>
                </a:solidFill>
              </a:rPr>
              <a:t> ৩টি </a:t>
            </a:r>
            <a:r>
              <a:rPr lang="en-US" sz="2800" dirty="0" smtClean="0">
                <a:solidFill>
                  <a:schemeClr val="tx1">
                    <a:lumMod val="65000"/>
                  </a:schemeClr>
                </a:solidFill>
              </a:rPr>
              <a:t> </a:t>
            </a:r>
            <a:r>
              <a:rPr lang="en-US" sz="2800" dirty="0" err="1" smtClean="0">
                <a:solidFill>
                  <a:schemeClr val="tx1">
                    <a:lumMod val="65000"/>
                  </a:schemeClr>
                </a:solidFill>
              </a:rPr>
              <a:t>ঘাসের</a:t>
            </a:r>
            <a:r>
              <a:rPr lang="en-US" sz="2800" dirty="0" smtClean="0">
                <a:solidFill>
                  <a:schemeClr val="tx1">
                    <a:lumMod val="65000"/>
                  </a:schemeClr>
                </a:solidFill>
              </a:rPr>
              <a:t> </a:t>
            </a:r>
            <a:r>
              <a:rPr lang="en-US" sz="2800" dirty="0" err="1" smtClean="0">
                <a:solidFill>
                  <a:schemeClr val="tx1">
                    <a:lumMod val="65000"/>
                  </a:schemeClr>
                </a:solidFill>
              </a:rPr>
              <a:t>ছবি</a:t>
            </a:r>
            <a:r>
              <a:rPr lang="en-US" sz="2800" dirty="0" smtClean="0">
                <a:solidFill>
                  <a:schemeClr val="tx1">
                    <a:lumMod val="65000"/>
                  </a:schemeClr>
                </a:solidFill>
              </a:rPr>
              <a:t> </a:t>
            </a:r>
            <a:r>
              <a:rPr lang="en-US" sz="2800" dirty="0" err="1" smtClean="0">
                <a:solidFill>
                  <a:schemeClr val="tx1">
                    <a:lumMod val="65000"/>
                  </a:schemeClr>
                </a:solidFill>
              </a:rPr>
              <a:t>পোস্টার</a:t>
            </a:r>
            <a:r>
              <a:rPr lang="en-US" sz="2800" dirty="0" smtClean="0">
                <a:solidFill>
                  <a:schemeClr val="tx1">
                    <a:lumMod val="65000"/>
                  </a:schemeClr>
                </a:solidFill>
              </a:rPr>
              <a:t> </a:t>
            </a:r>
            <a:r>
              <a:rPr lang="en-US" sz="2800" dirty="0" err="1" smtClean="0">
                <a:solidFill>
                  <a:schemeClr val="tx1">
                    <a:lumMod val="65000"/>
                  </a:schemeClr>
                </a:solidFill>
              </a:rPr>
              <a:t>পেপারে</a:t>
            </a:r>
            <a:r>
              <a:rPr lang="en-US" sz="2800" dirty="0" smtClean="0">
                <a:solidFill>
                  <a:schemeClr val="tx1">
                    <a:lumMod val="65000"/>
                  </a:schemeClr>
                </a:solidFill>
              </a:rPr>
              <a:t>  </a:t>
            </a:r>
            <a:r>
              <a:rPr lang="en-US" sz="2800" dirty="0" err="1" smtClean="0">
                <a:solidFill>
                  <a:schemeClr val="tx1">
                    <a:lumMod val="65000"/>
                  </a:schemeClr>
                </a:solidFill>
              </a:rPr>
              <a:t>অংকন</a:t>
            </a:r>
            <a:r>
              <a:rPr lang="en-US" sz="2800" dirty="0" smtClean="0">
                <a:solidFill>
                  <a:schemeClr val="tx1">
                    <a:lumMod val="65000"/>
                  </a:schemeClr>
                </a:solidFill>
              </a:rPr>
              <a:t>   </a:t>
            </a:r>
          </a:p>
          <a:p>
            <a:r>
              <a:rPr lang="en-US" sz="2800" dirty="0" smtClean="0">
                <a:solidFill>
                  <a:schemeClr val="tx1">
                    <a:lumMod val="65000"/>
                  </a:schemeClr>
                </a:solidFill>
              </a:rPr>
              <a:t>       </a:t>
            </a:r>
            <a:r>
              <a:rPr lang="en-US" sz="2800" dirty="0" err="1" smtClean="0">
                <a:solidFill>
                  <a:schemeClr val="tx1">
                    <a:lumMod val="65000"/>
                  </a:schemeClr>
                </a:solidFill>
              </a:rPr>
              <a:t>এবং</a:t>
            </a:r>
            <a:r>
              <a:rPr lang="en-US" sz="2800" dirty="0" smtClean="0">
                <a:solidFill>
                  <a:schemeClr val="tx1">
                    <a:lumMod val="65000"/>
                  </a:schemeClr>
                </a:solidFill>
              </a:rPr>
              <a:t>  </a:t>
            </a:r>
            <a:r>
              <a:rPr lang="en-US" sz="2800" dirty="0" err="1" smtClean="0">
                <a:solidFill>
                  <a:schemeClr val="tx1">
                    <a:lumMod val="65000"/>
                  </a:schemeClr>
                </a:solidFill>
              </a:rPr>
              <a:t>আলাদা</a:t>
            </a:r>
            <a:r>
              <a:rPr lang="en-US" sz="2800" dirty="0" smtClean="0">
                <a:solidFill>
                  <a:schemeClr val="tx1">
                    <a:lumMod val="65000"/>
                  </a:schemeClr>
                </a:solidFill>
              </a:rPr>
              <a:t> </a:t>
            </a:r>
            <a:r>
              <a:rPr lang="en-US" sz="2800" dirty="0" err="1" smtClean="0">
                <a:solidFill>
                  <a:schemeClr val="tx1">
                    <a:lumMod val="65000"/>
                  </a:schemeClr>
                </a:solidFill>
              </a:rPr>
              <a:t>গ্রুপে</a:t>
            </a:r>
            <a:r>
              <a:rPr lang="en-US" sz="2800" dirty="0" smtClean="0">
                <a:solidFill>
                  <a:schemeClr val="tx1">
                    <a:lumMod val="65000"/>
                  </a:schemeClr>
                </a:solidFill>
              </a:rPr>
              <a:t> </a:t>
            </a:r>
            <a:r>
              <a:rPr lang="en-US" sz="2800" dirty="0" err="1" smtClean="0">
                <a:solidFill>
                  <a:schemeClr val="tx1">
                    <a:lumMod val="65000"/>
                  </a:schemeClr>
                </a:solidFill>
              </a:rPr>
              <a:t>উপস্থাপন</a:t>
            </a:r>
            <a:r>
              <a:rPr lang="en-US" sz="2800" dirty="0" smtClean="0">
                <a:solidFill>
                  <a:schemeClr val="tx1">
                    <a:lumMod val="65000"/>
                  </a:schemeClr>
                </a:solidFill>
              </a:rPr>
              <a:t> </a:t>
            </a:r>
            <a:r>
              <a:rPr lang="en-US" sz="2800" dirty="0" err="1" smtClean="0">
                <a:solidFill>
                  <a:schemeClr val="tx1">
                    <a:lumMod val="65000"/>
                  </a:schemeClr>
                </a:solidFill>
              </a:rPr>
              <a:t>করতে</a:t>
            </a:r>
            <a:r>
              <a:rPr lang="en-US" sz="2800" dirty="0" smtClean="0">
                <a:solidFill>
                  <a:schemeClr val="tx1">
                    <a:lumMod val="65000"/>
                  </a:schemeClr>
                </a:solidFill>
              </a:rPr>
              <a:t> </a:t>
            </a:r>
            <a:r>
              <a:rPr lang="en-US" sz="2800" dirty="0" err="1" smtClean="0">
                <a:solidFill>
                  <a:schemeClr val="tx1">
                    <a:lumMod val="65000"/>
                  </a:schemeClr>
                </a:solidFill>
              </a:rPr>
              <a:t>হবে</a:t>
            </a:r>
            <a:r>
              <a:rPr lang="en-US" sz="2800" dirty="0" smtClean="0">
                <a:solidFill>
                  <a:schemeClr val="tx1">
                    <a:lumMod val="65000"/>
                  </a:schemeClr>
                </a:solidFill>
              </a:rPr>
              <a:t> ।</a:t>
            </a:r>
            <a:endParaRPr lang="ar-SA" sz="2800" dirty="0">
              <a:solidFill>
                <a:schemeClr val="tx1">
                  <a:lumMod val="65000"/>
                </a:scheme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solidFill>
                  <a:srgbClr val="FF0000"/>
                </a:solidFill>
              </a:rPr>
              <a:t>ক্লাসে</a:t>
            </a:r>
            <a:r>
              <a:rPr lang="en-US" dirty="0" smtClean="0">
                <a:solidFill>
                  <a:srgbClr val="FF0000"/>
                </a:solidFill>
              </a:rPr>
              <a:t> </a:t>
            </a:r>
            <a:r>
              <a:rPr lang="en-US" dirty="0" err="1" smtClean="0">
                <a:solidFill>
                  <a:srgbClr val="FF0000"/>
                </a:solidFill>
              </a:rPr>
              <a:t>অংশগ্রহণের</a:t>
            </a:r>
            <a:r>
              <a:rPr lang="en-US" dirty="0" smtClean="0">
                <a:solidFill>
                  <a:srgbClr val="FF0000"/>
                </a:solidFill>
              </a:rPr>
              <a:t> </a:t>
            </a:r>
            <a:r>
              <a:rPr lang="en-US" dirty="0" err="1" smtClean="0">
                <a:solidFill>
                  <a:srgbClr val="FF0000"/>
                </a:solidFill>
              </a:rPr>
              <a:t>জন্য</a:t>
            </a:r>
            <a:r>
              <a:rPr lang="en-US" dirty="0" smtClean="0">
                <a:solidFill>
                  <a:srgbClr val="FF0000"/>
                </a:solidFill>
              </a:rPr>
              <a:t> </a:t>
            </a:r>
            <a:r>
              <a:rPr lang="en-US" dirty="0" err="1" smtClean="0">
                <a:solidFill>
                  <a:srgbClr val="FF0000"/>
                </a:solidFill>
              </a:rPr>
              <a:t>সবাইকে</a:t>
            </a:r>
            <a:r>
              <a:rPr lang="en-US" dirty="0" smtClean="0">
                <a:solidFill>
                  <a:srgbClr val="FF0000"/>
                </a:solidFill>
              </a:rPr>
              <a:t/>
            </a:r>
            <a:br>
              <a:rPr lang="en-US" dirty="0" smtClean="0">
                <a:solidFill>
                  <a:srgbClr val="FF0000"/>
                </a:solidFill>
              </a:rPr>
            </a:br>
            <a:r>
              <a:rPr lang="en-US" dirty="0" smtClean="0">
                <a:solidFill>
                  <a:srgbClr val="FF0000"/>
                </a:solidFill>
              </a:rPr>
              <a:t> </a:t>
            </a:r>
            <a:r>
              <a:rPr lang="en-US" dirty="0" err="1" smtClean="0">
                <a:solidFill>
                  <a:srgbClr val="FF0000"/>
                </a:solidFill>
              </a:rPr>
              <a:t>ধন্যবাদ</a:t>
            </a:r>
            <a:endParaRPr lang="ar-SA" dirty="0">
              <a:solidFill>
                <a:srgbClr val="FF0000"/>
              </a:solidFill>
            </a:endParaRPr>
          </a:p>
        </p:txBody>
      </p:sp>
      <p:pic>
        <p:nvPicPr>
          <p:cNvPr id="36866" name="Picture 2" descr="D:\111314_bangladesh_pratidin_Bhutta.jpg"/>
          <p:cNvPicPr>
            <a:picLocks noChangeAspect="1" noChangeArrowheads="1"/>
          </p:cNvPicPr>
          <p:nvPr/>
        </p:nvPicPr>
        <p:blipFill>
          <a:blip r:embed="rId2" cstate="print"/>
          <a:srcRect/>
          <a:stretch>
            <a:fillRect/>
          </a:stretch>
        </p:blipFill>
        <p:spPr bwMode="auto">
          <a:xfrm>
            <a:off x="1714500" y="1524000"/>
            <a:ext cx="5715000" cy="3810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228600"/>
            <a:ext cx="8305800" cy="1015663"/>
          </a:xfrm>
          <a:prstGeom prst="rect">
            <a:avLst/>
          </a:prstGeom>
        </p:spPr>
        <p:txBody>
          <a:bodyPr wrap="square">
            <a:spAutoFit/>
          </a:bodyPr>
          <a:lstStyle/>
          <a:p>
            <a:pPr algn="ctr"/>
            <a:r>
              <a:rPr lang="en-US" sz="6000" dirty="0" err="1" smtClean="0">
                <a:solidFill>
                  <a:srgbClr val="C00000"/>
                </a:solidFill>
              </a:rPr>
              <a:t>এসো</a:t>
            </a:r>
            <a:r>
              <a:rPr lang="en-US" sz="6000" dirty="0" smtClean="0">
                <a:solidFill>
                  <a:srgbClr val="C00000"/>
                </a:solidFill>
              </a:rPr>
              <a:t> </a:t>
            </a:r>
            <a:r>
              <a:rPr lang="en-US" sz="6000" dirty="0" err="1" smtClean="0">
                <a:solidFill>
                  <a:srgbClr val="C00000"/>
                </a:solidFill>
              </a:rPr>
              <a:t>কিছু</a:t>
            </a:r>
            <a:r>
              <a:rPr lang="en-US" sz="6000" dirty="0" smtClean="0">
                <a:solidFill>
                  <a:srgbClr val="C00000"/>
                </a:solidFill>
              </a:rPr>
              <a:t> </a:t>
            </a:r>
            <a:r>
              <a:rPr lang="en-US" sz="6000" dirty="0" err="1" smtClean="0">
                <a:solidFill>
                  <a:srgbClr val="C00000"/>
                </a:solidFill>
              </a:rPr>
              <a:t>ছবি</a:t>
            </a:r>
            <a:r>
              <a:rPr lang="en-US" sz="6000" dirty="0" smtClean="0">
                <a:solidFill>
                  <a:srgbClr val="C00000"/>
                </a:solidFill>
              </a:rPr>
              <a:t> </a:t>
            </a:r>
            <a:r>
              <a:rPr lang="en-US" sz="6000" dirty="0" err="1" smtClean="0">
                <a:solidFill>
                  <a:srgbClr val="C00000"/>
                </a:solidFill>
              </a:rPr>
              <a:t>দেখি</a:t>
            </a:r>
            <a:endParaRPr lang="ar-SA" dirty="0"/>
          </a:p>
        </p:txBody>
      </p:sp>
      <p:sp>
        <p:nvSpPr>
          <p:cNvPr id="4" name="Rectangle 3"/>
          <p:cNvSpPr/>
          <p:nvPr/>
        </p:nvSpPr>
        <p:spPr>
          <a:xfrm>
            <a:off x="0" y="1676400"/>
            <a:ext cx="9144000" cy="2800767"/>
          </a:xfrm>
          <a:prstGeom prst="rect">
            <a:avLst/>
          </a:prstGeom>
        </p:spPr>
        <p:txBody>
          <a:bodyPr wrap="square">
            <a:spAutoFit/>
          </a:bodyPr>
          <a:lstStyle/>
          <a:p>
            <a:pPr lvl="0" eaLnBrk="0" fontAlgn="base" hangingPunct="0">
              <a:spcBef>
                <a:spcPct val="0"/>
              </a:spcBef>
              <a:spcAft>
                <a:spcPct val="0"/>
              </a:spcAft>
            </a:pPr>
            <a:r>
              <a:rPr lang="bn-IN" sz="2800" dirty="0" smtClean="0">
                <a:latin typeface="Vrinda" pitchFamily="34" charset="0"/>
                <a:ea typeface="Times New Roman" pitchFamily="18" charset="0"/>
                <a:cs typeface="Vrinda" pitchFamily="34" charset="0"/>
              </a:rPr>
              <a:t>১। </a:t>
            </a:r>
            <a:r>
              <a:rPr lang="bn-IN" sz="2800" dirty="0" smtClean="0">
                <a:latin typeface="Times New Roman"/>
                <a:ea typeface="Times New Roman" pitchFamily="18" charset="0"/>
                <a:cs typeface="Vrinda" pitchFamily="34" charset="0"/>
              </a:rPr>
              <a:t> </a:t>
            </a:r>
            <a:r>
              <a:rPr lang="bn-IN" sz="2800" dirty="0" smtClean="0">
                <a:latin typeface="Vrinda" pitchFamily="34" charset="0"/>
                <a:ea typeface="Times New Roman" pitchFamily="18" charset="0"/>
                <a:cs typeface="Vrinda" pitchFamily="34" charset="0"/>
              </a:rPr>
              <a:t> আঁশ জাতীয় খাদ্য (</a:t>
            </a:r>
            <a:r>
              <a:rPr lang="en-US" sz="2800" dirty="0" smtClean="0">
                <a:latin typeface="Calibri" pitchFamily="34" charset="0"/>
                <a:ea typeface="Times New Roman" pitchFamily="18" charset="0"/>
                <a:cs typeface="Arial" pitchFamily="34" charset="0"/>
              </a:rPr>
              <a:t>Roughage </a:t>
            </a:r>
            <a:r>
              <a:rPr lang="en-US" sz="2800" dirty="0" smtClean="0">
                <a:latin typeface="Calibri" pitchFamily="34" charset="0"/>
                <a:ea typeface="Times New Roman" pitchFamily="18" charset="0"/>
                <a:cs typeface="Arial" pitchFamily="34" charset="0"/>
              </a:rPr>
              <a:t>feed) </a:t>
            </a:r>
            <a:r>
              <a:rPr lang="en-US" sz="2800" dirty="0" err="1" smtClean="0">
                <a:latin typeface="Calibri" pitchFamily="34" charset="0"/>
                <a:ea typeface="Times New Roman" pitchFamily="18" charset="0"/>
                <a:cs typeface="Arial" pitchFamily="34" charset="0"/>
              </a:rPr>
              <a:t>এর</a:t>
            </a:r>
            <a:r>
              <a:rPr lang="en-US" sz="2800" dirty="0" smtClean="0">
                <a:latin typeface="Calibri" pitchFamily="34" charset="0"/>
                <a:ea typeface="Times New Roman" pitchFamily="18" charset="0"/>
                <a:cs typeface="Arial" pitchFamily="34" charset="0"/>
              </a:rPr>
              <a:t> </a:t>
            </a:r>
            <a:r>
              <a:rPr lang="en-US" sz="2800" dirty="0" err="1" smtClean="0">
                <a:latin typeface="Calibri" pitchFamily="34" charset="0"/>
                <a:ea typeface="Times New Roman" pitchFamily="18" charset="0"/>
                <a:cs typeface="Arial" pitchFamily="34" charset="0"/>
              </a:rPr>
              <a:t>ছবি</a:t>
            </a:r>
            <a:r>
              <a:rPr lang="en-US" sz="2800" dirty="0" smtClean="0">
                <a:latin typeface="Calibri" pitchFamily="34" charset="0"/>
                <a:ea typeface="Times New Roman" pitchFamily="18" charset="0"/>
                <a:cs typeface="Arial" pitchFamily="34" charset="0"/>
              </a:rPr>
              <a:t> </a:t>
            </a:r>
            <a:r>
              <a:rPr lang="bn-IN" sz="2400" dirty="0" smtClean="0">
                <a:latin typeface="Vrinda" pitchFamily="34" charset="0"/>
                <a:ea typeface="Times New Roman" pitchFamily="18" charset="0"/>
                <a:cs typeface="Vrinda" pitchFamily="34" charset="0"/>
              </a:rPr>
              <a:t> </a:t>
            </a:r>
            <a:r>
              <a:rPr lang="en-US" sz="2400" dirty="0" smtClean="0">
                <a:latin typeface="Vrinda" pitchFamily="34" charset="0"/>
                <a:ea typeface="Times New Roman" pitchFamily="18" charset="0"/>
                <a:cs typeface="Vrinda" pitchFamily="34" charset="0"/>
              </a:rPr>
              <a:t>: </a:t>
            </a:r>
            <a:r>
              <a:rPr lang="bn-IN" sz="2400" dirty="0" smtClean="0">
                <a:latin typeface="Vrinda" pitchFamily="34" charset="0"/>
                <a:ea typeface="Times New Roman" pitchFamily="18" charset="0"/>
                <a:cs typeface="Vrinda" pitchFamily="34" charset="0"/>
              </a:rPr>
              <a:t>আলফা-আলফা</a:t>
            </a:r>
            <a:r>
              <a:rPr lang="en-US" sz="2400" dirty="0" smtClean="0">
                <a:latin typeface="Calibri" pitchFamily="34" charset="0"/>
                <a:ea typeface="Times New Roman" pitchFamily="18" charset="0"/>
                <a:cs typeface="Arial" pitchFamily="34" charset="0"/>
              </a:rPr>
              <a:t>, </a:t>
            </a:r>
            <a:r>
              <a:rPr lang="bn-IN" sz="2400" dirty="0" smtClean="0">
                <a:latin typeface="Vrinda" pitchFamily="34" charset="0"/>
                <a:ea typeface="Times New Roman" pitchFamily="18" charset="0"/>
                <a:cs typeface="Vrinda" pitchFamily="34" charset="0"/>
              </a:rPr>
              <a:t>কাউপি</a:t>
            </a:r>
            <a:r>
              <a:rPr lang="en-US" sz="2400" dirty="0" smtClean="0">
                <a:latin typeface="Calibri" pitchFamily="34" charset="0"/>
                <a:ea typeface="Times New Roman" pitchFamily="18" charset="0"/>
                <a:cs typeface="Arial" pitchFamily="34" charset="0"/>
              </a:rPr>
              <a:t>, </a:t>
            </a:r>
            <a:r>
              <a:rPr lang="bn-IN" sz="2400" dirty="0" smtClean="0">
                <a:latin typeface="Vrinda" pitchFamily="34" charset="0"/>
                <a:ea typeface="Times New Roman" pitchFamily="18" charset="0"/>
                <a:cs typeface="Vrinda" pitchFamily="34" charset="0"/>
              </a:rPr>
              <a:t>খেসারি</a:t>
            </a:r>
            <a:r>
              <a:rPr lang="en-US" sz="2400" dirty="0" smtClean="0">
                <a:latin typeface="Calibri" pitchFamily="34" charset="0"/>
                <a:ea typeface="Times New Roman" pitchFamily="18" charset="0"/>
                <a:cs typeface="Arial" pitchFamily="34" charset="0"/>
              </a:rPr>
              <a:t>, </a:t>
            </a:r>
            <a:r>
              <a:rPr lang="bn-IN" sz="2400" dirty="0" smtClean="0">
                <a:latin typeface="Vrinda" pitchFamily="34" charset="0"/>
                <a:ea typeface="Times New Roman" pitchFamily="18" charset="0"/>
                <a:cs typeface="Vrinda" pitchFamily="34" charset="0"/>
              </a:rPr>
              <a:t>মাসকলাই</a:t>
            </a:r>
            <a:r>
              <a:rPr lang="en-US" sz="2400" dirty="0" smtClean="0">
                <a:latin typeface="Calibri" pitchFamily="34" charset="0"/>
                <a:ea typeface="Times New Roman" pitchFamily="18" charset="0"/>
                <a:cs typeface="Arial" pitchFamily="34" charset="0"/>
              </a:rPr>
              <a:t>, </a:t>
            </a:r>
            <a:r>
              <a:rPr lang="bn-IN" sz="2400" dirty="0" smtClean="0">
                <a:latin typeface="Vrinda" pitchFamily="34" charset="0"/>
                <a:ea typeface="Times New Roman" pitchFamily="18" charset="0"/>
                <a:cs typeface="Vrinda" pitchFamily="34" charset="0"/>
              </a:rPr>
              <a:t>ইপিল-ইপিল</a:t>
            </a:r>
            <a:r>
              <a:rPr lang="en-US" sz="2400" dirty="0" smtClean="0">
                <a:latin typeface="Vrinda" pitchFamily="34" charset="0"/>
                <a:ea typeface="Times New Roman" pitchFamily="18" charset="0"/>
                <a:cs typeface="Vrinda" pitchFamily="34" charset="0"/>
              </a:rPr>
              <a:t> এ </a:t>
            </a:r>
            <a:r>
              <a:rPr lang="en-US" sz="2400" dirty="0" err="1" smtClean="0">
                <a:latin typeface="Vrinda" pitchFamily="34" charset="0"/>
                <a:ea typeface="Times New Roman" pitchFamily="18" charset="0"/>
                <a:cs typeface="Vrinda" pitchFamily="34" charset="0"/>
              </a:rPr>
              <a:t>সমস্ত</a:t>
            </a:r>
            <a:r>
              <a:rPr lang="en-US" sz="2400" dirty="0" smtClean="0">
                <a:latin typeface="Vrinda" pitchFamily="34" charset="0"/>
                <a:ea typeface="Times New Roman" pitchFamily="18" charset="0"/>
                <a:cs typeface="Vrinda" pitchFamily="34" charset="0"/>
              </a:rPr>
              <a:t> </a:t>
            </a:r>
            <a:r>
              <a:rPr lang="en-US" sz="2400" dirty="0" err="1" smtClean="0">
                <a:latin typeface="Vrinda" pitchFamily="34" charset="0"/>
                <a:ea typeface="Times New Roman" pitchFamily="18" charset="0"/>
                <a:cs typeface="Vrinda" pitchFamily="34" charset="0"/>
              </a:rPr>
              <a:t>ঘাসের</a:t>
            </a:r>
            <a:r>
              <a:rPr lang="en-US" sz="2400" dirty="0" smtClean="0">
                <a:latin typeface="Vrinda" pitchFamily="34" charset="0"/>
                <a:ea typeface="Times New Roman" pitchFamily="18" charset="0"/>
                <a:cs typeface="Vrinda" pitchFamily="34" charset="0"/>
              </a:rPr>
              <a:t> </a:t>
            </a:r>
            <a:r>
              <a:rPr lang="en-US" sz="2400" dirty="0" err="1" smtClean="0">
                <a:latin typeface="Vrinda" pitchFamily="34" charset="0"/>
                <a:ea typeface="Times New Roman" pitchFamily="18" charset="0"/>
                <a:cs typeface="Vrinda" pitchFamily="34" charset="0"/>
              </a:rPr>
              <a:t>ছবি</a:t>
            </a:r>
            <a:r>
              <a:rPr lang="en-US" sz="2400" dirty="0" smtClean="0">
                <a:latin typeface="Vrinda" pitchFamily="34" charset="0"/>
                <a:ea typeface="Times New Roman" pitchFamily="18" charset="0"/>
                <a:cs typeface="Vrinda" pitchFamily="34" charset="0"/>
              </a:rPr>
              <a:t> </a:t>
            </a:r>
            <a:r>
              <a:rPr lang="en-US" sz="2400" dirty="0" err="1" smtClean="0">
                <a:latin typeface="Vrinda" pitchFamily="34" charset="0"/>
                <a:ea typeface="Times New Roman" pitchFamily="18" charset="0"/>
                <a:cs typeface="Vrinda" pitchFamily="34" charset="0"/>
              </a:rPr>
              <a:t>দেখব</a:t>
            </a:r>
            <a:r>
              <a:rPr lang="en-US" sz="2400" dirty="0" smtClean="0">
                <a:latin typeface="Vrinda" pitchFamily="34" charset="0"/>
                <a:ea typeface="Times New Roman" pitchFamily="18" charset="0"/>
                <a:cs typeface="Vrinda" pitchFamily="34" charset="0"/>
              </a:rPr>
              <a:t>।</a:t>
            </a:r>
            <a:endParaRPr lang="en-US" sz="2400" dirty="0" smtClean="0">
              <a:latin typeface="Arial" pitchFamily="34" charset="0"/>
              <a:cs typeface="Arial" pitchFamily="34" charset="0"/>
            </a:endParaRPr>
          </a:p>
          <a:p>
            <a:pPr lvl="0" eaLnBrk="0" fontAlgn="base" hangingPunct="0">
              <a:spcBef>
                <a:spcPct val="0"/>
              </a:spcBef>
              <a:spcAft>
                <a:spcPct val="0"/>
              </a:spcAft>
            </a:pPr>
            <a:endParaRPr lang="ar-SA" sz="3200" dirty="0" smtClean="0">
              <a:latin typeface="Vrinda" pitchFamily="34" charset="0"/>
              <a:ea typeface="Times New Roman" pitchFamily="18" charset="0"/>
              <a:cs typeface="Vrinda" pitchFamily="34" charset="0"/>
            </a:endParaRPr>
          </a:p>
          <a:p>
            <a:pPr lvl="0" eaLnBrk="0" fontAlgn="base" hangingPunct="0">
              <a:spcBef>
                <a:spcPct val="0"/>
              </a:spcBef>
              <a:spcAft>
                <a:spcPct val="0"/>
              </a:spcAft>
            </a:pPr>
            <a:r>
              <a:rPr lang="bn-IN" sz="3200" dirty="0" smtClean="0">
                <a:latin typeface="Vrinda" pitchFamily="34" charset="0"/>
                <a:ea typeface="Times New Roman" pitchFamily="18" charset="0"/>
                <a:cs typeface="Vrinda" pitchFamily="34" charset="0"/>
              </a:rPr>
              <a:t>২। </a:t>
            </a:r>
            <a:r>
              <a:rPr lang="bn-IN" sz="3200" dirty="0" smtClean="0">
                <a:latin typeface="Times New Roman"/>
                <a:ea typeface="Times New Roman" pitchFamily="18" charset="0"/>
                <a:cs typeface="Vrinda" pitchFamily="34" charset="0"/>
              </a:rPr>
              <a:t> </a:t>
            </a:r>
            <a:r>
              <a:rPr lang="bn-IN" sz="3200" dirty="0" smtClean="0">
                <a:latin typeface="Vrinda" pitchFamily="34" charset="0"/>
                <a:ea typeface="Times New Roman" pitchFamily="18" charset="0"/>
                <a:cs typeface="Vrinda" pitchFamily="34" charset="0"/>
              </a:rPr>
              <a:t> দানাদার খাদ্য (</a:t>
            </a:r>
            <a:r>
              <a:rPr lang="en-US" sz="3200" dirty="0" smtClean="0">
                <a:latin typeface="Calibri" pitchFamily="34" charset="0"/>
                <a:ea typeface="Times New Roman" pitchFamily="18" charset="0"/>
                <a:cs typeface="Arial" pitchFamily="34" charset="0"/>
              </a:rPr>
              <a:t>Concentrate feed</a:t>
            </a:r>
            <a:r>
              <a:rPr lang="en-US" sz="3200" dirty="0" smtClean="0">
                <a:latin typeface="Calibri" pitchFamily="34" charset="0"/>
                <a:ea typeface="Times New Roman" pitchFamily="18" charset="0"/>
                <a:cs typeface="Arial" pitchFamily="34" charset="0"/>
              </a:rPr>
              <a:t>) </a:t>
            </a:r>
            <a:r>
              <a:rPr lang="en-US" sz="3200" dirty="0" err="1" smtClean="0">
                <a:latin typeface="Calibri" pitchFamily="34" charset="0"/>
                <a:ea typeface="Times New Roman" pitchFamily="18" charset="0"/>
                <a:cs typeface="Arial" pitchFamily="34" charset="0"/>
              </a:rPr>
              <a:t>এর</a:t>
            </a:r>
            <a:r>
              <a:rPr lang="en-US" sz="3200" dirty="0" smtClean="0">
                <a:latin typeface="Calibri" pitchFamily="34" charset="0"/>
                <a:ea typeface="Times New Roman" pitchFamily="18" charset="0"/>
                <a:cs typeface="Arial" pitchFamily="34" charset="0"/>
              </a:rPr>
              <a:t> </a:t>
            </a:r>
            <a:r>
              <a:rPr lang="en-US" sz="3200" dirty="0" err="1" smtClean="0">
                <a:latin typeface="Calibri" pitchFamily="34" charset="0"/>
                <a:ea typeface="Times New Roman" pitchFamily="18" charset="0"/>
                <a:cs typeface="Arial" pitchFamily="34" charset="0"/>
              </a:rPr>
              <a:t>ছবি</a:t>
            </a:r>
            <a:r>
              <a:rPr lang="en-US" sz="3200" dirty="0" smtClean="0">
                <a:latin typeface="Calibri" pitchFamily="34" charset="0"/>
                <a:ea typeface="Times New Roman" pitchFamily="18" charset="0"/>
                <a:cs typeface="Arial" pitchFamily="34" charset="0"/>
              </a:rPr>
              <a:t> :</a:t>
            </a:r>
            <a:r>
              <a:rPr lang="bn-IN" sz="4400" dirty="0" smtClean="0">
                <a:latin typeface="Vrinda" pitchFamily="34" charset="0"/>
                <a:ea typeface="Times New Roman" pitchFamily="18" charset="0"/>
                <a:cs typeface="Vrinda" pitchFamily="34" charset="0"/>
              </a:rPr>
              <a:t> </a:t>
            </a:r>
            <a:r>
              <a:rPr lang="bn-IN" sz="2400" dirty="0" smtClean="0">
                <a:latin typeface="Vrinda" pitchFamily="34" charset="0"/>
                <a:ea typeface="Times New Roman" pitchFamily="18" charset="0"/>
                <a:cs typeface="Vrinda" pitchFamily="34" charset="0"/>
              </a:rPr>
              <a:t>গম</a:t>
            </a:r>
            <a:r>
              <a:rPr lang="en-US" sz="2400" dirty="0" smtClean="0">
                <a:latin typeface="Calibri" pitchFamily="34" charset="0"/>
                <a:ea typeface="Times New Roman" pitchFamily="18" charset="0"/>
                <a:cs typeface="Arial" pitchFamily="34" charset="0"/>
              </a:rPr>
              <a:t>, </a:t>
            </a:r>
            <a:r>
              <a:rPr lang="bn-IN" sz="2400" dirty="0" smtClean="0">
                <a:latin typeface="Vrinda" pitchFamily="34" charset="0"/>
                <a:ea typeface="Times New Roman" pitchFamily="18" charset="0"/>
                <a:cs typeface="Vrinda" pitchFamily="34" charset="0"/>
              </a:rPr>
              <a:t>ভুট্টা</a:t>
            </a:r>
            <a:r>
              <a:rPr lang="en-US" sz="2400" dirty="0" smtClean="0">
                <a:latin typeface="Calibri" pitchFamily="34" charset="0"/>
                <a:ea typeface="Times New Roman" pitchFamily="18" charset="0"/>
                <a:cs typeface="Arial" pitchFamily="34" charset="0"/>
              </a:rPr>
              <a:t>, </a:t>
            </a:r>
            <a:r>
              <a:rPr lang="bn-IN" sz="2400" dirty="0" smtClean="0">
                <a:latin typeface="Vrinda" pitchFamily="34" charset="0"/>
                <a:ea typeface="Times New Roman" pitchFamily="18" charset="0"/>
                <a:cs typeface="Vrinda" pitchFamily="34" charset="0"/>
              </a:rPr>
              <a:t>বার্লি</a:t>
            </a:r>
            <a:r>
              <a:rPr lang="en-US" sz="2400" dirty="0" smtClean="0">
                <a:latin typeface="Calibri" pitchFamily="34" charset="0"/>
                <a:ea typeface="Times New Roman" pitchFamily="18" charset="0"/>
                <a:cs typeface="Arial" pitchFamily="34" charset="0"/>
              </a:rPr>
              <a:t>, </a:t>
            </a:r>
            <a:r>
              <a:rPr lang="bn-IN" sz="2400" dirty="0" smtClean="0">
                <a:latin typeface="Vrinda" pitchFamily="34" charset="0"/>
                <a:ea typeface="Times New Roman" pitchFamily="18" charset="0"/>
                <a:cs typeface="Vrinda" pitchFamily="34" charset="0"/>
              </a:rPr>
              <a:t>সরগাম</a:t>
            </a:r>
            <a:r>
              <a:rPr lang="en-US" sz="2400" dirty="0" smtClean="0">
                <a:latin typeface="Calibri" pitchFamily="34" charset="0"/>
                <a:ea typeface="Times New Roman" pitchFamily="18" charset="0"/>
                <a:cs typeface="Arial" pitchFamily="34" charset="0"/>
              </a:rPr>
              <a:t>, </a:t>
            </a:r>
            <a:r>
              <a:rPr lang="bn-IN" sz="2400" dirty="0" smtClean="0">
                <a:latin typeface="Vrinda" pitchFamily="34" charset="0"/>
                <a:ea typeface="Times New Roman" pitchFamily="18" charset="0"/>
                <a:cs typeface="Vrinda" pitchFamily="34" charset="0"/>
              </a:rPr>
              <a:t>খুদ</a:t>
            </a:r>
            <a:r>
              <a:rPr lang="en-US" sz="2400" dirty="0" smtClean="0">
                <a:latin typeface="Calibri" pitchFamily="34" charset="0"/>
                <a:ea typeface="Times New Roman" pitchFamily="18" charset="0"/>
                <a:cs typeface="Arial" pitchFamily="34" charset="0"/>
              </a:rPr>
              <a:t>, </a:t>
            </a:r>
            <a:r>
              <a:rPr lang="bn-IN" sz="2400" dirty="0" smtClean="0">
                <a:latin typeface="Vrinda" pitchFamily="34" charset="0"/>
                <a:ea typeface="Times New Roman" pitchFamily="18" charset="0"/>
                <a:cs typeface="Vrinda" pitchFamily="34" charset="0"/>
              </a:rPr>
              <a:t>খৈল</a:t>
            </a:r>
            <a:r>
              <a:rPr lang="en-US" sz="2400" dirty="0" smtClean="0">
                <a:latin typeface="Calibri" pitchFamily="34" charset="0"/>
                <a:ea typeface="Times New Roman" pitchFamily="18" charset="0"/>
                <a:cs typeface="Arial" pitchFamily="34" charset="0"/>
              </a:rPr>
              <a:t>, </a:t>
            </a:r>
            <a:r>
              <a:rPr lang="bn-IN" sz="2400" dirty="0" smtClean="0">
                <a:latin typeface="Vrinda" pitchFamily="34" charset="0"/>
                <a:ea typeface="Times New Roman" pitchFamily="18" charset="0"/>
                <a:cs typeface="Vrinda" pitchFamily="34" charset="0"/>
              </a:rPr>
              <a:t>কুঁড়া</a:t>
            </a:r>
            <a:r>
              <a:rPr lang="en-US" sz="2400" dirty="0" smtClean="0">
                <a:latin typeface="Calibri" pitchFamily="34" charset="0"/>
                <a:ea typeface="Times New Roman" pitchFamily="18" charset="0"/>
                <a:cs typeface="Arial" pitchFamily="34" charset="0"/>
              </a:rPr>
              <a:t>, </a:t>
            </a:r>
            <a:r>
              <a:rPr lang="bn-IN" sz="2400" dirty="0" smtClean="0">
                <a:latin typeface="Vrinda" pitchFamily="34" charset="0"/>
                <a:ea typeface="Times New Roman" pitchFamily="18" charset="0"/>
                <a:cs typeface="Vrinda" pitchFamily="34" charset="0"/>
              </a:rPr>
              <a:t>ভুসি </a:t>
            </a:r>
            <a:r>
              <a:rPr lang="bn-IN" sz="2400" dirty="0" smtClean="0">
                <a:latin typeface="Vrinda" pitchFamily="34" charset="0"/>
                <a:ea typeface="Times New Roman" pitchFamily="18" charset="0"/>
                <a:cs typeface="Vrinda" pitchFamily="34" charset="0"/>
              </a:rPr>
              <a:t>প্রভৃতি</a:t>
            </a:r>
            <a:r>
              <a:rPr lang="en-US" sz="2400" dirty="0" smtClean="0">
                <a:latin typeface="Vrinda" pitchFamily="34" charset="0"/>
                <a:ea typeface="Times New Roman" pitchFamily="18" charset="0"/>
                <a:cs typeface="Vrinda" pitchFamily="34" charset="0"/>
              </a:rPr>
              <a:t> </a:t>
            </a:r>
            <a:r>
              <a:rPr lang="en-US" sz="2400" dirty="0" err="1" smtClean="0">
                <a:latin typeface="Vrinda" pitchFamily="34" charset="0"/>
                <a:ea typeface="Times New Roman" pitchFamily="18" charset="0"/>
                <a:cs typeface="Vrinda" pitchFamily="34" charset="0"/>
              </a:rPr>
              <a:t>শস্য</a:t>
            </a:r>
            <a:r>
              <a:rPr lang="en-US" sz="2400" dirty="0" smtClean="0">
                <a:latin typeface="Vrinda" pitchFamily="34" charset="0"/>
                <a:ea typeface="Times New Roman" pitchFamily="18" charset="0"/>
                <a:cs typeface="Vrinda" pitchFamily="34" charset="0"/>
              </a:rPr>
              <a:t> </a:t>
            </a:r>
            <a:r>
              <a:rPr lang="en-US" sz="2400" dirty="0" err="1" smtClean="0">
                <a:latin typeface="Vrinda" pitchFamily="34" charset="0"/>
                <a:ea typeface="Times New Roman" pitchFamily="18" charset="0"/>
                <a:cs typeface="Vrinda" pitchFamily="34" charset="0"/>
              </a:rPr>
              <a:t>বীজ</a:t>
            </a:r>
            <a:r>
              <a:rPr lang="en-US" sz="2400" dirty="0" smtClean="0">
                <a:latin typeface="Vrinda" pitchFamily="34" charset="0"/>
                <a:ea typeface="Times New Roman" pitchFamily="18" charset="0"/>
                <a:cs typeface="Vrinda" pitchFamily="34" charset="0"/>
              </a:rPr>
              <a:t> ও </a:t>
            </a:r>
            <a:r>
              <a:rPr lang="en-US" sz="2400" dirty="0" err="1" smtClean="0">
                <a:latin typeface="Vrinda" pitchFamily="34" charset="0"/>
                <a:ea typeface="Times New Roman" pitchFamily="18" charset="0"/>
                <a:cs typeface="Vrinda" pitchFamily="34" charset="0"/>
              </a:rPr>
              <a:t>ফিস</a:t>
            </a:r>
            <a:r>
              <a:rPr lang="en-US" sz="2400" dirty="0" smtClean="0">
                <a:latin typeface="Vrinda" pitchFamily="34" charset="0"/>
                <a:ea typeface="Times New Roman" pitchFamily="18" charset="0"/>
                <a:cs typeface="Vrinda" pitchFamily="34" charset="0"/>
              </a:rPr>
              <a:t> </a:t>
            </a:r>
            <a:r>
              <a:rPr lang="en-US" sz="2400" dirty="0" err="1" smtClean="0">
                <a:latin typeface="Vrinda" pitchFamily="34" charset="0"/>
                <a:ea typeface="Times New Roman" pitchFamily="18" charset="0"/>
                <a:cs typeface="Vrinda" pitchFamily="34" charset="0"/>
              </a:rPr>
              <a:t>মিলের</a:t>
            </a:r>
            <a:r>
              <a:rPr lang="en-US" sz="2400" dirty="0" smtClean="0">
                <a:latin typeface="Vrinda" pitchFamily="34" charset="0"/>
                <a:ea typeface="Times New Roman" pitchFamily="18" charset="0"/>
                <a:cs typeface="Vrinda" pitchFamily="34" charset="0"/>
              </a:rPr>
              <a:t> </a:t>
            </a:r>
            <a:r>
              <a:rPr lang="en-US" sz="2400" dirty="0" err="1" smtClean="0">
                <a:latin typeface="Vrinda" pitchFamily="34" charset="0"/>
                <a:ea typeface="Times New Roman" pitchFamily="18" charset="0"/>
                <a:cs typeface="Vrinda" pitchFamily="34" charset="0"/>
              </a:rPr>
              <a:t>ছবি</a:t>
            </a:r>
            <a:r>
              <a:rPr lang="en-US" sz="2400" dirty="0" smtClean="0">
                <a:latin typeface="Vrinda" pitchFamily="34" charset="0"/>
                <a:ea typeface="Times New Roman" pitchFamily="18" charset="0"/>
                <a:cs typeface="Vrinda" pitchFamily="34" charset="0"/>
              </a:rPr>
              <a:t> </a:t>
            </a:r>
            <a:r>
              <a:rPr lang="en-US" sz="2400" dirty="0" err="1" smtClean="0">
                <a:latin typeface="Vrinda" pitchFamily="34" charset="0"/>
                <a:ea typeface="Times New Roman" pitchFamily="18" charset="0"/>
                <a:cs typeface="Vrinda" pitchFamily="34" charset="0"/>
              </a:rPr>
              <a:t>দেখব</a:t>
            </a:r>
            <a:r>
              <a:rPr lang="bn-IN" sz="2400" dirty="0" smtClean="0">
                <a:latin typeface="Vrinda" pitchFamily="34" charset="0"/>
                <a:ea typeface="Times New Roman" pitchFamily="18" charset="0"/>
                <a:cs typeface="Vrinda" pitchFamily="34" charset="0"/>
              </a:rPr>
              <a:t>।</a:t>
            </a:r>
            <a:endParaRPr lang="en-US" sz="44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normAutofit/>
          </a:bodyPr>
          <a:lstStyle/>
          <a:p>
            <a:r>
              <a:rPr lang="en-US" dirty="0" err="1" smtClean="0">
                <a:latin typeface="Vrinda" pitchFamily="34" charset="0"/>
                <a:ea typeface="Times New Roman" pitchFamily="18" charset="0"/>
                <a:cs typeface="Vrinda" pitchFamily="34" charset="0"/>
              </a:rPr>
              <a:t>এবার</a:t>
            </a:r>
            <a:r>
              <a:rPr lang="en-US" dirty="0" smtClean="0">
                <a:latin typeface="Vrinda" pitchFamily="34" charset="0"/>
                <a:ea typeface="Times New Roman" pitchFamily="18" charset="0"/>
                <a:cs typeface="Vrinda" pitchFamily="34" charset="0"/>
              </a:rPr>
              <a:t> </a:t>
            </a:r>
            <a:r>
              <a:rPr lang="bn-IN" dirty="0" smtClean="0">
                <a:latin typeface="Vrinda" pitchFamily="34" charset="0"/>
                <a:ea typeface="Times New Roman" pitchFamily="18" charset="0"/>
                <a:cs typeface="Vrinda" pitchFamily="34" charset="0"/>
              </a:rPr>
              <a:t>আঁশ </a:t>
            </a:r>
            <a:r>
              <a:rPr lang="bn-IN" dirty="0" smtClean="0">
                <a:latin typeface="Vrinda" pitchFamily="34" charset="0"/>
                <a:ea typeface="Times New Roman" pitchFamily="18" charset="0"/>
                <a:cs typeface="Vrinda" pitchFamily="34" charset="0"/>
              </a:rPr>
              <a:t>জাতীয় খাদ্য (</a:t>
            </a:r>
            <a:r>
              <a:rPr lang="en-US" dirty="0" smtClean="0">
                <a:latin typeface="Calibri" pitchFamily="34" charset="0"/>
                <a:ea typeface="Times New Roman" pitchFamily="18" charset="0"/>
                <a:cs typeface="Arial" pitchFamily="34" charset="0"/>
              </a:rPr>
              <a:t>Roughage feed) </a:t>
            </a:r>
            <a:r>
              <a:rPr lang="en-US" dirty="0" err="1" smtClean="0">
                <a:latin typeface="Calibri" pitchFamily="34" charset="0"/>
                <a:ea typeface="Times New Roman" pitchFamily="18" charset="0"/>
                <a:cs typeface="Arial" pitchFamily="34" charset="0"/>
              </a:rPr>
              <a:t>এর</a:t>
            </a:r>
            <a:r>
              <a:rPr lang="en-US" dirty="0" smtClean="0">
                <a:latin typeface="Calibri" pitchFamily="34" charset="0"/>
                <a:ea typeface="Times New Roman" pitchFamily="18" charset="0"/>
                <a:cs typeface="Arial" pitchFamily="34" charset="0"/>
              </a:rPr>
              <a:t> </a:t>
            </a:r>
            <a:r>
              <a:rPr lang="en-US" dirty="0" err="1" smtClean="0">
                <a:latin typeface="Calibri" pitchFamily="34" charset="0"/>
                <a:ea typeface="Times New Roman" pitchFamily="18" charset="0"/>
                <a:cs typeface="Arial" pitchFamily="34" charset="0"/>
              </a:rPr>
              <a:t>কিছু</a:t>
            </a:r>
            <a:r>
              <a:rPr lang="en-US" dirty="0" smtClean="0">
                <a:latin typeface="Calibri" pitchFamily="34" charset="0"/>
                <a:ea typeface="Times New Roman" pitchFamily="18" charset="0"/>
                <a:cs typeface="Arial" pitchFamily="34" charset="0"/>
              </a:rPr>
              <a:t> </a:t>
            </a:r>
            <a:r>
              <a:rPr lang="en-US" dirty="0" err="1" smtClean="0">
                <a:latin typeface="Calibri" pitchFamily="34" charset="0"/>
                <a:ea typeface="Times New Roman" pitchFamily="18" charset="0"/>
                <a:cs typeface="Arial" pitchFamily="34" charset="0"/>
              </a:rPr>
              <a:t>ছবি</a:t>
            </a:r>
            <a:r>
              <a:rPr lang="en-US" dirty="0" smtClean="0">
                <a:latin typeface="Calibri" pitchFamily="34" charset="0"/>
                <a:ea typeface="Times New Roman" pitchFamily="18" charset="0"/>
                <a:cs typeface="Arial" pitchFamily="34" charset="0"/>
              </a:rPr>
              <a:t> </a:t>
            </a:r>
            <a:r>
              <a:rPr lang="en-US" dirty="0" err="1" smtClean="0">
                <a:latin typeface="Calibri" pitchFamily="34" charset="0"/>
                <a:ea typeface="Times New Roman" pitchFamily="18" charset="0"/>
                <a:cs typeface="Arial" pitchFamily="34" charset="0"/>
              </a:rPr>
              <a:t>দেখব</a:t>
            </a:r>
            <a:endParaRPr lang="ar-SA"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0" y="274638"/>
            <a:ext cx="3810000" cy="1143000"/>
          </a:xfrm>
        </p:spPr>
        <p:txBody>
          <a:bodyPr/>
          <a:lstStyle/>
          <a:p>
            <a:r>
              <a:rPr lang="en-US" dirty="0" err="1" smtClean="0"/>
              <a:t>মাস</a:t>
            </a:r>
            <a:r>
              <a:rPr lang="en-US" dirty="0" smtClean="0"/>
              <a:t> </a:t>
            </a:r>
            <a:r>
              <a:rPr lang="en-US" dirty="0" err="1" smtClean="0"/>
              <a:t>কালাই</a:t>
            </a:r>
            <a:endParaRPr lang="ar-SA" dirty="0"/>
          </a:p>
        </p:txBody>
      </p:sp>
      <p:pic>
        <p:nvPicPr>
          <p:cNvPr id="17410" name="Picture 2" descr="D:\মাসকালাই ২.png"/>
          <p:cNvPicPr>
            <a:picLocks noChangeAspect="1" noChangeArrowheads="1"/>
          </p:cNvPicPr>
          <p:nvPr/>
        </p:nvPicPr>
        <p:blipFill>
          <a:blip r:embed="rId2" cstate="print"/>
          <a:srcRect/>
          <a:stretch>
            <a:fillRect/>
          </a:stretch>
        </p:blipFill>
        <p:spPr bwMode="auto">
          <a:xfrm>
            <a:off x="838199" y="0"/>
            <a:ext cx="4572001" cy="2743199"/>
          </a:xfrm>
          <a:prstGeom prst="rect">
            <a:avLst/>
          </a:prstGeom>
          <a:noFill/>
        </p:spPr>
      </p:pic>
      <p:pic>
        <p:nvPicPr>
          <p:cNvPr id="17411" name="Picture 3" descr="D:\মাসকালাই.jpg"/>
          <p:cNvPicPr>
            <a:picLocks noChangeAspect="1" noChangeArrowheads="1"/>
          </p:cNvPicPr>
          <p:nvPr/>
        </p:nvPicPr>
        <p:blipFill>
          <a:blip r:embed="rId3" cstate="print"/>
          <a:srcRect/>
          <a:stretch>
            <a:fillRect/>
          </a:stretch>
        </p:blipFill>
        <p:spPr bwMode="auto">
          <a:xfrm>
            <a:off x="152400" y="2743200"/>
            <a:ext cx="5791200" cy="4572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0" y="274638"/>
            <a:ext cx="3657600" cy="1143000"/>
          </a:xfrm>
        </p:spPr>
        <p:txBody>
          <a:bodyPr/>
          <a:lstStyle/>
          <a:p>
            <a:r>
              <a:rPr lang="en-US" dirty="0" err="1" smtClean="0"/>
              <a:t>খেসারি</a:t>
            </a:r>
            <a:r>
              <a:rPr lang="en-US" dirty="0" smtClean="0"/>
              <a:t> </a:t>
            </a:r>
            <a:r>
              <a:rPr lang="en-US" dirty="0" err="1" smtClean="0"/>
              <a:t>কালাই</a:t>
            </a:r>
            <a:endParaRPr lang="ar-SA" dirty="0"/>
          </a:p>
        </p:txBody>
      </p:sp>
      <p:pic>
        <p:nvPicPr>
          <p:cNvPr id="18434" name="Picture 2" descr="D:\কালাই.jpg"/>
          <p:cNvPicPr>
            <a:picLocks noChangeAspect="1" noChangeArrowheads="1"/>
          </p:cNvPicPr>
          <p:nvPr/>
        </p:nvPicPr>
        <p:blipFill>
          <a:blip r:embed="rId2" cstate="print"/>
          <a:srcRect/>
          <a:stretch>
            <a:fillRect/>
          </a:stretch>
        </p:blipFill>
        <p:spPr bwMode="auto">
          <a:xfrm>
            <a:off x="1524000" y="0"/>
            <a:ext cx="4114800" cy="3200400"/>
          </a:xfrm>
          <a:prstGeom prst="rect">
            <a:avLst/>
          </a:prstGeom>
          <a:noFill/>
        </p:spPr>
      </p:pic>
      <p:pic>
        <p:nvPicPr>
          <p:cNvPr id="18435" name="Picture 3" descr="D:\খেসারি ১.jpg"/>
          <p:cNvPicPr>
            <a:picLocks noChangeAspect="1" noChangeArrowheads="1"/>
          </p:cNvPicPr>
          <p:nvPr/>
        </p:nvPicPr>
        <p:blipFill>
          <a:blip r:embed="rId3" cstate="print"/>
          <a:srcRect/>
          <a:stretch>
            <a:fillRect/>
          </a:stretch>
        </p:blipFill>
        <p:spPr bwMode="auto">
          <a:xfrm>
            <a:off x="1066800" y="3200400"/>
            <a:ext cx="5000625" cy="36576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dirty="0" err="1" smtClean="0"/>
              <a:t>আলফা</a:t>
            </a:r>
            <a:r>
              <a:rPr lang="en-US" dirty="0" smtClean="0"/>
              <a:t> </a:t>
            </a:r>
            <a:r>
              <a:rPr lang="en-US" dirty="0" err="1" smtClean="0"/>
              <a:t>আলফা</a:t>
            </a:r>
            <a:r>
              <a:rPr lang="en-US" dirty="0" smtClean="0"/>
              <a:t> /</a:t>
            </a:r>
            <a:r>
              <a:rPr lang="en-US" dirty="0" err="1" smtClean="0"/>
              <a:t>লুসার্ন</a:t>
            </a:r>
            <a:r>
              <a:rPr lang="en-US" dirty="0" smtClean="0"/>
              <a:t> </a:t>
            </a:r>
            <a:endParaRPr lang="ar-SA" dirty="0"/>
          </a:p>
        </p:txBody>
      </p:sp>
      <p:pic>
        <p:nvPicPr>
          <p:cNvPr id="19458" name="Picture 2" descr="D:\আলফা আলফা.jpg"/>
          <p:cNvPicPr>
            <a:picLocks noChangeAspect="1" noChangeArrowheads="1"/>
          </p:cNvPicPr>
          <p:nvPr/>
        </p:nvPicPr>
        <p:blipFill>
          <a:blip r:embed="rId2" cstate="print"/>
          <a:srcRect/>
          <a:stretch>
            <a:fillRect/>
          </a:stretch>
        </p:blipFill>
        <p:spPr bwMode="auto">
          <a:xfrm>
            <a:off x="2743200" y="762000"/>
            <a:ext cx="3048000" cy="2514600"/>
          </a:xfrm>
          <a:prstGeom prst="rect">
            <a:avLst/>
          </a:prstGeom>
          <a:noFill/>
        </p:spPr>
      </p:pic>
      <p:pic>
        <p:nvPicPr>
          <p:cNvPr id="19460" name="Picture 4" descr="D:\আলফা.jpg"/>
          <p:cNvPicPr>
            <a:picLocks noChangeAspect="1" noChangeArrowheads="1"/>
          </p:cNvPicPr>
          <p:nvPr/>
        </p:nvPicPr>
        <p:blipFill>
          <a:blip r:embed="rId3" cstate="print"/>
          <a:srcRect/>
          <a:stretch>
            <a:fillRect/>
          </a:stretch>
        </p:blipFill>
        <p:spPr bwMode="auto">
          <a:xfrm>
            <a:off x="1600200" y="3276600"/>
            <a:ext cx="5257800" cy="32766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D:\ইপিল ইপিল.jpg"/>
          <p:cNvPicPr>
            <a:picLocks noChangeAspect="1" noChangeArrowheads="1"/>
          </p:cNvPicPr>
          <p:nvPr/>
        </p:nvPicPr>
        <p:blipFill>
          <a:blip r:embed="rId2" cstate="print"/>
          <a:srcRect/>
          <a:stretch>
            <a:fillRect/>
          </a:stretch>
        </p:blipFill>
        <p:spPr bwMode="auto">
          <a:xfrm>
            <a:off x="0" y="457200"/>
            <a:ext cx="3733800" cy="3067050"/>
          </a:xfrm>
          <a:prstGeom prst="rect">
            <a:avLst/>
          </a:prstGeom>
          <a:noFill/>
        </p:spPr>
      </p:pic>
      <p:pic>
        <p:nvPicPr>
          <p:cNvPr id="20483" name="Picture 3" descr="D:\Leucaena_leucocephala_17.jpg"/>
          <p:cNvPicPr>
            <a:picLocks noChangeAspect="1" noChangeArrowheads="1"/>
          </p:cNvPicPr>
          <p:nvPr/>
        </p:nvPicPr>
        <p:blipFill>
          <a:blip r:embed="rId3" cstate="print"/>
          <a:srcRect/>
          <a:stretch>
            <a:fillRect/>
          </a:stretch>
        </p:blipFill>
        <p:spPr bwMode="auto">
          <a:xfrm>
            <a:off x="3810000" y="457200"/>
            <a:ext cx="5181600" cy="6248400"/>
          </a:xfrm>
          <a:prstGeom prst="rect">
            <a:avLst/>
          </a:prstGeom>
          <a:noFill/>
        </p:spPr>
      </p:pic>
      <p:sp>
        <p:nvSpPr>
          <p:cNvPr id="5" name="TextBox 4"/>
          <p:cNvSpPr txBox="1"/>
          <p:nvPr/>
        </p:nvSpPr>
        <p:spPr>
          <a:xfrm>
            <a:off x="304800" y="3962400"/>
            <a:ext cx="2819400" cy="584775"/>
          </a:xfrm>
          <a:prstGeom prst="rect">
            <a:avLst/>
          </a:prstGeom>
          <a:noFill/>
        </p:spPr>
        <p:txBody>
          <a:bodyPr wrap="square" rtlCol="1">
            <a:spAutoFit/>
          </a:bodyPr>
          <a:lstStyle/>
          <a:p>
            <a:r>
              <a:rPr lang="en-US" sz="3200" dirty="0" err="1" smtClean="0"/>
              <a:t>ইপিল</a:t>
            </a:r>
            <a:r>
              <a:rPr lang="en-US" sz="3200" dirty="0" smtClean="0"/>
              <a:t> </a:t>
            </a:r>
            <a:r>
              <a:rPr lang="en-US" sz="3200" dirty="0" err="1" smtClean="0"/>
              <a:t>ইপিল</a:t>
            </a:r>
            <a:endParaRPr lang="ar-SA"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পারা</a:t>
            </a:r>
            <a:r>
              <a:rPr lang="en-US" dirty="0" smtClean="0"/>
              <a:t>  </a:t>
            </a:r>
            <a:r>
              <a:rPr lang="en-US" dirty="0" err="1" smtClean="0"/>
              <a:t>ঘাস</a:t>
            </a:r>
            <a:endParaRPr lang="ar-SA" dirty="0"/>
          </a:p>
        </p:txBody>
      </p:sp>
      <p:pic>
        <p:nvPicPr>
          <p:cNvPr id="21508" name="Picture 4" descr="D:\পারা.jpeg"/>
          <p:cNvPicPr>
            <a:picLocks noChangeAspect="1" noChangeArrowheads="1"/>
          </p:cNvPicPr>
          <p:nvPr/>
        </p:nvPicPr>
        <p:blipFill>
          <a:blip r:embed="rId2" cstate="print"/>
          <a:srcRect/>
          <a:stretch>
            <a:fillRect/>
          </a:stretch>
        </p:blipFill>
        <p:spPr bwMode="auto">
          <a:xfrm>
            <a:off x="1866900" y="1624013"/>
            <a:ext cx="5410200" cy="3609975"/>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TotalTime>
  <Words>347</Words>
  <Application>Microsoft Office PowerPoint</Application>
  <PresentationFormat>On-screen Show (4:3)</PresentationFormat>
  <Paragraphs>61</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আজকের ক্লাসে সবাইকে                               সুস্বাগতম  </vt:lpstr>
      <vt:lpstr>কৃষি শিক্ষা  শ্রেণি :  দাখিল নবম -দশম     ফাহমিদা বেগম                     সহকারী শিক্ষক কাকুরা ফাজিল মাদরাসা তারাকান্দা,ময়মনসিংহ । </vt:lpstr>
      <vt:lpstr>Slide 3</vt:lpstr>
      <vt:lpstr>এবার আঁশ জাতীয় খাদ্য (Roughage feed) এর কিছু ছবি দেখব</vt:lpstr>
      <vt:lpstr>মাস কালাই</vt:lpstr>
      <vt:lpstr>খেসারি কালাই</vt:lpstr>
      <vt:lpstr>আলফা আলফা /লুসার্ন </vt:lpstr>
      <vt:lpstr>Slide 8</vt:lpstr>
      <vt:lpstr>পারা  ঘাস</vt:lpstr>
      <vt:lpstr>Slide 10</vt:lpstr>
      <vt:lpstr>নেপিয়ার </vt:lpstr>
      <vt:lpstr>এবার দানাদার খাদ্য (Concentrate feed) এর কিছু ছবি দেখব </vt:lpstr>
      <vt:lpstr>গম বীজ</vt:lpstr>
      <vt:lpstr>ভূট্টা দানা </vt:lpstr>
      <vt:lpstr>চালের কুড়া</vt:lpstr>
      <vt:lpstr>গমের ভুষি</vt:lpstr>
      <vt:lpstr>ফিস মিল /শুটকি মাছের গুড়া</vt:lpstr>
      <vt:lpstr> আজকের বিষয়ঃ  গবাদিপশুর খাদ্য    ২য় অধ্যায়, ৮ম পরিচ্ছেদ </vt:lpstr>
      <vt:lpstr>Slide 19</vt:lpstr>
      <vt:lpstr>Slide 20</vt:lpstr>
      <vt:lpstr>Slide 21</vt:lpstr>
      <vt:lpstr>Slide 22</vt:lpstr>
      <vt:lpstr>বাংলাদেশে গবাদিপশুর খাদ্যের প্রাপ্যতা ঋতু ভেদে পার্থক্য পরিলক্ষিত হয় । সবুজ ঘাস বছরের একটি নির্দিষ্ট সময়ে পাওয়া যায় এবং এগুলো যদি সঠিকভাবে সংরক্ষণ করে রাখা যায় তাহলে সারা বছর সবুজ ঘাসের অপর্যাপ্ততা থাকবে না।  দুই পদ্ধতিতে ঘাস সংরক্ষণ করা যেতে পারে।          ক। সাইলেজ :   সবুজ ঘাস সবুজ / রসালো অবস্থায়  সংরক্ষণ ।  খ। হে : শুকনো অবস্থায়  ঘাস সংরক্ষণ । </vt:lpstr>
      <vt:lpstr>Slide 24</vt:lpstr>
      <vt:lpstr>Slide 25</vt:lpstr>
      <vt:lpstr>ক্লাসে অংশগ্রহণের জন্য সবাইকে  ধন্যবাদ</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20</cp:revision>
  <dcterms:created xsi:type="dcterms:W3CDTF">2006-08-16T00:00:00Z</dcterms:created>
  <dcterms:modified xsi:type="dcterms:W3CDTF">2021-04-23T15:39:47Z</dcterms:modified>
</cp:coreProperties>
</file>