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2" r:id="rId2"/>
    <p:sldId id="25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3D149-51A7-47A2-883D-0A3F50EE7BA7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9012-B382-494E-BC3A-82499ABAB1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5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59012-B382-494E-BC3A-82499ABAB1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7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7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9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4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9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5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EA6163B-0924-4ACB-A068-0C7502CEBFF6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E5D86D-9C0C-45F4-B24D-DC95464D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C5C2AF1B-8573-4FEC-8DA4-B06AA317D702}"/>
              </a:ext>
            </a:extLst>
          </p:cNvPr>
          <p:cNvSpPr txBox="1"/>
          <p:nvPr/>
        </p:nvSpPr>
        <p:spPr>
          <a:xfrm>
            <a:off x="2496333" y="286157"/>
            <a:ext cx="80009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6CA68-7A17-41A2-86AA-7EA7473D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230" y="2555310"/>
            <a:ext cx="4960307" cy="3043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5A2380F7-49F9-464A-9285-27985A15555D}"/>
              </a:ext>
            </a:extLst>
          </p:cNvPr>
          <p:cNvSpPr/>
          <p:nvPr/>
        </p:nvSpPr>
        <p:spPr>
          <a:xfrm>
            <a:off x="2563399" y="1753647"/>
            <a:ext cx="7065201" cy="4665944"/>
          </a:xfrm>
          <a:prstGeom prst="donut">
            <a:avLst>
              <a:gd name="adj" fmla="val 86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D3A82-A4B0-4ED1-A852-D1108F1BD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5" y="1753647"/>
            <a:ext cx="1916482" cy="4459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73605-B2A0-4A91-9DD2-D6AF6F48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002" y="1960328"/>
            <a:ext cx="1916483" cy="44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5650F-25E1-4A29-805A-A09C6B738703}"/>
              </a:ext>
            </a:extLst>
          </p:cNvPr>
          <p:cNvSpPr txBox="1"/>
          <p:nvPr/>
        </p:nvSpPr>
        <p:spPr>
          <a:xfrm>
            <a:off x="544181" y="3116532"/>
            <a:ext cx="3955494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রোগ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-কাশি বা কথাবার্তা বলার সময় বায়ুতে জীবানু ছড়ানোর মাধ্যমে হয়ে থাকে তা হলো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28).jpg">
            <a:extLst>
              <a:ext uri="{FF2B5EF4-FFF2-40B4-BE49-F238E27FC236}">
                <a16:creationId xmlns:a16="http://schemas.microsoft.com/office/drawing/2014/main" id="{AD58AACF-0147-4243-8F66-DBA4371DF2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66"/>
          <a:stretch>
            <a:fillRect/>
          </a:stretch>
        </p:blipFill>
        <p:spPr>
          <a:xfrm>
            <a:off x="4742688" y="1612392"/>
            <a:ext cx="3304032" cy="3633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076F87-FBBF-49D7-B008-E840C6AB8250}"/>
              </a:ext>
            </a:extLst>
          </p:cNvPr>
          <p:cNvSpPr/>
          <p:nvPr/>
        </p:nvSpPr>
        <p:spPr>
          <a:xfrm>
            <a:off x="6536466" y="587411"/>
            <a:ext cx="4326826" cy="7694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(30).jpg">
            <a:extLst>
              <a:ext uri="{FF2B5EF4-FFF2-40B4-BE49-F238E27FC236}">
                <a16:creationId xmlns:a16="http://schemas.microsoft.com/office/drawing/2014/main" id="{BF19BC18-A30A-4E0E-A55D-2A4BAE3C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787" y="1612393"/>
            <a:ext cx="3304032" cy="2471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071F8-0B32-4C8C-8545-B3E2D953FEDA}"/>
              </a:ext>
            </a:extLst>
          </p:cNvPr>
          <p:cNvSpPr txBox="1"/>
          <p:nvPr/>
        </p:nvSpPr>
        <p:spPr>
          <a:xfrm>
            <a:off x="5736366" y="5517189"/>
            <a:ext cx="1600200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যক্ষ্মা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37BB5-C092-4459-8C98-21CFBC20B263}"/>
              </a:ext>
            </a:extLst>
          </p:cNvPr>
          <p:cNvSpPr txBox="1"/>
          <p:nvPr/>
        </p:nvSpPr>
        <p:spPr>
          <a:xfrm>
            <a:off x="9195703" y="4547693"/>
            <a:ext cx="1033385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হাম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E7055-C836-43D3-A903-A762FDCD2FEB}"/>
              </a:ext>
            </a:extLst>
          </p:cNvPr>
          <p:cNvSpPr txBox="1"/>
          <p:nvPr/>
        </p:nvSpPr>
        <p:spPr>
          <a:xfrm>
            <a:off x="659105" y="858302"/>
            <a:ext cx="353577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বিভিন্নভাবে ছড়াতে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32071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50243-944F-432E-B76D-02702E5FBC46}"/>
              </a:ext>
            </a:extLst>
          </p:cNvPr>
          <p:cNvSpPr txBox="1"/>
          <p:nvPr/>
        </p:nvSpPr>
        <p:spPr>
          <a:xfrm>
            <a:off x="703989" y="5484518"/>
            <a:ext cx="1054608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ফ্লু,হাম, গুটিবসন্ত ,যক্ষা এবং ইনফ্লুয়েঞ্জা ইত্যাদি বায়ুবাহিত রোগ।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F120F-5729-4D5E-A695-F5CECCF92339}"/>
              </a:ext>
            </a:extLst>
          </p:cNvPr>
          <p:cNvSpPr/>
          <p:nvPr/>
        </p:nvSpPr>
        <p:spPr>
          <a:xfrm>
            <a:off x="4429531" y="524512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(29).jpg">
            <a:extLst>
              <a:ext uri="{FF2B5EF4-FFF2-40B4-BE49-F238E27FC236}">
                <a16:creationId xmlns:a16="http://schemas.microsoft.com/office/drawing/2014/main" id="{759B3CD0-098F-4B71-A131-564C398351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88" y="1693253"/>
            <a:ext cx="3112107" cy="2720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(31).jpg">
            <a:extLst>
              <a:ext uri="{FF2B5EF4-FFF2-40B4-BE49-F238E27FC236}">
                <a16:creationId xmlns:a16="http://schemas.microsoft.com/office/drawing/2014/main" id="{A5AD6BB0-F897-4F9B-9B46-63D349AAF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80" y="1693252"/>
            <a:ext cx="3742944" cy="2720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33).jpg">
            <a:extLst>
              <a:ext uri="{FF2B5EF4-FFF2-40B4-BE49-F238E27FC236}">
                <a16:creationId xmlns:a16="http://schemas.microsoft.com/office/drawing/2014/main" id="{1E764CF4-1936-4AA6-83B8-B9304A245D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2637" y="1693252"/>
            <a:ext cx="3285375" cy="272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D0F619-BB5E-4956-B48B-12A15FD8E826}"/>
              </a:ext>
            </a:extLst>
          </p:cNvPr>
          <p:cNvSpPr txBox="1"/>
          <p:nvPr/>
        </p:nvSpPr>
        <p:spPr>
          <a:xfrm>
            <a:off x="1299179" y="4720586"/>
            <a:ext cx="1935480" cy="646331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1A789-3B2D-4840-B723-EB68DE53BBFD}"/>
              </a:ext>
            </a:extLst>
          </p:cNvPr>
          <p:cNvSpPr txBox="1"/>
          <p:nvPr/>
        </p:nvSpPr>
        <p:spPr>
          <a:xfrm>
            <a:off x="5231892" y="4633377"/>
            <a:ext cx="1569720" cy="646331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 বসন্ত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B8657-C8F0-46F0-B870-09DFAF487130}"/>
              </a:ext>
            </a:extLst>
          </p:cNvPr>
          <p:cNvSpPr txBox="1"/>
          <p:nvPr/>
        </p:nvSpPr>
        <p:spPr>
          <a:xfrm>
            <a:off x="9045224" y="4714661"/>
            <a:ext cx="16002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ইনফ্লুয়েঞ্জা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8D3402-BEAE-4DA0-90D9-009FC7EEBFF7}"/>
              </a:ext>
            </a:extLst>
          </p:cNvPr>
          <p:cNvSpPr txBox="1"/>
          <p:nvPr/>
        </p:nvSpPr>
        <p:spPr>
          <a:xfrm>
            <a:off x="4307344" y="369412"/>
            <a:ext cx="3601404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DF2F7-36C5-433F-9E52-5B660208E36E}"/>
              </a:ext>
            </a:extLst>
          </p:cNvPr>
          <p:cNvSpPr txBox="1"/>
          <p:nvPr/>
        </p:nvSpPr>
        <p:spPr>
          <a:xfrm>
            <a:off x="397594" y="5288259"/>
            <a:ext cx="11420903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13D69-2450-4183-A9B7-22E89B87E8F3}"/>
              </a:ext>
            </a:extLst>
          </p:cNvPr>
          <p:cNvSpPr txBox="1"/>
          <p:nvPr/>
        </p:nvSpPr>
        <p:spPr>
          <a:xfrm>
            <a:off x="343640" y="4365127"/>
            <a:ext cx="4842723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12B70-5FB9-48E5-A024-778FC87771DD}"/>
              </a:ext>
            </a:extLst>
          </p:cNvPr>
          <p:cNvSpPr txBox="1"/>
          <p:nvPr/>
        </p:nvSpPr>
        <p:spPr>
          <a:xfrm>
            <a:off x="6844774" y="4319914"/>
            <a:ext cx="372797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B177B-8D66-4DBA-A786-4D8EEDF2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0" y="1230988"/>
            <a:ext cx="5214663" cy="2857338"/>
          </a:xfrm>
          <a:prstGeom prst="rect">
            <a:avLst/>
          </a:prstGeom>
        </p:spPr>
      </p:pic>
      <p:pic>
        <p:nvPicPr>
          <p:cNvPr id="8" name="Picture 7" descr="contaminated water.jpg">
            <a:extLst>
              <a:ext uri="{FF2B5EF4-FFF2-40B4-BE49-F238E27FC236}">
                <a16:creationId xmlns:a16="http://schemas.microsoft.com/office/drawing/2014/main" id="{4EE20510-9F15-4C0E-8583-65FD03654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74" y="1230988"/>
            <a:ext cx="4384058" cy="276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5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A302E-9231-4494-ABCA-E484273BAE03}"/>
              </a:ext>
            </a:extLst>
          </p:cNvPr>
          <p:cNvSpPr/>
          <p:nvPr/>
        </p:nvSpPr>
        <p:spPr>
          <a:xfrm>
            <a:off x="3844855" y="434723"/>
            <a:ext cx="3579826" cy="6463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D5B4C-B1BB-490B-8598-09460B846FA5}"/>
              </a:ext>
            </a:extLst>
          </p:cNvPr>
          <p:cNvSpPr txBox="1"/>
          <p:nvPr/>
        </p:nvSpPr>
        <p:spPr>
          <a:xfrm>
            <a:off x="1681451" y="5060653"/>
            <a:ext cx="8829098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ডায়রিয়া,কলেরা,আমাশয়,টাইফয়েড ইত্যাদি রোগ হলো পানিবাহিত রোগ।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(34).jpg">
            <a:extLst>
              <a:ext uri="{FF2B5EF4-FFF2-40B4-BE49-F238E27FC236}">
                <a16:creationId xmlns:a16="http://schemas.microsoft.com/office/drawing/2014/main" id="{511E0648-C946-4114-8540-2FA844A34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1" y="1530703"/>
            <a:ext cx="2703982" cy="2438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(35).jpg">
            <a:extLst>
              <a:ext uri="{FF2B5EF4-FFF2-40B4-BE49-F238E27FC236}">
                <a16:creationId xmlns:a16="http://schemas.microsoft.com/office/drawing/2014/main" id="{97D0AA14-DE86-4B2D-81D2-926F5312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820" y="1530703"/>
            <a:ext cx="2438400" cy="2410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36).jpg">
            <a:extLst>
              <a:ext uri="{FF2B5EF4-FFF2-40B4-BE49-F238E27FC236}">
                <a16:creationId xmlns:a16="http://schemas.microsoft.com/office/drawing/2014/main" id="{9D12E9FA-F822-4C5B-91FA-898A666ADD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477" y="1581126"/>
            <a:ext cx="2583740" cy="2410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C0B1C-038A-42A1-92FB-92E4C3323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474" y="1530705"/>
            <a:ext cx="2200275" cy="2410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203CB-AC6D-4FA7-9524-9D375645EA1D}"/>
              </a:ext>
            </a:extLst>
          </p:cNvPr>
          <p:cNvSpPr txBox="1"/>
          <p:nvPr/>
        </p:nvSpPr>
        <p:spPr>
          <a:xfrm>
            <a:off x="1386740" y="4130848"/>
            <a:ext cx="162535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D3A7F-A9DE-4187-BD85-2F3658C6D368}"/>
              </a:ext>
            </a:extLst>
          </p:cNvPr>
          <p:cNvSpPr txBox="1"/>
          <p:nvPr/>
        </p:nvSpPr>
        <p:spPr>
          <a:xfrm>
            <a:off x="9633490" y="4130847"/>
            <a:ext cx="175411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19E4E-473A-46EC-B230-41DC6E22FD44}"/>
              </a:ext>
            </a:extLst>
          </p:cNvPr>
          <p:cNvSpPr txBox="1"/>
          <p:nvPr/>
        </p:nvSpPr>
        <p:spPr>
          <a:xfrm>
            <a:off x="4241286" y="4159146"/>
            <a:ext cx="122462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কলেরা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A58B4-A15E-4FFC-8BA7-BCF8B7F800B0}"/>
              </a:ext>
            </a:extLst>
          </p:cNvPr>
          <p:cNvSpPr txBox="1"/>
          <p:nvPr/>
        </p:nvSpPr>
        <p:spPr>
          <a:xfrm>
            <a:off x="6973391" y="4202814"/>
            <a:ext cx="158591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endParaRPr lang="en-US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8DD18-4BF0-430F-B8A4-EA3F5A2B5391}"/>
              </a:ext>
            </a:extLst>
          </p:cNvPr>
          <p:cNvSpPr/>
          <p:nvPr/>
        </p:nvSpPr>
        <p:spPr>
          <a:xfrm>
            <a:off x="3920415" y="312070"/>
            <a:ext cx="3579826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2C427-9B06-4C99-BADA-A272B6BC2E0E}"/>
              </a:ext>
            </a:extLst>
          </p:cNvPr>
          <p:cNvSpPr txBox="1"/>
          <p:nvPr/>
        </p:nvSpPr>
        <p:spPr>
          <a:xfrm>
            <a:off x="786455" y="4156985"/>
            <a:ext cx="2517577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A6C72-3577-422D-AF67-BA50DCB2FF04}"/>
              </a:ext>
            </a:extLst>
          </p:cNvPr>
          <p:cNvSpPr txBox="1"/>
          <p:nvPr/>
        </p:nvSpPr>
        <p:spPr>
          <a:xfrm>
            <a:off x="3920415" y="4156986"/>
            <a:ext cx="4101921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66EFE-B3FC-463A-8C5B-FA2D49A60913}"/>
              </a:ext>
            </a:extLst>
          </p:cNvPr>
          <p:cNvSpPr txBox="1"/>
          <p:nvPr/>
        </p:nvSpPr>
        <p:spPr>
          <a:xfrm>
            <a:off x="8751246" y="4027067"/>
            <a:ext cx="2929128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 আক্রান্ত ব্যক্তি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C036B-E1DF-42F7-8A22-4F152E3F3BAE}"/>
              </a:ext>
            </a:extLst>
          </p:cNvPr>
          <p:cNvSpPr txBox="1"/>
          <p:nvPr/>
        </p:nvSpPr>
        <p:spPr>
          <a:xfrm>
            <a:off x="532171" y="5198487"/>
            <a:ext cx="11127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সংক্রামিত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ছোঁয়াচে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333CD-0964-4F50-9D84-830A13AE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15" y="1136592"/>
            <a:ext cx="3159819" cy="2734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0FE93-2ECD-4FDE-8C79-C685DE5FA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126" y="1194816"/>
            <a:ext cx="3529966" cy="2734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9BD9D-3176-42F0-924C-F8053150C5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685" y="1280160"/>
            <a:ext cx="3522689" cy="2591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0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81CC0D-1F6B-42EB-9F10-3E1E28940124}"/>
              </a:ext>
            </a:extLst>
          </p:cNvPr>
          <p:cNvSpPr/>
          <p:nvPr/>
        </p:nvSpPr>
        <p:spPr>
          <a:xfrm>
            <a:off x="3423573" y="338340"/>
            <a:ext cx="4717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59B96-1005-4930-98C9-71735D761081}"/>
              </a:ext>
            </a:extLst>
          </p:cNvPr>
          <p:cNvSpPr txBox="1"/>
          <p:nvPr/>
        </p:nvSpPr>
        <p:spPr>
          <a:xfrm>
            <a:off x="521195" y="5696439"/>
            <a:ext cx="1130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ফ্লু ,ইবোলা,হাম,করোনা ইত্যাদি রোগ গুলো হলো সংক্রামক রোগ।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4E66-6B70-4653-B3F9-10F3E89C3333}"/>
              </a:ext>
            </a:extLst>
          </p:cNvPr>
          <p:cNvSpPr txBox="1"/>
          <p:nvPr/>
        </p:nvSpPr>
        <p:spPr>
          <a:xfrm>
            <a:off x="1472000" y="4925618"/>
            <a:ext cx="134302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36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9A7B2-AB4F-4F41-B284-843EF2646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382" y="1308234"/>
            <a:ext cx="3479476" cy="3247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ndexwe.jpg">
            <a:extLst>
              <a:ext uri="{FF2B5EF4-FFF2-40B4-BE49-F238E27FC236}">
                <a16:creationId xmlns:a16="http://schemas.microsoft.com/office/drawing/2014/main" id="{487F38B7-9B0B-4420-97C1-BFA6A0394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90" y="1355291"/>
            <a:ext cx="3997236" cy="3269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113B8-643A-4318-B19F-F52F50604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74" y="1286051"/>
            <a:ext cx="3479476" cy="3269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5D73F-1C26-4F28-982D-EE9CC9EE5C2D}"/>
              </a:ext>
            </a:extLst>
          </p:cNvPr>
          <p:cNvSpPr txBox="1"/>
          <p:nvPr/>
        </p:nvSpPr>
        <p:spPr>
          <a:xfrm>
            <a:off x="4972726" y="4959583"/>
            <a:ext cx="172878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11BA9-C22A-4611-9446-EFE93D2B2F09}"/>
              </a:ext>
            </a:extLst>
          </p:cNvPr>
          <p:cNvSpPr txBox="1"/>
          <p:nvPr/>
        </p:nvSpPr>
        <p:spPr>
          <a:xfrm>
            <a:off x="9148375" y="4956278"/>
            <a:ext cx="157162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56A6D7-6A5B-4A5F-8449-83D72B3301AD}"/>
              </a:ext>
            </a:extLst>
          </p:cNvPr>
          <p:cNvSpPr txBox="1"/>
          <p:nvPr/>
        </p:nvSpPr>
        <p:spPr>
          <a:xfrm>
            <a:off x="822960" y="5029513"/>
            <a:ext cx="10546080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B4FF3-8161-466A-BC69-A933823AD01B}"/>
              </a:ext>
            </a:extLst>
          </p:cNvPr>
          <p:cNvSpPr/>
          <p:nvPr/>
        </p:nvSpPr>
        <p:spPr>
          <a:xfrm>
            <a:off x="3620535" y="397326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210FB-B1AF-48AB-A89E-36D85F485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7" y="1166766"/>
            <a:ext cx="3572933" cy="3659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8D17C-F08E-470A-9C5D-46A89C74D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255" y="1166766"/>
            <a:ext cx="3263078" cy="3659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231DF-E444-4B9D-B49D-5E161C4C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985" y="1166766"/>
            <a:ext cx="3819417" cy="3659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25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9C5FB-CB1D-4508-AB54-1B4C770F4CF1}"/>
              </a:ext>
            </a:extLst>
          </p:cNvPr>
          <p:cNvSpPr txBox="1"/>
          <p:nvPr/>
        </p:nvSpPr>
        <p:spPr>
          <a:xfrm>
            <a:off x="909411" y="5205334"/>
            <a:ext cx="10771312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ব্যক্তিকে কেউ স্পর্শ করলে বা তার ব্যবহৃত কোনো জিনিসপত্র ব্যবহার করলে কেউ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 আই ভি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আক্রান্ত হবে না।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1B6AB-0AD7-40D2-AAE5-8B8468CA1C43}"/>
              </a:ext>
            </a:extLst>
          </p:cNvPr>
          <p:cNvSpPr txBox="1"/>
          <p:nvPr/>
        </p:nvSpPr>
        <p:spPr>
          <a:xfrm>
            <a:off x="1115096" y="4376188"/>
            <a:ext cx="353140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 ভি ভাইরাস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534B6-4F27-49C8-96D6-AC1ED422229D}"/>
              </a:ext>
            </a:extLst>
          </p:cNvPr>
          <p:cNvSpPr/>
          <p:nvPr/>
        </p:nvSpPr>
        <p:spPr>
          <a:xfrm>
            <a:off x="3701775" y="402910"/>
            <a:ext cx="3950120" cy="70788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F6E13-AAAF-44D4-9697-3BEA2AAFCF10}"/>
              </a:ext>
            </a:extLst>
          </p:cNvPr>
          <p:cNvSpPr txBox="1"/>
          <p:nvPr/>
        </p:nvSpPr>
        <p:spPr>
          <a:xfrm>
            <a:off x="7191806" y="4372995"/>
            <a:ext cx="362146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এ আক্রান্ত রোগী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1F1BF-717D-45D8-B7B3-7A520524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72" y="1293611"/>
            <a:ext cx="4371975" cy="2768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F9D71-60E5-4927-A66D-7583CDF1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067" y="1293611"/>
            <a:ext cx="4371975" cy="2768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31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F22D2-9F96-4BCE-AFDE-E7E803DD4E4A}"/>
              </a:ext>
            </a:extLst>
          </p:cNvPr>
          <p:cNvSpPr txBox="1"/>
          <p:nvPr/>
        </p:nvSpPr>
        <p:spPr>
          <a:xfrm>
            <a:off x="466540" y="5053798"/>
            <a:ext cx="11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প্রাণি এবং পোকামাকড়ের মাধ্যমে কিছু জীবানুবাহিত রোগ ছড়ায়।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গুলোকে প্রাণি ও পোকামাকড়বাহিত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7533C-D120-4C4D-8279-BD779A7925D5}"/>
              </a:ext>
            </a:extLst>
          </p:cNvPr>
          <p:cNvSpPr/>
          <p:nvPr/>
        </p:nvSpPr>
        <p:spPr>
          <a:xfrm>
            <a:off x="3837579" y="402445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23).jpg">
            <a:extLst>
              <a:ext uri="{FF2B5EF4-FFF2-40B4-BE49-F238E27FC236}">
                <a16:creationId xmlns:a16="http://schemas.microsoft.com/office/drawing/2014/main" id="{FA49D4F5-C26C-4E53-B3ED-F04D6B7C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19" y="1413288"/>
            <a:ext cx="3595158" cy="2811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40).jpg">
            <a:extLst>
              <a:ext uri="{FF2B5EF4-FFF2-40B4-BE49-F238E27FC236}">
                <a16:creationId xmlns:a16="http://schemas.microsoft.com/office/drawing/2014/main" id="{84E3E610-9FF8-4A97-B039-97D110A2F7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02" y="1346141"/>
            <a:ext cx="3355477" cy="2945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08763-CB24-4550-8C18-850A39E7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617" y="1346140"/>
            <a:ext cx="3918007" cy="294562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11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38362-338C-4A91-BF9D-C9332F1DC509}"/>
              </a:ext>
            </a:extLst>
          </p:cNvPr>
          <p:cNvSpPr txBox="1"/>
          <p:nvPr/>
        </p:nvSpPr>
        <p:spPr>
          <a:xfrm>
            <a:off x="518159" y="5303519"/>
            <a:ext cx="11369041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যেমন-কুকুরের কামড়ের মাধ্যমে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জলাতঙ্ক রোগ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মশার কামড়ের মাধ্যমে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bn-IN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ছড়ায়।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94590D-6085-4009-BD4E-50D4330AC4E6}"/>
              </a:ext>
            </a:extLst>
          </p:cNvPr>
          <p:cNvSpPr/>
          <p:nvPr/>
        </p:nvSpPr>
        <p:spPr>
          <a:xfrm>
            <a:off x="3818696" y="391084"/>
            <a:ext cx="4341253" cy="7694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41).jpg">
            <a:extLst>
              <a:ext uri="{FF2B5EF4-FFF2-40B4-BE49-F238E27FC236}">
                <a16:creationId xmlns:a16="http://schemas.microsoft.com/office/drawing/2014/main" id="{4F557693-5F22-491B-BD64-2B1C8B4D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" y="1347537"/>
            <a:ext cx="5433460" cy="3705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8F1C4-400B-45EE-BD82-4123C2CF38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064" y="1347536"/>
            <a:ext cx="5130462" cy="3705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01F001-9744-46C9-9654-55A8E266F9C5}"/>
              </a:ext>
            </a:extLst>
          </p:cNvPr>
          <p:cNvSpPr/>
          <p:nvPr/>
        </p:nvSpPr>
        <p:spPr>
          <a:xfrm>
            <a:off x="3760010" y="391084"/>
            <a:ext cx="4341253" cy="7694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(41).jpg">
            <a:extLst>
              <a:ext uri="{FF2B5EF4-FFF2-40B4-BE49-F238E27FC236}">
                <a16:creationId xmlns:a16="http://schemas.microsoft.com/office/drawing/2014/main" id="{CD0BE3E5-EA59-4C58-A70C-91C4DF8EB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474" y="1347537"/>
            <a:ext cx="5433460" cy="3705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8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7D7CCF-5098-4A83-9674-A978A54861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6253" y="1643530"/>
            <a:ext cx="1469680" cy="110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6EC3E-38AF-4DF2-B87B-8C6B7DE8B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117078" y="1640355"/>
            <a:ext cx="1444280" cy="10832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3491BAA-33E9-475D-B5F8-BC9EA54A59DD}"/>
              </a:ext>
            </a:extLst>
          </p:cNvPr>
          <p:cNvGrpSpPr/>
          <p:nvPr/>
        </p:nvGrpSpPr>
        <p:grpSpPr>
          <a:xfrm>
            <a:off x="5242457" y="1459820"/>
            <a:ext cx="2286005" cy="4269436"/>
            <a:chOff x="4453280" y="1835526"/>
            <a:chExt cx="2085975" cy="42853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8CF1BF-BF66-4886-A68D-0EFB60675A99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20EB1FA-A7BD-480A-83A0-4E90785A95CD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549C15E-37CF-42A1-9E93-D53D1C4E8BBA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372CD13-FA0C-4989-A0D2-9E3B9F866798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FC569C-BE81-4763-BB34-5E41E4B6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8284F3-0840-4FD4-9FA3-BEDEF7B99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4646" y="737997"/>
            <a:ext cx="2487275" cy="2341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CA2E9384-3CB8-49CD-8E82-E2089A472C48}"/>
              </a:ext>
            </a:extLst>
          </p:cNvPr>
          <p:cNvSpPr txBox="1"/>
          <p:nvPr/>
        </p:nvSpPr>
        <p:spPr>
          <a:xfrm>
            <a:off x="7740970" y="3325640"/>
            <a:ext cx="4106346" cy="3231654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৫ম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68AAD0-4CA3-4D5F-B195-9B5B7D3DF9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356" y="767722"/>
            <a:ext cx="2653220" cy="266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EC7C3B-B6D6-46C8-90FC-6DA08D872089}"/>
              </a:ext>
            </a:extLst>
          </p:cNvPr>
          <p:cNvSpPr txBox="1"/>
          <p:nvPr/>
        </p:nvSpPr>
        <p:spPr>
          <a:xfrm>
            <a:off x="4926716" y="388970"/>
            <a:ext cx="3166031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2E95E-CECA-4D87-9BD2-91A0FEBDB8A1}"/>
              </a:ext>
            </a:extLst>
          </p:cNvPr>
          <p:cNvSpPr txBox="1"/>
          <p:nvPr/>
        </p:nvSpPr>
        <p:spPr>
          <a:xfrm>
            <a:off x="280095" y="4117428"/>
            <a:ext cx="5057970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1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6FCFF-1525-4C1A-9D9F-47A8FB64FA7F}"/>
              </a:ext>
            </a:extLst>
          </p:cNvPr>
          <p:cNvSpPr txBox="1"/>
          <p:nvPr/>
        </p:nvSpPr>
        <p:spPr>
          <a:xfrm>
            <a:off x="9597021" y="524219"/>
            <a:ext cx="2111477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C000"/>
                </a:solidFill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6C25B-158B-402D-A187-C4E59146859E}"/>
              </a:ext>
            </a:extLst>
          </p:cNvPr>
          <p:cNvSpPr txBox="1"/>
          <p:nvPr/>
        </p:nvSpPr>
        <p:spPr>
          <a:xfrm>
            <a:off x="823762" y="395407"/>
            <a:ext cx="8400449" cy="13234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বিভিন্ন সংক্রামক রোগের একটি তালিকা তৈরি করো।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n.gif">
            <a:extLst>
              <a:ext uri="{FF2B5EF4-FFF2-40B4-BE49-F238E27FC236}">
                <a16:creationId xmlns:a16="http://schemas.microsoft.com/office/drawing/2014/main" id="{958E80A1-AAC6-40CA-9A25-C1054647F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361" y="2342147"/>
            <a:ext cx="1971137" cy="3093983"/>
          </a:xfrm>
          <a:prstGeom prst="rect">
            <a:avLst/>
          </a:prstGeom>
        </p:spPr>
      </p:pic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589E7AA0-8AC8-4C66-A39A-9E4DB9432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23671"/>
              </p:ext>
            </p:extLst>
          </p:nvPr>
        </p:nvGraphicFramePr>
        <p:xfrm>
          <a:off x="467226" y="2005263"/>
          <a:ext cx="9113520" cy="4306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6760">
                  <a:extLst>
                    <a:ext uri="{9D8B030D-6E8A-4147-A177-3AD203B41FA5}">
                      <a16:colId xmlns:a16="http://schemas.microsoft.com/office/drawing/2014/main" val="523885403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1470937269"/>
                    </a:ext>
                  </a:extLst>
                </a:gridCol>
              </a:tblGrid>
              <a:tr h="861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40079"/>
                  </a:ext>
                </a:extLst>
              </a:tr>
              <a:tr h="861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48759"/>
                  </a:ext>
                </a:extLst>
              </a:tr>
              <a:tr h="86131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9242"/>
                  </a:ext>
                </a:extLst>
              </a:tr>
              <a:tr h="861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2555"/>
                  </a:ext>
                </a:extLst>
              </a:tr>
              <a:tr h="8613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9752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ED5A055-A4E7-4DC2-AEAF-4A81D2345B9F}"/>
              </a:ext>
            </a:extLst>
          </p:cNvPr>
          <p:cNvSpPr txBox="1"/>
          <p:nvPr/>
        </p:nvSpPr>
        <p:spPr>
          <a:xfrm>
            <a:off x="2350070" y="295126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বায়ুবাহিত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ABB2C8-4555-4549-B90B-1FDE212E1B50}"/>
              </a:ext>
            </a:extLst>
          </p:cNvPr>
          <p:cNvSpPr txBox="1"/>
          <p:nvPr/>
        </p:nvSpPr>
        <p:spPr>
          <a:xfrm>
            <a:off x="2102720" y="380124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পানিবাহিত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59ECEF-BE5E-4366-A7CB-99AA8AB8F028}"/>
              </a:ext>
            </a:extLst>
          </p:cNvPr>
          <p:cNvSpPr txBox="1"/>
          <p:nvPr/>
        </p:nvSpPr>
        <p:spPr>
          <a:xfrm>
            <a:off x="2220196" y="454791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ছোঁয়াচে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AAF439-E3F9-429C-B172-28B8FE3EA9F7}"/>
              </a:ext>
            </a:extLst>
          </p:cNvPr>
          <p:cNvSpPr txBox="1"/>
          <p:nvPr/>
        </p:nvSpPr>
        <p:spPr>
          <a:xfrm>
            <a:off x="823762" y="2156949"/>
            <a:ext cx="3736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রোগের প্রকারভেদ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33EEA8-5C16-4205-987D-2BAF7EBF48C3}"/>
              </a:ext>
            </a:extLst>
          </p:cNvPr>
          <p:cNvSpPr txBox="1"/>
          <p:nvPr/>
        </p:nvSpPr>
        <p:spPr>
          <a:xfrm>
            <a:off x="823762" y="5631779"/>
            <a:ext cx="402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প্রাণী এবং পোকামাকড় বাহিত রোগ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83C9A5-AEA2-456F-95B8-63B3BAA20C95}"/>
              </a:ext>
            </a:extLst>
          </p:cNvPr>
          <p:cNvSpPr txBox="1"/>
          <p:nvPr/>
        </p:nvSpPr>
        <p:spPr>
          <a:xfrm>
            <a:off x="5678905" y="209739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রোগের নাম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FE71B589-C7F9-4CDF-A8BE-3ADB04E762B2}"/>
              </a:ext>
            </a:extLst>
          </p:cNvPr>
          <p:cNvSpPr/>
          <p:nvPr/>
        </p:nvSpPr>
        <p:spPr>
          <a:xfrm>
            <a:off x="1200349" y="365863"/>
            <a:ext cx="5445893" cy="89003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E8D46-FEC7-42EF-A470-1810C96B9593}"/>
              </a:ext>
            </a:extLst>
          </p:cNvPr>
          <p:cNvSpPr txBox="1"/>
          <p:nvPr/>
        </p:nvSpPr>
        <p:spPr>
          <a:xfrm>
            <a:off x="582326" y="4225688"/>
            <a:ext cx="496824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/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CE769-4106-43B1-8752-56AF4002A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1857" y="423563"/>
            <a:ext cx="4968241" cy="6010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EA9BD-4FD7-4C22-B042-2CC10FDF94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311" y="1636296"/>
            <a:ext cx="3436270" cy="2165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52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765D0-61C2-4BAA-80C4-B2D8948E6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626" y="1584158"/>
            <a:ext cx="2376162" cy="213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79FBC-D547-4E20-ABEC-4F3E3A9A68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028" y="1560013"/>
            <a:ext cx="2514600" cy="1962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7810F-A794-4D55-9A60-265979818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2" y="1687467"/>
            <a:ext cx="2376162" cy="1927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622A1-76D0-4A76-B67C-D448BA4E6A84}"/>
              </a:ext>
            </a:extLst>
          </p:cNvPr>
          <p:cNvSpPr txBox="1"/>
          <p:nvPr/>
        </p:nvSpPr>
        <p:spPr>
          <a:xfrm>
            <a:off x="285676" y="5330030"/>
            <a:ext cx="3152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বাহিত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DBFD6-59C1-4920-8D91-907318443C1B}"/>
              </a:ext>
            </a:extLst>
          </p:cNvPr>
          <p:cNvSpPr txBox="1"/>
          <p:nvPr/>
        </p:nvSpPr>
        <p:spPr>
          <a:xfrm>
            <a:off x="2082296" y="485856"/>
            <a:ext cx="2250602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করো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FB16F-0B15-4EE1-9EA6-214F85855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87" y="1754331"/>
            <a:ext cx="2527678" cy="1793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226E8A-B912-4BD0-9506-4C32D899FA3A}"/>
              </a:ext>
            </a:extLst>
          </p:cNvPr>
          <p:cNvSpPr txBox="1"/>
          <p:nvPr/>
        </p:nvSpPr>
        <p:spPr>
          <a:xfrm>
            <a:off x="4159050" y="5402647"/>
            <a:ext cx="17385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6137C-6EE7-4130-B83D-BCBCBB06AF0E}"/>
              </a:ext>
            </a:extLst>
          </p:cNvPr>
          <p:cNvSpPr txBox="1"/>
          <p:nvPr/>
        </p:nvSpPr>
        <p:spPr>
          <a:xfrm>
            <a:off x="7041903" y="5379455"/>
            <a:ext cx="18440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60F06-A41E-4865-AD4A-503815EB58CD}"/>
              </a:ext>
            </a:extLst>
          </p:cNvPr>
          <p:cNvSpPr txBox="1"/>
          <p:nvPr/>
        </p:nvSpPr>
        <p:spPr>
          <a:xfrm>
            <a:off x="10101662" y="5379455"/>
            <a:ext cx="1386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ছোঁয়াচে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DA22F-7D3A-4D8A-B5AD-990BA4980648}"/>
              </a:ext>
            </a:extLst>
          </p:cNvPr>
          <p:cNvSpPr txBox="1"/>
          <p:nvPr/>
        </p:nvSpPr>
        <p:spPr>
          <a:xfrm>
            <a:off x="7859103" y="402650"/>
            <a:ext cx="2590800" cy="890171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20729 0.3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70312 0.33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4236 L 0.51224 0.3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02268 L 0.47956 0.3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7C07B-87CE-44C4-9ECF-1A303A4AE6F5}"/>
              </a:ext>
            </a:extLst>
          </p:cNvPr>
          <p:cNvSpPr txBox="1"/>
          <p:nvPr/>
        </p:nvSpPr>
        <p:spPr>
          <a:xfrm>
            <a:off x="1304113" y="2593815"/>
            <a:ext cx="9583774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 startAt="2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কত ধরণের ও কী কী?</a:t>
            </a:r>
          </a:p>
          <a:p>
            <a:pPr marL="742950" indent="-742950">
              <a:buAutoNum type="arabicPeriod" startAt="2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রোগের ভাইরাসের নাম কী? </a:t>
            </a:r>
          </a:p>
          <a:p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এবং বায়ুবাহিত রোগের সাদৃশ্য এবং বৈসাদৃশ্য কোথায়?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2B40F-CD7F-4813-9310-96C1AA4C20B5}"/>
              </a:ext>
            </a:extLst>
          </p:cNvPr>
          <p:cNvSpPr txBox="1"/>
          <p:nvPr/>
        </p:nvSpPr>
        <p:spPr>
          <a:xfrm>
            <a:off x="3224462" y="535022"/>
            <a:ext cx="4042611" cy="1171277"/>
          </a:xfrm>
          <a:prstGeom prst="cloudCallou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9239B-AF98-4358-829E-90FC257D0C47}"/>
              </a:ext>
            </a:extLst>
          </p:cNvPr>
          <p:cNvSpPr txBox="1"/>
          <p:nvPr/>
        </p:nvSpPr>
        <p:spPr>
          <a:xfrm>
            <a:off x="5690217" y="2353730"/>
            <a:ext cx="582988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নিকট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করে তোমার চারপাশের লোকজন কী কী ধরণের সংক্রামক রোগে আক্রান্ত হচ্ছে তা ৫টি বাক্যে লিখে আনবে।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0E698-D39B-4521-BE4B-B1329EAE1720}"/>
              </a:ext>
            </a:extLst>
          </p:cNvPr>
          <p:cNvSpPr txBox="1"/>
          <p:nvPr/>
        </p:nvSpPr>
        <p:spPr>
          <a:xfrm>
            <a:off x="4147409" y="444099"/>
            <a:ext cx="6921644" cy="132343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8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26F5C-A66F-4E8B-9E40-BF2C1DD9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97" y="1989221"/>
            <a:ext cx="4269071" cy="415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9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6C69A8-D0CA-4001-9644-7E09FB6FA211}"/>
              </a:ext>
            </a:extLst>
          </p:cNvPr>
          <p:cNvSpPr txBox="1"/>
          <p:nvPr/>
        </p:nvSpPr>
        <p:spPr>
          <a:xfrm>
            <a:off x="1716505" y="137517"/>
            <a:ext cx="9266651" cy="255454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2F8A7-EE44-4AF1-B1EA-228FFEAC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621" y="2692061"/>
            <a:ext cx="6946231" cy="353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16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380908" y="2693408"/>
            <a:ext cx="1109422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৯.২.2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E5DFC-9F24-4E80-B457-C138DC567A78}"/>
              </a:ext>
            </a:extLst>
          </p:cNvPr>
          <p:cNvGrpSpPr/>
          <p:nvPr/>
        </p:nvGrpSpPr>
        <p:grpSpPr>
          <a:xfrm>
            <a:off x="3838538" y="613775"/>
            <a:ext cx="6507961" cy="1381535"/>
            <a:chOff x="3838538" y="613775"/>
            <a:chExt cx="6507961" cy="1381535"/>
          </a:xfrm>
        </p:grpSpPr>
        <p:sp>
          <p:nvSpPr>
            <p:cNvPr id="6" name="Ribbon: Tilted Down 5">
              <a:extLst>
                <a:ext uri="{FF2B5EF4-FFF2-40B4-BE49-F238E27FC236}">
                  <a16:creationId xmlns:a16="http://schemas.microsoft.com/office/drawing/2014/main" id="{AAA1ED1C-2C1A-45D1-906A-B7A1D2340198}"/>
                </a:ext>
              </a:extLst>
            </p:cNvPr>
            <p:cNvSpPr/>
            <p:nvPr/>
          </p:nvSpPr>
          <p:spPr>
            <a:xfrm>
              <a:off x="3838538" y="613775"/>
              <a:ext cx="6507961" cy="1381535"/>
            </a:xfrm>
            <a:prstGeom prst="ribb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59E6FA-3C7A-4A23-A1FA-EA230FEEF6AF}"/>
                </a:ext>
              </a:extLst>
            </p:cNvPr>
            <p:cNvSpPr/>
            <p:nvPr/>
          </p:nvSpPr>
          <p:spPr>
            <a:xfrm>
              <a:off x="5812360" y="875998"/>
              <a:ext cx="256031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bn-I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AF51F9-A79A-471D-8EA0-0B2D6B28A1B2}"/>
              </a:ext>
            </a:extLst>
          </p:cNvPr>
          <p:cNvGrpSpPr/>
          <p:nvPr/>
        </p:nvGrpSpPr>
        <p:grpSpPr>
          <a:xfrm>
            <a:off x="365760" y="5866562"/>
            <a:ext cx="11551920" cy="705081"/>
            <a:chOff x="753970" y="5444129"/>
            <a:chExt cx="9418788" cy="7694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FCB6F9-6ACA-49BD-8F49-8939BADCC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39CB09-56C1-4AAD-A2F0-45C08DB0E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4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96C62A-D84E-4757-8171-E7967CAFE6A8}"/>
              </a:ext>
            </a:extLst>
          </p:cNvPr>
          <p:cNvSpPr/>
          <p:nvPr/>
        </p:nvSpPr>
        <p:spPr>
          <a:xfrm>
            <a:off x="3968171" y="463917"/>
            <a:ext cx="4431021" cy="7694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BE1F6-C463-4BF8-9B5C-13585679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7" y="1352811"/>
            <a:ext cx="3196063" cy="319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2CE1D-A3B3-4A57-BE41-93729538E0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033" y="1352811"/>
            <a:ext cx="4114800" cy="319935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C431300D-0016-490E-A222-3ADD95BF0AE1}"/>
              </a:ext>
            </a:extLst>
          </p:cNvPr>
          <p:cNvSpPr txBox="1"/>
          <p:nvPr/>
        </p:nvSpPr>
        <p:spPr>
          <a:xfrm>
            <a:off x="1182316" y="5099023"/>
            <a:ext cx="1692755" cy="584775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CCD06-9CD8-4117-83CA-4478EF86AB69}"/>
              </a:ext>
            </a:extLst>
          </p:cNvPr>
          <p:cNvSpPr txBox="1"/>
          <p:nvPr/>
        </p:nvSpPr>
        <p:spPr>
          <a:xfrm>
            <a:off x="4674989" y="4999889"/>
            <a:ext cx="1783080" cy="646331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b="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0F52599-9B83-4ED3-939B-B8FDBBEE2D5D}"/>
              </a:ext>
            </a:extLst>
          </p:cNvPr>
          <p:cNvSpPr txBox="1"/>
          <p:nvPr/>
        </p:nvSpPr>
        <p:spPr>
          <a:xfrm>
            <a:off x="8659731" y="4920414"/>
            <a:ext cx="2087533" cy="584775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200" b="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E654D01B-28B5-490C-9559-A87736CCC897}"/>
              </a:ext>
            </a:extLst>
          </p:cNvPr>
          <p:cNvSpPr txBox="1"/>
          <p:nvPr/>
        </p:nvSpPr>
        <p:spPr>
          <a:xfrm>
            <a:off x="1055933" y="5832332"/>
            <a:ext cx="9579094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এরা আমাদের শরীরে কী ধরনের রোগ সৃষ্টি করে?</a:t>
            </a:r>
            <a:endParaRPr lang="en-US" sz="36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DFE8B8-52C9-413A-85D4-BCED4A73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89" y="1504167"/>
            <a:ext cx="30814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0F378-86BF-40BB-A6CE-444C53EF64B6}"/>
              </a:ext>
            </a:extLst>
          </p:cNvPr>
          <p:cNvSpPr/>
          <p:nvPr/>
        </p:nvSpPr>
        <p:spPr>
          <a:xfrm>
            <a:off x="3887436" y="442270"/>
            <a:ext cx="4052713" cy="7078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5D7EE-F421-4C1A-BB04-2380E8BD5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449" y="1578279"/>
            <a:ext cx="3330879" cy="2367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ABEB5B-3E4A-4F0E-89EA-B45127749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035" y="1568358"/>
            <a:ext cx="3146095" cy="2344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736C6-B805-4738-8839-604576D3EAA9}"/>
              </a:ext>
            </a:extLst>
          </p:cNvPr>
          <p:cNvSpPr txBox="1"/>
          <p:nvPr/>
        </p:nvSpPr>
        <p:spPr>
          <a:xfrm>
            <a:off x="2810549" y="5289641"/>
            <a:ext cx="714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22C77-169F-451D-911C-F92280A03E04}"/>
              </a:ext>
            </a:extLst>
          </p:cNvPr>
          <p:cNvSpPr txBox="1"/>
          <p:nvPr/>
        </p:nvSpPr>
        <p:spPr>
          <a:xfrm>
            <a:off x="980110" y="5895537"/>
            <a:ext cx="1062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ভাইরাস,ব্যাকটেরিয়া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ACEDC-22BD-4867-B9AE-A54C95F68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837" y="1568359"/>
            <a:ext cx="3378714" cy="2344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087EF1-7C7A-4833-9257-C4508B8768BE}"/>
              </a:ext>
            </a:extLst>
          </p:cNvPr>
          <p:cNvSpPr txBox="1"/>
          <p:nvPr/>
        </p:nvSpPr>
        <p:spPr>
          <a:xfrm>
            <a:off x="1668317" y="4351590"/>
            <a:ext cx="1630680" cy="655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48C2A-8439-463F-92F3-CD86F4038251}"/>
              </a:ext>
            </a:extLst>
          </p:cNvPr>
          <p:cNvSpPr txBox="1"/>
          <p:nvPr/>
        </p:nvSpPr>
        <p:spPr>
          <a:xfrm>
            <a:off x="8763000" y="4344335"/>
            <a:ext cx="23469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5AB6A-D168-45D7-9245-526E373FC09B}"/>
              </a:ext>
            </a:extLst>
          </p:cNvPr>
          <p:cNvSpPr txBox="1"/>
          <p:nvPr/>
        </p:nvSpPr>
        <p:spPr>
          <a:xfrm>
            <a:off x="5414950" y="4387767"/>
            <a:ext cx="1752600" cy="655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7A728-5CBD-414F-805C-390E6D7E3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95" y="1716505"/>
            <a:ext cx="109728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7EDF68-26C3-4E3F-A08F-55013D9FCCE4}"/>
              </a:ext>
            </a:extLst>
          </p:cNvPr>
          <p:cNvSpPr/>
          <p:nvPr/>
        </p:nvSpPr>
        <p:spPr>
          <a:xfrm>
            <a:off x="2676444" y="371797"/>
            <a:ext cx="7063701" cy="120032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EBEA5-5491-4346-86ED-BAE84B766DC7}"/>
              </a:ext>
            </a:extLst>
          </p:cNvPr>
          <p:cNvSpPr txBox="1"/>
          <p:nvPr/>
        </p:nvSpPr>
        <p:spPr>
          <a:xfrm>
            <a:off x="2871536" y="4165006"/>
            <a:ext cx="686860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প্রকারভেদ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467F5-0EA8-4A90-95C6-55EEE6B82B6E}"/>
              </a:ext>
            </a:extLst>
          </p:cNvPr>
          <p:cNvSpPr txBox="1"/>
          <p:nvPr/>
        </p:nvSpPr>
        <p:spPr>
          <a:xfrm>
            <a:off x="1475873" y="5401211"/>
            <a:ext cx="2377440" cy="707886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489C4-1A1C-40BD-9879-7CB541F2C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09" y="1515650"/>
            <a:ext cx="4621339" cy="3457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85C0F-5E4F-4E73-A917-0A502DCE7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457" y="1515650"/>
            <a:ext cx="3969984" cy="3350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007F2-B975-454C-8681-92553CA87649}"/>
              </a:ext>
            </a:extLst>
          </p:cNvPr>
          <p:cNvSpPr txBox="1"/>
          <p:nvPr/>
        </p:nvSpPr>
        <p:spPr>
          <a:xfrm>
            <a:off x="8436800" y="5401211"/>
            <a:ext cx="2279327" cy="707886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জ্বর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17844-8682-4AA3-A286-372C6582B7A0}"/>
              </a:ext>
            </a:extLst>
          </p:cNvPr>
          <p:cNvSpPr/>
          <p:nvPr/>
        </p:nvSpPr>
        <p:spPr>
          <a:xfrm>
            <a:off x="3880489" y="423139"/>
            <a:ext cx="4431021" cy="7694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152DC-279B-485E-9DE0-66FA29F8BD3F}"/>
              </a:ext>
            </a:extLst>
          </p:cNvPr>
          <p:cNvSpPr txBox="1"/>
          <p:nvPr/>
        </p:nvSpPr>
        <p:spPr>
          <a:xfrm>
            <a:off x="537424" y="2514746"/>
            <a:ext cx="408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আমরা কী কী ধরণের সংক্রামক রোগে আক্রান্ত হই?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2993E-2669-481A-BF7C-73D81D4C9EA3}"/>
              </a:ext>
            </a:extLst>
          </p:cNvPr>
          <p:cNvSpPr txBox="1"/>
          <p:nvPr/>
        </p:nvSpPr>
        <p:spPr>
          <a:xfrm>
            <a:off x="1076267" y="1419527"/>
            <a:ext cx="3544374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জীবানু যেমন-ব্যাকটেরিয়া,ভাইরাস,ছত্রাক ইত্যাদি শরীরে প্রবেশের ফলে সৃষ্ট রোগই হলো সংক্রামক রোগ।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E3C03-11A2-4714-B5CE-A8CB3EB57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392" y="1443788"/>
            <a:ext cx="6359785" cy="4636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AEC2B-A416-4B3E-A737-0B0360EA6E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7262"/>
            <a:ext cx="4932568" cy="7518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68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85110-934B-49D0-A5E6-2A5238F0A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837" y="1782717"/>
            <a:ext cx="9752325" cy="4431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75B06E-0BF6-4006-8D94-DF0B0B40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8" t="13202" r="14101" b="32074"/>
          <a:stretch/>
        </p:blipFill>
        <p:spPr>
          <a:xfrm>
            <a:off x="7528583" y="643760"/>
            <a:ext cx="276424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88830E-878A-4148-9760-B6FCDA078A1A}"/>
              </a:ext>
            </a:extLst>
          </p:cNvPr>
          <p:cNvSpPr txBox="1"/>
          <p:nvPr/>
        </p:nvSpPr>
        <p:spPr>
          <a:xfrm>
            <a:off x="2693096" y="376494"/>
            <a:ext cx="3520858" cy="983873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512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677</TotalTime>
  <Words>548</Words>
  <Application>Microsoft Office PowerPoint</Application>
  <PresentationFormat>Widescreen</PresentationFormat>
  <Paragraphs>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17</cp:revision>
  <dcterms:created xsi:type="dcterms:W3CDTF">2021-04-18T06:24:52Z</dcterms:created>
  <dcterms:modified xsi:type="dcterms:W3CDTF">2021-04-23T04:01:47Z</dcterms:modified>
</cp:coreProperties>
</file>