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E709CC-FF82-4129-AD2E-4205BDE8C9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F4BFF5-5AF0-4BBE-8A9C-A83E589A740A}">
      <dgm:prSet custT="1"/>
      <dgm:spPr>
        <a:solidFill>
          <a:srgbClr val="7030A0"/>
        </a:solidFill>
      </dgm:spPr>
      <dgm:t>
        <a:bodyPr/>
        <a:lstStyle/>
        <a:p>
          <a:pPr algn="ctr" rtl="0"/>
          <a:r>
            <a:rPr lang="bn-BD" sz="6600" b="1" dirty="0"/>
            <a:t>পরিচিতি </a:t>
          </a:r>
          <a:endParaRPr lang="en-US" sz="6600" b="1" dirty="0"/>
        </a:p>
      </dgm:t>
    </dgm:pt>
    <dgm:pt modelId="{16BC373A-0012-41DE-AFCA-FBF14335C8C1}" type="parTrans" cxnId="{EA108337-1C29-4F47-87C9-D65F58C241BF}">
      <dgm:prSet/>
      <dgm:spPr/>
      <dgm:t>
        <a:bodyPr/>
        <a:lstStyle/>
        <a:p>
          <a:endParaRPr lang="en-US"/>
        </a:p>
      </dgm:t>
    </dgm:pt>
    <dgm:pt modelId="{7843FA97-1204-45ED-B1E9-07C8AAED9F87}" type="sibTrans" cxnId="{EA108337-1C29-4F47-87C9-D65F58C241BF}">
      <dgm:prSet/>
      <dgm:spPr/>
      <dgm:t>
        <a:bodyPr/>
        <a:lstStyle/>
        <a:p>
          <a:endParaRPr lang="en-US"/>
        </a:p>
      </dgm:t>
    </dgm:pt>
    <dgm:pt modelId="{9E000C26-B28A-46E8-A48E-C7761B5855E4}" type="pres">
      <dgm:prSet presAssocID="{C4E709CC-FF82-4129-AD2E-4205BDE8C991}" presName="linear" presStyleCnt="0">
        <dgm:presLayoutVars>
          <dgm:animLvl val="lvl"/>
          <dgm:resizeHandles val="exact"/>
        </dgm:presLayoutVars>
      </dgm:prSet>
      <dgm:spPr/>
    </dgm:pt>
    <dgm:pt modelId="{ED8395E6-D8FF-4F64-8459-F4337AB05D24}" type="pres">
      <dgm:prSet presAssocID="{8CF4BFF5-5AF0-4BBE-8A9C-A83E589A740A}" presName="parentText" presStyleLbl="node1" presStyleIdx="0" presStyleCnt="1" custLinFactNeighborY="10229">
        <dgm:presLayoutVars>
          <dgm:chMax val="0"/>
          <dgm:bulletEnabled val="1"/>
        </dgm:presLayoutVars>
      </dgm:prSet>
      <dgm:spPr/>
    </dgm:pt>
  </dgm:ptLst>
  <dgm:cxnLst>
    <dgm:cxn modelId="{15C46515-0278-429D-890F-F30F5B681CBB}" type="presOf" srcId="{C4E709CC-FF82-4129-AD2E-4205BDE8C991}" destId="{9E000C26-B28A-46E8-A48E-C7761B5855E4}" srcOrd="0" destOrd="0" presId="urn:microsoft.com/office/officeart/2005/8/layout/vList2"/>
    <dgm:cxn modelId="{EA108337-1C29-4F47-87C9-D65F58C241BF}" srcId="{C4E709CC-FF82-4129-AD2E-4205BDE8C991}" destId="{8CF4BFF5-5AF0-4BBE-8A9C-A83E589A740A}" srcOrd="0" destOrd="0" parTransId="{16BC373A-0012-41DE-AFCA-FBF14335C8C1}" sibTransId="{7843FA97-1204-45ED-B1E9-07C8AAED9F87}"/>
    <dgm:cxn modelId="{F0EC80B2-7E4B-4F72-A0E9-31D34FA4DF58}" type="presOf" srcId="{8CF4BFF5-5AF0-4BBE-8A9C-A83E589A740A}" destId="{ED8395E6-D8FF-4F64-8459-F4337AB05D24}" srcOrd="0" destOrd="0" presId="urn:microsoft.com/office/officeart/2005/8/layout/vList2"/>
    <dgm:cxn modelId="{120C4DF1-7B3B-41A9-8CD8-119B8A55DA11}" type="presParOf" srcId="{9E000C26-B28A-46E8-A48E-C7761B5855E4}" destId="{ED8395E6-D8FF-4F64-8459-F4337AB05D2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4A2234-B625-4296-AF84-C11EEB4CA0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D74C03-4D0D-4120-AC3F-6E79F9F51EAA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bn-BD" sz="4000" dirty="0"/>
            <a:t>শ্রেণি</a:t>
          </a:r>
          <a:r>
            <a:rPr lang="en-US" sz="4000" dirty="0"/>
            <a:t> </a:t>
          </a:r>
          <a:r>
            <a:rPr lang="bn-BD" sz="4000" dirty="0"/>
            <a:t> –  </a:t>
          </a:r>
          <a:r>
            <a:rPr lang="bn-BD" sz="3600" dirty="0"/>
            <a:t>ষষ্ঠ</a:t>
          </a:r>
          <a:r>
            <a:rPr lang="en-US" sz="3600" dirty="0"/>
            <a:t>-</a:t>
          </a:r>
          <a:r>
            <a:rPr lang="en-US" sz="3600" dirty="0" err="1"/>
            <a:t>সপ্তম</a:t>
          </a:r>
          <a:r>
            <a:rPr lang="bn-BD" sz="3600" dirty="0"/>
            <a:t>  </a:t>
          </a:r>
          <a:endParaRPr lang="en-US" sz="3600" dirty="0"/>
        </a:p>
      </dgm:t>
    </dgm:pt>
    <dgm:pt modelId="{5290F53F-E6C0-4E78-8AD4-A71C9C03C38D}" type="parTrans" cxnId="{AC5A4438-B84F-4FD6-B2B0-617BAACD7755}">
      <dgm:prSet/>
      <dgm:spPr/>
      <dgm:t>
        <a:bodyPr/>
        <a:lstStyle/>
        <a:p>
          <a:endParaRPr lang="en-US"/>
        </a:p>
      </dgm:t>
    </dgm:pt>
    <dgm:pt modelId="{77BF932A-9598-46EF-A17F-4F23BEEDC108}" type="sibTrans" cxnId="{AC5A4438-B84F-4FD6-B2B0-617BAACD7755}">
      <dgm:prSet/>
      <dgm:spPr/>
      <dgm:t>
        <a:bodyPr/>
        <a:lstStyle/>
        <a:p>
          <a:endParaRPr lang="en-US"/>
        </a:p>
      </dgm:t>
    </dgm:pt>
    <dgm:pt modelId="{C8D68DD3-A2A8-48B2-AA5C-B5A5FD173B1B}">
      <dgm:prSet/>
      <dgm:spPr/>
      <dgm:t>
        <a:bodyPr/>
        <a:lstStyle/>
        <a:p>
          <a:pPr rtl="0"/>
          <a:r>
            <a:rPr lang="bn-BD" dirty="0"/>
            <a:t>বিষয় –  বাংলা </a:t>
          </a:r>
          <a:r>
            <a:rPr lang="en-US" dirty="0"/>
            <a:t>২য়</a:t>
          </a:r>
        </a:p>
        <a:p>
          <a:pPr rtl="0"/>
          <a:r>
            <a:rPr lang="bn-BD" dirty="0"/>
            <a:t> </a:t>
          </a:r>
          <a:endParaRPr lang="en-US" dirty="0"/>
        </a:p>
      </dgm:t>
    </dgm:pt>
    <dgm:pt modelId="{ED2E0EF9-F65A-4CB5-ACB3-EB4474392852}" type="parTrans" cxnId="{6607DF7D-BF63-4CF6-96DA-473CE99EC3B2}">
      <dgm:prSet/>
      <dgm:spPr/>
      <dgm:t>
        <a:bodyPr/>
        <a:lstStyle/>
        <a:p>
          <a:endParaRPr lang="en-US"/>
        </a:p>
      </dgm:t>
    </dgm:pt>
    <dgm:pt modelId="{E1D7E172-F67E-4FAD-97B9-C05606DB215E}" type="sibTrans" cxnId="{6607DF7D-BF63-4CF6-96DA-473CE99EC3B2}">
      <dgm:prSet/>
      <dgm:spPr/>
      <dgm:t>
        <a:bodyPr/>
        <a:lstStyle/>
        <a:p>
          <a:endParaRPr lang="en-US"/>
        </a:p>
      </dgm:t>
    </dgm:pt>
    <dgm:pt modelId="{A2DA2101-5274-4933-A9B6-8C462D9DEABA}" type="pres">
      <dgm:prSet presAssocID="{0F4A2234-B625-4296-AF84-C11EEB4CA066}" presName="linear" presStyleCnt="0">
        <dgm:presLayoutVars>
          <dgm:animLvl val="lvl"/>
          <dgm:resizeHandles val="exact"/>
        </dgm:presLayoutVars>
      </dgm:prSet>
      <dgm:spPr/>
    </dgm:pt>
    <dgm:pt modelId="{7D71775D-508E-472A-8E03-5AF73D797980}" type="pres">
      <dgm:prSet presAssocID="{71D74C03-4D0D-4120-AC3F-6E79F9F51EA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F8312DB-BC54-41AB-925E-D9B71BAD601E}" type="pres">
      <dgm:prSet presAssocID="{77BF932A-9598-46EF-A17F-4F23BEEDC108}" presName="spacer" presStyleCnt="0"/>
      <dgm:spPr/>
    </dgm:pt>
    <dgm:pt modelId="{F64B2DC9-53AB-4089-B42F-2ADF7ECE880F}" type="pres">
      <dgm:prSet presAssocID="{C8D68DD3-A2A8-48B2-AA5C-B5A5FD173B1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C5A4438-B84F-4FD6-B2B0-617BAACD7755}" srcId="{0F4A2234-B625-4296-AF84-C11EEB4CA066}" destId="{71D74C03-4D0D-4120-AC3F-6E79F9F51EAA}" srcOrd="0" destOrd="0" parTransId="{5290F53F-E6C0-4E78-8AD4-A71C9C03C38D}" sibTransId="{77BF932A-9598-46EF-A17F-4F23BEEDC108}"/>
    <dgm:cxn modelId="{6607DF7D-BF63-4CF6-96DA-473CE99EC3B2}" srcId="{0F4A2234-B625-4296-AF84-C11EEB4CA066}" destId="{C8D68DD3-A2A8-48B2-AA5C-B5A5FD173B1B}" srcOrd="1" destOrd="0" parTransId="{ED2E0EF9-F65A-4CB5-ACB3-EB4474392852}" sibTransId="{E1D7E172-F67E-4FAD-97B9-C05606DB215E}"/>
    <dgm:cxn modelId="{F945E0C7-3CDB-4D98-92A0-32B2DCF05A2C}" type="presOf" srcId="{C8D68DD3-A2A8-48B2-AA5C-B5A5FD173B1B}" destId="{F64B2DC9-53AB-4089-B42F-2ADF7ECE880F}" srcOrd="0" destOrd="0" presId="urn:microsoft.com/office/officeart/2005/8/layout/vList2"/>
    <dgm:cxn modelId="{AC0647D3-3D62-42B1-926F-7D4BF75EAEC7}" type="presOf" srcId="{0F4A2234-B625-4296-AF84-C11EEB4CA066}" destId="{A2DA2101-5274-4933-A9B6-8C462D9DEABA}" srcOrd="0" destOrd="0" presId="urn:microsoft.com/office/officeart/2005/8/layout/vList2"/>
    <dgm:cxn modelId="{B4034DFB-E71D-4D32-9C88-7FD3DF317715}" type="presOf" srcId="{71D74C03-4D0D-4120-AC3F-6E79F9F51EAA}" destId="{7D71775D-508E-472A-8E03-5AF73D797980}" srcOrd="0" destOrd="0" presId="urn:microsoft.com/office/officeart/2005/8/layout/vList2"/>
    <dgm:cxn modelId="{0418A198-77AD-420C-BF9A-FB08D9888620}" type="presParOf" srcId="{A2DA2101-5274-4933-A9B6-8C462D9DEABA}" destId="{7D71775D-508E-472A-8E03-5AF73D797980}" srcOrd="0" destOrd="0" presId="urn:microsoft.com/office/officeart/2005/8/layout/vList2"/>
    <dgm:cxn modelId="{FC3624FD-30C8-47FD-B92C-5FD4B5E0AC89}" type="presParOf" srcId="{A2DA2101-5274-4933-A9B6-8C462D9DEABA}" destId="{9F8312DB-BC54-41AB-925E-D9B71BAD601E}" srcOrd="1" destOrd="0" presId="urn:microsoft.com/office/officeart/2005/8/layout/vList2"/>
    <dgm:cxn modelId="{1BE59D11-2E30-414B-B6C1-D62C714758A6}" type="presParOf" srcId="{A2DA2101-5274-4933-A9B6-8C462D9DEABA}" destId="{F64B2DC9-53AB-4089-B42F-2ADF7ECE880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395E6-D8FF-4F64-8459-F4337AB05D24}">
      <dsp:nvSpPr>
        <dsp:cNvPr id="0" name=""/>
        <dsp:cNvSpPr/>
      </dsp:nvSpPr>
      <dsp:spPr>
        <a:xfrm>
          <a:off x="0" y="1497"/>
          <a:ext cx="10515600" cy="1324065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6600" b="1" kern="1200" dirty="0"/>
            <a:t>পরিচিতি </a:t>
          </a:r>
          <a:endParaRPr lang="en-US" sz="6600" b="1" kern="1200" dirty="0"/>
        </a:p>
      </dsp:txBody>
      <dsp:txXfrm>
        <a:off x="64636" y="66133"/>
        <a:ext cx="10386328" cy="1194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1775D-508E-472A-8E03-5AF73D797980}">
      <dsp:nvSpPr>
        <dsp:cNvPr id="0" name=""/>
        <dsp:cNvSpPr/>
      </dsp:nvSpPr>
      <dsp:spPr>
        <a:xfrm>
          <a:off x="0" y="12068"/>
          <a:ext cx="5181600" cy="210600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kern="1200" dirty="0"/>
            <a:t>শ্রেণি</a:t>
          </a:r>
          <a:r>
            <a:rPr lang="en-US" sz="4000" kern="1200" dirty="0"/>
            <a:t> </a:t>
          </a:r>
          <a:r>
            <a:rPr lang="bn-BD" sz="4000" kern="1200" dirty="0"/>
            <a:t> –  </a:t>
          </a:r>
          <a:r>
            <a:rPr lang="bn-BD" sz="3600" kern="1200" dirty="0"/>
            <a:t>ষষ্ঠ</a:t>
          </a:r>
          <a:r>
            <a:rPr lang="en-US" sz="3600" kern="1200" dirty="0"/>
            <a:t>-</a:t>
          </a:r>
          <a:r>
            <a:rPr lang="en-US" sz="3600" kern="1200" dirty="0" err="1"/>
            <a:t>সপ্তম</a:t>
          </a:r>
          <a:r>
            <a:rPr lang="bn-BD" sz="3600" kern="1200" dirty="0"/>
            <a:t>  </a:t>
          </a:r>
          <a:endParaRPr lang="en-US" sz="3600" kern="1200" dirty="0"/>
        </a:p>
      </dsp:txBody>
      <dsp:txXfrm>
        <a:off x="102806" y="114874"/>
        <a:ext cx="4975988" cy="1900388"/>
      </dsp:txXfrm>
    </dsp:sp>
    <dsp:sp modelId="{F64B2DC9-53AB-4089-B42F-2ADF7ECE880F}">
      <dsp:nvSpPr>
        <dsp:cNvPr id="0" name=""/>
        <dsp:cNvSpPr/>
      </dsp:nvSpPr>
      <dsp:spPr>
        <a:xfrm>
          <a:off x="0" y="2233269"/>
          <a:ext cx="5181600" cy="210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kern="1200" dirty="0"/>
            <a:t>বিষয় –  বাংলা </a:t>
          </a:r>
          <a:r>
            <a:rPr lang="en-US" sz="4000" kern="1200" dirty="0"/>
            <a:t>২য়</a:t>
          </a:r>
        </a:p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kern="1200" dirty="0"/>
            <a:t> </a:t>
          </a:r>
          <a:endParaRPr lang="en-US" sz="4000" kern="1200" dirty="0"/>
        </a:p>
      </dsp:txBody>
      <dsp:txXfrm>
        <a:off x="102806" y="2336075"/>
        <a:ext cx="4975988" cy="1900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F3353-9BA2-4FA8-BE44-1BA4325FE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3EB699-C1CC-4FA7-A1CB-620FD0CA7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AF835-E223-433E-ACA1-5E4F66300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1B3C-A819-4B80-A7C0-A8AC5797F632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EC874-6C10-4623-8A8C-7A8EF593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FF9E6-FC9C-4830-8BCE-93623F242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424F-2078-4298-8199-16DFDF0B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8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E9566-87DC-4936-AE34-11C3E2A3A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B6880-4FF6-4DC6-88A0-3E8D35BF4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F42C0-BD14-48B6-9051-9C1E7CB7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1B3C-A819-4B80-A7C0-A8AC5797F632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EB021-662D-454B-8A3B-87C1989E8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3DFEB-B1E3-4214-BA39-18DD72D5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424F-2078-4298-8199-16DFDF0B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5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521DE7-735F-4BC7-9D01-60453995AD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C4D37-3F1D-4640-8589-CC2714FF0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A5B0E-771A-4760-B0DE-CE655C09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1B3C-A819-4B80-A7C0-A8AC5797F632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58D40-6B37-4EC9-8837-3B1FC577E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06F21-28E5-4570-B007-765D490F2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424F-2078-4298-8199-16DFDF0B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9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1A6F2-88F7-4F4B-BA37-94661C012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26EBA-48B0-4D1C-91F5-868B93645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70FAD-8E1A-4609-A22C-C481291D7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1B3C-A819-4B80-A7C0-A8AC5797F632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916B6-C257-4029-876A-C3876EBC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EECA3-5A53-470F-BE93-BE8DE33F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424F-2078-4298-8199-16DFDF0B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6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82E64-7054-41E1-93EC-49A9E5C5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5CDB6-E8DD-4C9F-B3BF-A14EF9B68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50D79-37B6-43E5-884C-88481C24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1B3C-A819-4B80-A7C0-A8AC5797F632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099B0-452E-4117-B731-D706DA3E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68DD3-BADE-4804-B4CF-ADCAF051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424F-2078-4298-8199-16DFDF0B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7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F3E27-5942-494C-9951-C76542108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3F744-154E-4B0C-B965-F06D7D258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E0D37-92BD-4611-A229-161A9A57C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D23E7-89DF-4471-85FE-688399E3D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1B3C-A819-4B80-A7C0-A8AC5797F632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90D2A-78CA-4185-A0C4-5AE7C47AB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76755-8E33-4A86-8AE4-4B0169D64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424F-2078-4298-8199-16DFDF0B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3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01F2F-EEC9-472A-82AE-215EF2A08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89A20-D1E6-45A5-A870-D8CFC3B48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AF20D-F03D-4FF7-892C-3FEA11E29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44FF76-1E9A-472A-A420-915EADE51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6C3CAD-E056-4C8F-89C6-56F7FF428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4363AF-F119-4586-AE63-E61255DA9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1B3C-A819-4B80-A7C0-A8AC5797F632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4C6C6E-818A-427D-8AB9-CA0019A6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7EB5B-1961-4657-BE26-D3B1AEB5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424F-2078-4298-8199-16DFDF0B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3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55BED-07B5-434F-87E5-A8902194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287B83-F811-4E68-BA30-A3B5A328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1B3C-A819-4B80-A7C0-A8AC5797F632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4E3EDF-34EA-4813-B312-7B14C99A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07C6B-6703-468F-A2C9-35776197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424F-2078-4298-8199-16DFDF0B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4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D7258-9411-4817-A6C6-9D95D315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1B3C-A819-4B80-A7C0-A8AC5797F632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D29ABF-689D-4245-B1A8-2589F7629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6727E-C88C-4897-817B-080E0251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424F-2078-4298-8199-16DFDF0B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1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AACE-3C78-4418-8941-BEE15BCCD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573BB-1158-42FD-964B-A1DD2AD71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B8E45-D35F-4C56-B3C1-3F0B543E1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A6E84-7E70-4A1C-BE46-2D50F4A24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1B3C-A819-4B80-A7C0-A8AC5797F632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05AFC-2521-4EED-A836-3B4079B61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D2A17-E068-4F4F-AED8-C9371FC6B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424F-2078-4298-8199-16DFDF0B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2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5A20A-E526-408C-A430-0F3C6735A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45CAC0-95F9-4D38-AD7B-82841E67D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05316-E205-4289-9C9F-B442563D9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A17D8-161D-4BAA-820B-7A518AF6C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1B3C-A819-4B80-A7C0-A8AC5797F632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FC56E-183D-4EA0-9AB4-E9807B93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9A5C5-48AF-45CB-A631-CAF2FA0C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424F-2078-4298-8199-16DFDF0B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95140A-4BEB-4FD8-833D-D5B555CB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E21A3-7432-4D00-A322-8480AA606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FCA2B-844E-4D3A-B265-1E45FBD99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81B3C-A819-4B80-A7C0-A8AC5797F632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A1345-845F-4D61-B56D-D660457D3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7E8C2-820B-41C7-A82D-D51322563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A424F-2078-4298-8199-16DFDF0B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4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810" y="2650671"/>
            <a:ext cx="11730718" cy="186204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bg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bg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6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9D7A7B0-99CE-400B-AC4F-411DDAA4954C}"/>
              </a:ext>
            </a:extLst>
          </p:cNvPr>
          <p:cNvSpPr/>
          <p:nvPr/>
        </p:nvSpPr>
        <p:spPr>
          <a:xfrm>
            <a:off x="92530" y="65314"/>
            <a:ext cx="12006942" cy="65314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১) </a:t>
            </a:r>
            <a:r>
              <a:rPr lang="en-US" sz="3200" dirty="0" err="1"/>
              <a:t>হ্রস্বস্বর</a:t>
            </a:r>
            <a:r>
              <a:rPr lang="en-US" sz="3200" dirty="0"/>
              <a:t> </a:t>
            </a:r>
            <a:r>
              <a:rPr lang="en-US" sz="3200" dirty="0" err="1"/>
              <a:t>কাকে</a:t>
            </a:r>
            <a:r>
              <a:rPr lang="en-US" sz="3200" dirty="0"/>
              <a:t> </a:t>
            </a:r>
            <a:r>
              <a:rPr lang="en-US" sz="3200" dirty="0" err="1"/>
              <a:t>বলে</a:t>
            </a:r>
            <a:r>
              <a:rPr lang="en-US" sz="3200" dirty="0"/>
              <a:t>?</a:t>
            </a:r>
          </a:p>
          <a:p>
            <a:pPr algn="ctr"/>
            <a:r>
              <a:rPr lang="en-US" sz="3200" dirty="0"/>
              <a:t> </a:t>
            </a:r>
          </a:p>
          <a:p>
            <a:pPr algn="ctr"/>
            <a:r>
              <a:rPr lang="en-US" sz="3200" dirty="0" err="1"/>
              <a:t>বাংলা</a:t>
            </a:r>
            <a:r>
              <a:rPr lang="en-US" sz="3200" dirty="0"/>
              <a:t> </a:t>
            </a:r>
            <a:r>
              <a:rPr lang="en-US" sz="3200" dirty="0" err="1"/>
              <a:t>স্বরবর্ণের</a:t>
            </a:r>
            <a:r>
              <a:rPr lang="en-US" sz="3200" dirty="0"/>
              <a:t> ১১ </a:t>
            </a:r>
            <a:r>
              <a:rPr lang="en-US" sz="3200" dirty="0" err="1"/>
              <a:t>টি</a:t>
            </a:r>
            <a:r>
              <a:rPr lang="en-US" sz="3200" dirty="0"/>
              <a:t> </a:t>
            </a:r>
            <a:r>
              <a:rPr lang="en-US" sz="3200" dirty="0" err="1"/>
              <a:t>বর্ণের</a:t>
            </a:r>
            <a:r>
              <a:rPr lang="en-US" sz="3200" dirty="0"/>
              <a:t> </a:t>
            </a:r>
            <a:r>
              <a:rPr lang="en-US" sz="3200" dirty="0" err="1"/>
              <a:t>মধ্যে</a:t>
            </a:r>
            <a:r>
              <a:rPr lang="en-US" sz="3200" dirty="0"/>
              <a:t> </a:t>
            </a:r>
            <a:r>
              <a:rPr lang="en-US" sz="3200" dirty="0" err="1"/>
              <a:t>অ,ই,উ,ঋ</a:t>
            </a:r>
            <a:r>
              <a:rPr lang="en-US" sz="3200" dirty="0"/>
              <a:t> </a:t>
            </a:r>
            <a:r>
              <a:rPr lang="en-US" sz="3200" dirty="0" err="1"/>
              <a:t>এই</a:t>
            </a:r>
            <a:r>
              <a:rPr lang="en-US" sz="3200" dirty="0"/>
              <a:t> </a:t>
            </a:r>
            <a:r>
              <a:rPr lang="en-US" sz="3200" dirty="0" err="1"/>
              <a:t>চারটি</a:t>
            </a:r>
            <a:r>
              <a:rPr lang="en-US" sz="3200" dirty="0"/>
              <a:t> </a:t>
            </a:r>
            <a:r>
              <a:rPr lang="en-US" sz="3200" dirty="0" err="1"/>
              <a:t>স্বরবর্ণ</a:t>
            </a:r>
            <a:r>
              <a:rPr lang="en-US" sz="3200" dirty="0"/>
              <a:t> </a:t>
            </a:r>
            <a:r>
              <a:rPr lang="en-US" sz="3200" dirty="0" err="1"/>
              <a:t>উচ্চারণে</a:t>
            </a:r>
            <a:r>
              <a:rPr lang="en-US" sz="3200" dirty="0"/>
              <a:t> </a:t>
            </a:r>
            <a:r>
              <a:rPr lang="en-US" sz="3200" dirty="0" err="1"/>
              <a:t>কম</a:t>
            </a:r>
            <a:r>
              <a:rPr lang="en-US" sz="3200" dirty="0"/>
              <a:t> </a:t>
            </a:r>
            <a:r>
              <a:rPr lang="en-US" sz="3200" dirty="0" err="1"/>
              <a:t>সময়</a:t>
            </a:r>
            <a:r>
              <a:rPr lang="en-US" sz="3200" dirty="0"/>
              <a:t> </a:t>
            </a:r>
            <a:r>
              <a:rPr lang="en-US" sz="3200" dirty="0" err="1"/>
              <a:t>লাগে।তাই</a:t>
            </a:r>
            <a:r>
              <a:rPr lang="en-US" sz="3200" dirty="0"/>
              <a:t> </a:t>
            </a:r>
            <a:r>
              <a:rPr lang="en-US" sz="3200" dirty="0" err="1"/>
              <a:t>এই</a:t>
            </a:r>
            <a:r>
              <a:rPr lang="en-US" sz="3200" dirty="0"/>
              <a:t> </a:t>
            </a:r>
            <a:r>
              <a:rPr lang="en-US" sz="3200" dirty="0" err="1"/>
              <a:t>স্বরবর্ণ</a:t>
            </a:r>
            <a:r>
              <a:rPr lang="en-US" sz="3200" dirty="0"/>
              <a:t> </a:t>
            </a:r>
            <a:r>
              <a:rPr lang="en-US" sz="3200" dirty="0" err="1"/>
              <a:t>গুলিকে</a:t>
            </a:r>
            <a:r>
              <a:rPr lang="en-US" sz="3200" dirty="0"/>
              <a:t> </a:t>
            </a:r>
            <a:r>
              <a:rPr lang="en-US" sz="3200" dirty="0" err="1"/>
              <a:t>হ্রস্বস্বর</a:t>
            </a:r>
            <a:r>
              <a:rPr lang="en-US" sz="3200" dirty="0"/>
              <a:t> </a:t>
            </a:r>
            <a:r>
              <a:rPr lang="en-US" sz="3200" dirty="0" err="1"/>
              <a:t>বলে</a:t>
            </a:r>
            <a:r>
              <a:rPr lang="en-US" sz="3200" dirty="0"/>
              <a:t>।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২) </a:t>
            </a:r>
            <a:r>
              <a:rPr lang="en-US" sz="3200" dirty="0" err="1"/>
              <a:t>দীর্ঘস্বর</a:t>
            </a:r>
            <a:r>
              <a:rPr lang="en-US" sz="3200" dirty="0"/>
              <a:t> </a:t>
            </a:r>
            <a:r>
              <a:rPr lang="en-US" sz="3200" dirty="0" err="1"/>
              <a:t>কাকে</a:t>
            </a:r>
            <a:r>
              <a:rPr lang="en-US" sz="3200" dirty="0"/>
              <a:t> </a:t>
            </a:r>
            <a:r>
              <a:rPr lang="en-US" sz="3200" dirty="0" err="1"/>
              <a:t>বলে</a:t>
            </a:r>
            <a:r>
              <a:rPr lang="en-US" sz="3200" dirty="0"/>
              <a:t>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১১ </a:t>
            </a:r>
            <a:r>
              <a:rPr lang="en-US" sz="3200" dirty="0" err="1"/>
              <a:t>টি</a:t>
            </a:r>
            <a:r>
              <a:rPr lang="en-US" sz="3200" dirty="0"/>
              <a:t> </a:t>
            </a:r>
            <a:r>
              <a:rPr lang="en-US" sz="3200" dirty="0" err="1"/>
              <a:t>স্বরবর্ণের</a:t>
            </a:r>
            <a:r>
              <a:rPr lang="en-US" sz="3200" dirty="0"/>
              <a:t> </a:t>
            </a:r>
            <a:r>
              <a:rPr lang="en-US" sz="3200" dirty="0" err="1"/>
              <a:t>আ,ঈ,ঊ,এ,ঐ,ও,ঔ</a:t>
            </a:r>
            <a:r>
              <a:rPr lang="en-US" sz="3200" dirty="0"/>
              <a:t> </a:t>
            </a:r>
            <a:r>
              <a:rPr lang="en-US" sz="3200" dirty="0" err="1"/>
              <a:t>এই</a:t>
            </a:r>
            <a:r>
              <a:rPr lang="en-US" sz="3200" dirty="0"/>
              <a:t> </a:t>
            </a:r>
            <a:r>
              <a:rPr lang="en-US" sz="3200" dirty="0" err="1"/>
              <a:t>সাতটি</a:t>
            </a:r>
            <a:r>
              <a:rPr lang="en-US" sz="3200" dirty="0"/>
              <a:t> </a:t>
            </a:r>
            <a:r>
              <a:rPr lang="en-US" sz="3200" dirty="0" err="1"/>
              <a:t>বর্ণ</a:t>
            </a:r>
            <a:r>
              <a:rPr lang="en-US" sz="3200" dirty="0"/>
              <a:t> </a:t>
            </a:r>
            <a:r>
              <a:rPr lang="en-US" sz="3200" dirty="0" err="1"/>
              <a:t>উচ্চারণ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বেশি</a:t>
            </a:r>
            <a:r>
              <a:rPr lang="en-US" sz="3200" dirty="0"/>
              <a:t> </a:t>
            </a:r>
            <a:r>
              <a:rPr lang="en-US" sz="3200" dirty="0" err="1"/>
              <a:t>সময়</a:t>
            </a:r>
            <a:r>
              <a:rPr lang="en-US" sz="3200" dirty="0"/>
              <a:t> </a:t>
            </a:r>
            <a:r>
              <a:rPr lang="en-US" sz="3200" dirty="0" err="1"/>
              <a:t>লাগে</a:t>
            </a:r>
            <a:r>
              <a:rPr lang="en-US" sz="3200" dirty="0"/>
              <a:t>। </a:t>
            </a:r>
            <a:r>
              <a:rPr lang="en-US" sz="3200" dirty="0" err="1"/>
              <a:t>তাই</a:t>
            </a:r>
            <a:r>
              <a:rPr lang="en-US" sz="3200" dirty="0"/>
              <a:t> </a:t>
            </a:r>
            <a:r>
              <a:rPr lang="en-US" sz="3200" dirty="0" err="1"/>
              <a:t>এই</a:t>
            </a:r>
            <a:r>
              <a:rPr lang="en-US" sz="3200" dirty="0"/>
              <a:t> </a:t>
            </a:r>
            <a:r>
              <a:rPr lang="en-US" sz="3200" dirty="0" err="1"/>
              <a:t>স্বরবর্ণ</a:t>
            </a:r>
            <a:r>
              <a:rPr lang="en-US" sz="3200" dirty="0"/>
              <a:t> </a:t>
            </a:r>
            <a:r>
              <a:rPr lang="en-US" sz="3200" dirty="0" err="1"/>
              <a:t>গুলিকে</a:t>
            </a:r>
            <a:r>
              <a:rPr lang="en-US" sz="3200" dirty="0"/>
              <a:t> </a:t>
            </a:r>
            <a:r>
              <a:rPr lang="en-US" sz="3200" dirty="0" err="1"/>
              <a:t>দীর্ঘস্বর</a:t>
            </a:r>
            <a:r>
              <a:rPr lang="en-US" sz="3200" dirty="0"/>
              <a:t> </a:t>
            </a:r>
            <a:r>
              <a:rPr lang="en-US" sz="3200" dirty="0" err="1"/>
              <a:t>বলে</a:t>
            </a:r>
            <a:r>
              <a:rPr lang="en-US" sz="3200" dirty="0"/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386752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9F23F2-E15F-4C27-8426-4889A8970FF3}"/>
              </a:ext>
            </a:extLst>
          </p:cNvPr>
          <p:cNvSpPr/>
          <p:nvPr/>
        </p:nvSpPr>
        <p:spPr>
          <a:xfrm>
            <a:off x="73478" y="57150"/>
            <a:ext cx="12050485" cy="6800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১) </a:t>
            </a:r>
            <a:r>
              <a:rPr lang="en-US" sz="2800" dirty="0" err="1"/>
              <a:t>স্পর্শ</a:t>
            </a:r>
            <a:r>
              <a:rPr lang="en-US" sz="2800" dirty="0"/>
              <a:t> </a:t>
            </a:r>
            <a:r>
              <a:rPr lang="en-US" sz="2800" dirty="0" err="1"/>
              <a:t>বর্ণ</a:t>
            </a:r>
            <a:r>
              <a:rPr lang="en-US" sz="2800" dirty="0"/>
              <a:t> </a:t>
            </a:r>
            <a:r>
              <a:rPr lang="en-US" sz="2800" dirty="0" err="1"/>
              <a:t>কাকে</a:t>
            </a:r>
            <a:r>
              <a:rPr lang="en-US" sz="2800" dirty="0"/>
              <a:t> </a:t>
            </a:r>
            <a:r>
              <a:rPr lang="en-US" sz="2800" dirty="0" err="1"/>
              <a:t>বলে</a:t>
            </a:r>
            <a:r>
              <a:rPr lang="en-US" sz="2800" dirty="0"/>
              <a:t>?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err="1"/>
              <a:t>ব্যঞ্জনবর্ণের</a:t>
            </a:r>
            <a:r>
              <a:rPr lang="en-US" sz="2800" dirty="0"/>
              <a:t> ক </a:t>
            </a:r>
            <a:r>
              <a:rPr lang="en-US" sz="2800" dirty="0" err="1"/>
              <a:t>থেকে</a:t>
            </a:r>
            <a:r>
              <a:rPr lang="en-US" sz="2800" dirty="0"/>
              <a:t> ম </a:t>
            </a:r>
            <a:r>
              <a:rPr lang="en-US" sz="2800" dirty="0" err="1"/>
              <a:t>পর্যন্ত</a:t>
            </a:r>
            <a:r>
              <a:rPr lang="en-US" sz="2800" dirty="0"/>
              <a:t>  </a:t>
            </a:r>
            <a:r>
              <a:rPr lang="en-US" sz="2800" dirty="0" err="1"/>
              <a:t>বর্ণগুলি</a:t>
            </a:r>
            <a:r>
              <a:rPr lang="en-US" sz="2800" dirty="0"/>
              <a:t> </a:t>
            </a:r>
            <a:r>
              <a:rPr lang="en-US" sz="2800" dirty="0" err="1"/>
              <a:t>উচ্চারণ</a:t>
            </a:r>
            <a:r>
              <a:rPr lang="en-US" sz="2800" dirty="0"/>
              <a:t> </a:t>
            </a:r>
            <a:r>
              <a:rPr lang="en-US" sz="2800" dirty="0" err="1"/>
              <a:t>করার</a:t>
            </a:r>
            <a:r>
              <a:rPr lang="en-US" sz="2800" dirty="0"/>
              <a:t> </a:t>
            </a:r>
            <a:r>
              <a:rPr lang="en-US" sz="2800" dirty="0" err="1"/>
              <a:t>সময়</a:t>
            </a:r>
            <a:r>
              <a:rPr lang="en-US" sz="2800" dirty="0"/>
              <a:t> </a:t>
            </a:r>
            <a:r>
              <a:rPr lang="en-US" sz="2800" dirty="0" err="1"/>
              <a:t>জিভের</a:t>
            </a:r>
            <a:r>
              <a:rPr lang="en-US" sz="2800" dirty="0"/>
              <a:t>  </a:t>
            </a:r>
            <a:r>
              <a:rPr lang="en-US" sz="2800" dirty="0" err="1"/>
              <a:t>সঙ্গে</a:t>
            </a:r>
            <a:r>
              <a:rPr lang="en-US" sz="2800" dirty="0"/>
              <a:t> </a:t>
            </a:r>
            <a:r>
              <a:rPr lang="en-US" sz="2800" dirty="0" err="1"/>
              <a:t>কণ্ঠ,তালু,মূর্ধা,দন্ত</a:t>
            </a:r>
            <a:r>
              <a:rPr lang="en-US" sz="2800" dirty="0"/>
              <a:t> </a:t>
            </a:r>
            <a:r>
              <a:rPr lang="en-US" sz="2800" dirty="0" err="1"/>
              <a:t>বা</a:t>
            </a:r>
            <a:r>
              <a:rPr lang="en-US" sz="2800" dirty="0"/>
              <a:t> </a:t>
            </a:r>
            <a:r>
              <a:rPr lang="en-US" sz="2800" dirty="0" err="1"/>
              <a:t>ওষ্ঠ</a:t>
            </a:r>
            <a:r>
              <a:rPr lang="en-US" sz="2800" dirty="0"/>
              <a:t> </a:t>
            </a:r>
            <a:r>
              <a:rPr lang="en-US" sz="2800" dirty="0" err="1"/>
              <a:t>স্পর্শ</a:t>
            </a:r>
            <a:r>
              <a:rPr lang="en-US" sz="2800" dirty="0"/>
              <a:t> </a:t>
            </a:r>
            <a:r>
              <a:rPr lang="en-US" sz="2800" dirty="0" err="1"/>
              <a:t>করে</a:t>
            </a:r>
            <a:r>
              <a:rPr lang="en-US" sz="2800" dirty="0"/>
              <a:t> </a:t>
            </a:r>
            <a:r>
              <a:rPr lang="en-US" sz="2800" dirty="0" err="1"/>
              <a:t>উচ্চারিত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r>
              <a:rPr lang="en-US" sz="2800" dirty="0"/>
              <a:t> </a:t>
            </a:r>
            <a:r>
              <a:rPr lang="en-US" sz="2800" dirty="0" err="1"/>
              <a:t>বলে</a:t>
            </a:r>
            <a:r>
              <a:rPr lang="en-US" sz="2800" dirty="0"/>
              <a:t> </a:t>
            </a:r>
            <a:r>
              <a:rPr lang="en-US" sz="2800" dirty="0" err="1"/>
              <a:t>এদের</a:t>
            </a:r>
            <a:r>
              <a:rPr lang="en-US" sz="2800" dirty="0"/>
              <a:t> </a:t>
            </a:r>
            <a:r>
              <a:rPr lang="en-US" sz="2800" dirty="0" err="1"/>
              <a:t>স্পর্শবর্ণ</a:t>
            </a:r>
            <a:r>
              <a:rPr lang="en-US" sz="2800" dirty="0"/>
              <a:t> </a:t>
            </a:r>
            <a:r>
              <a:rPr lang="en-US" sz="2800" dirty="0" err="1"/>
              <a:t>বলে</a:t>
            </a:r>
            <a:r>
              <a:rPr lang="en-US" sz="2800" dirty="0"/>
              <a:t>।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err="1"/>
              <a:t>স্পর্শবর্ণকে</a:t>
            </a:r>
            <a:r>
              <a:rPr lang="en-US" sz="2800" dirty="0"/>
              <a:t> ৫ </a:t>
            </a:r>
            <a:r>
              <a:rPr lang="en-US" sz="2800" dirty="0" err="1"/>
              <a:t>টি</a:t>
            </a:r>
            <a:r>
              <a:rPr lang="en-US" sz="2800" dirty="0"/>
              <a:t> </a:t>
            </a:r>
            <a:r>
              <a:rPr lang="en-US" sz="2800" dirty="0" err="1"/>
              <a:t>ভাগে</a:t>
            </a:r>
            <a:r>
              <a:rPr lang="en-US" sz="2800" dirty="0"/>
              <a:t> </a:t>
            </a:r>
            <a:r>
              <a:rPr lang="en-US" sz="2800" dirty="0" err="1"/>
              <a:t>ভাগ</a:t>
            </a:r>
            <a:r>
              <a:rPr lang="en-US" sz="2800" dirty="0"/>
              <a:t> </a:t>
            </a:r>
            <a:r>
              <a:rPr lang="en-US" sz="2800" dirty="0" err="1"/>
              <a:t>করা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r>
              <a:rPr lang="en-US" sz="2800" dirty="0"/>
              <a:t>।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ক </a:t>
            </a:r>
            <a:r>
              <a:rPr lang="en-US" sz="2800" dirty="0" err="1"/>
              <a:t>বর্গ</a:t>
            </a:r>
            <a:r>
              <a:rPr lang="en-US" sz="2800" dirty="0"/>
              <a:t>- </a:t>
            </a:r>
            <a:r>
              <a:rPr lang="en-US" sz="2800" dirty="0" err="1"/>
              <a:t>ক,খ,গ,ঘ,ঙ</a:t>
            </a:r>
            <a:r>
              <a:rPr lang="en-US" sz="2800" dirty="0"/>
              <a:t> – </a:t>
            </a:r>
            <a:r>
              <a:rPr lang="en-US" sz="2800" dirty="0" err="1"/>
              <a:t>কণ্ঠ</a:t>
            </a:r>
            <a:r>
              <a:rPr lang="en-US" sz="2800" dirty="0"/>
              <a:t> </a:t>
            </a:r>
            <a:r>
              <a:rPr lang="en-US" sz="2800" dirty="0" err="1"/>
              <a:t>বর্ণ</a:t>
            </a:r>
            <a:r>
              <a:rPr lang="en-US" sz="2800" dirty="0"/>
              <a:t> </a:t>
            </a:r>
          </a:p>
          <a:p>
            <a:pPr algn="ctr"/>
            <a:r>
              <a:rPr lang="en-US" sz="2800" dirty="0"/>
              <a:t>চ </a:t>
            </a:r>
            <a:r>
              <a:rPr lang="en-US" sz="2800" dirty="0" err="1"/>
              <a:t>বর্গ-চ,ছ,জ,ঝ,ঞ</a:t>
            </a:r>
            <a:r>
              <a:rPr lang="en-US" sz="2800" dirty="0"/>
              <a:t> – </a:t>
            </a:r>
            <a:r>
              <a:rPr lang="en-US" sz="2800" dirty="0" err="1"/>
              <a:t>তালব্য</a:t>
            </a:r>
            <a:r>
              <a:rPr lang="en-US" sz="2800" dirty="0"/>
              <a:t> </a:t>
            </a:r>
            <a:r>
              <a:rPr lang="en-US" sz="2800" dirty="0" err="1"/>
              <a:t>বর্ণ</a:t>
            </a:r>
            <a:endParaRPr lang="en-US" sz="2800" dirty="0"/>
          </a:p>
          <a:p>
            <a:pPr algn="ctr"/>
            <a:r>
              <a:rPr lang="en-US" sz="2800" dirty="0"/>
              <a:t>ট </a:t>
            </a:r>
            <a:r>
              <a:rPr lang="en-US" sz="2800" dirty="0" err="1"/>
              <a:t>বর্গ-ট,ঠ,ড,ঢ,ণ-মূর্ধণ্য</a:t>
            </a:r>
            <a:r>
              <a:rPr lang="en-US" sz="2800" dirty="0"/>
              <a:t> </a:t>
            </a:r>
            <a:r>
              <a:rPr lang="en-US" sz="2800" dirty="0" err="1"/>
              <a:t>বর্ণ</a:t>
            </a:r>
            <a:endParaRPr lang="en-US" sz="2800" dirty="0"/>
          </a:p>
          <a:p>
            <a:pPr algn="ctr"/>
            <a:r>
              <a:rPr lang="en-US" sz="2800" dirty="0"/>
              <a:t>ত </a:t>
            </a:r>
            <a:r>
              <a:rPr lang="en-US" sz="2800" dirty="0" err="1"/>
              <a:t>বর্গ-ত,থ,দ,ধ,ন</a:t>
            </a:r>
            <a:r>
              <a:rPr lang="en-US" sz="2800" dirty="0"/>
              <a:t>- </a:t>
            </a:r>
            <a:r>
              <a:rPr lang="en-US" sz="2800" dirty="0" err="1"/>
              <a:t>দন্ত্য</a:t>
            </a:r>
            <a:r>
              <a:rPr lang="en-US" sz="2800" dirty="0"/>
              <a:t> </a:t>
            </a:r>
            <a:r>
              <a:rPr lang="en-US" sz="2800" dirty="0" err="1"/>
              <a:t>বর্ণ</a:t>
            </a:r>
            <a:endParaRPr lang="en-US" sz="2800" dirty="0"/>
          </a:p>
          <a:p>
            <a:pPr algn="ctr"/>
            <a:r>
              <a:rPr lang="en-US" sz="2800" dirty="0"/>
              <a:t>প </a:t>
            </a:r>
            <a:r>
              <a:rPr lang="en-US" sz="2800" dirty="0" err="1"/>
              <a:t>বর্গ-প,ফ,ব,ভ,ম-ওষ্ঠ্য</a:t>
            </a:r>
            <a:r>
              <a:rPr lang="en-US" sz="2800" dirty="0"/>
              <a:t> </a:t>
            </a:r>
            <a:r>
              <a:rPr lang="en-US" sz="2800" dirty="0" err="1"/>
              <a:t>বর্ণ</a:t>
            </a:r>
            <a:r>
              <a:rPr lang="en-US" sz="2800" dirty="0"/>
              <a:t> </a:t>
            </a:r>
          </a:p>
          <a:p>
            <a:pPr algn="ctr"/>
            <a:endParaRPr lang="en-US" sz="2800" dirty="0"/>
          </a:p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4327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7151713-87DE-46C7-9AC6-D879CD60F851}"/>
              </a:ext>
            </a:extLst>
          </p:cNvPr>
          <p:cNvSpPr/>
          <p:nvPr/>
        </p:nvSpPr>
        <p:spPr>
          <a:xfrm>
            <a:off x="81643" y="171451"/>
            <a:ext cx="11944350" cy="5657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২)</a:t>
            </a:r>
            <a:r>
              <a:rPr lang="en-US" sz="2400" dirty="0" err="1"/>
              <a:t>উষ্ম</a:t>
            </a:r>
            <a:r>
              <a:rPr lang="en-US" sz="2400" dirty="0"/>
              <a:t> </a:t>
            </a:r>
            <a:r>
              <a:rPr lang="en-US" sz="2400" dirty="0" err="1"/>
              <a:t>বর্ণ</a:t>
            </a:r>
            <a:r>
              <a:rPr lang="en-US" sz="2400" dirty="0"/>
              <a:t> – </a:t>
            </a:r>
            <a:r>
              <a:rPr lang="en-US" sz="2400" dirty="0" err="1"/>
              <a:t>শ,ষ,স,হ</a:t>
            </a:r>
            <a:r>
              <a:rPr lang="en-US" sz="2400" dirty="0"/>
              <a:t>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চারটি</a:t>
            </a:r>
            <a:r>
              <a:rPr lang="en-US" sz="2400" dirty="0"/>
              <a:t> </a:t>
            </a:r>
            <a:r>
              <a:rPr lang="en-US" sz="2400" dirty="0" err="1"/>
              <a:t>বর্ণ</a:t>
            </a:r>
            <a:r>
              <a:rPr lang="en-US" sz="2400" dirty="0"/>
              <a:t> </a:t>
            </a:r>
            <a:r>
              <a:rPr lang="en-US" sz="2400" dirty="0" err="1"/>
              <a:t>উচ্চারণ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শ্বাসবায়ুর</a:t>
            </a:r>
            <a:r>
              <a:rPr lang="en-US" sz="2400" dirty="0"/>
              <a:t> </a:t>
            </a:r>
            <a:r>
              <a:rPr lang="en-US" sz="2400" dirty="0" err="1"/>
              <a:t>প্রয়োজন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 </a:t>
            </a:r>
            <a:r>
              <a:rPr lang="en-US" sz="2400" dirty="0" err="1"/>
              <a:t>বলে</a:t>
            </a:r>
            <a:r>
              <a:rPr lang="en-US" sz="2400" dirty="0"/>
              <a:t> </a:t>
            </a:r>
            <a:r>
              <a:rPr lang="en-US" sz="2400" dirty="0" err="1"/>
              <a:t>এগুলিকে</a:t>
            </a:r>
            <a:r>
              <a:rPr lang="en-US" sz="2400" dirty="0"/>
              <a:t> </a:t>
            </a:r>
            <a:r>
              <a:rPr lang="en-US" sz="2400" dirty="0" err="1"/>
              <a:t>উষ্ম</a:t>
            </a:r>
            <a:r>
              <a:rPr lang="en-US" sz="2400" dirty="0"/>
              <a:t> </a:t>
            </a:r>
            <a:r>
              <a:rPr lang="en-US" sz="2400" dirty="0" err="1"/>
              <a:t>বর্ণ</a:t>
            </a:r>
            <a:r>
              <a:rPr lang="en-US" sz="2400" dirty="0"/>
              <a:t> </a:t>
            </a:r>
            <a:r>
              <a:rPr lang="en-US" sz="2400" dirty="0" err="1"/>
              <a:t>বলে</a:t>
            </a:r>
            <a:r>
              <a:rPr lang="en-US" sz="2400" dirty="0"/>
              <a:t>।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৩) </a:t>
            </a:r>
            <a:r>
              <a:rPr lang="en-US" sz="2400" dirty="0" err="1"/>
              <a:t>অন্তঃস্থ</a:t>
            </a:r>
            <a:r>
              <a:rPr lang="en-US" sz="2400" dirty="0"/>
              <a:t> </a:t>
            </a:r>
            <a:r>
              <a:rPr lang="en-US" sz="2400" dirty="0" err="1"/>
              <a:t>বর্ণ</a:t>
            </a:r>
            <a:r>
              <a:rPr lang="en-US" sz="2400" dirty="0"/>
              <a:t> – </a:t>
            </a:r>
            <a:r>
              <a:rPr lang="en-US" sz="2400" dirty="0" err="1"/>
              <a:t>য,র,ল,ব</a:t>
            </a:r>
            <a:r>
              <a:rPr lang="en-US" sz="2400" dirty="0"/>
              <a:t>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চারটি</a:t>
            </a:r>
            <a:r>
              <a:rPr lang="en-US" sz="2400" dirty="0"/>
              <a:t> </a:t>
            </a:r>
            <a:r>
              <a:rPr lang="en-US" sz="2400" dirty="0" err="1"/>
              <a:t>বর্ণ</a:t>
            </a:r>
            <a:r>
              <a:rPr lang="en-US" sz="2400" dirty="0"/>
              <a:t>  </a:t>
            </a:r>
            <a:r>
              <a:rPr lang="en-US" sz="2400" dirty="0" err="1"/>
              <a:t>স্পর্শবর্ণ</a:t>
            </a:r>
            <a:r>
              <a:rPr lang="en-US" sz="2400" dirty="0"/>
              <a:t> ও </a:t>
            </a:r>
            <a:r>
              <a:rPr lang="en-US" sz="2400" dirty="0" err="1"/>
              <a:t>উষ্ম</a:t>
            </a:r>
            <a:r>
              <a:rPr lang="en-US" sz="2400" dirty="0"/>
              <a:t> </a:t>
            </a:r>
            <a:r>
              <a:rPr lang="en-US" sz="2400" dirty="0" err="1"/>
              <a:t>বর্ণ</a:t>
            </a:r>
            <a:r>
              <a:rPr lang="en-US" sz="2400" dirty="0"/>
              <a:t> </a:t>
            </a:r>
            <a:r>
              <a:rPr lang="en-US" sz="2400" dirty="0" err="1"/>
              <a:t>এর</a:t>
            </a:r>
            <a:r>
              <a:rPr lang="en-US" sz="2400" dirty="0"/>
              <a:t> </a:t>
            </a:r>
            <a:r>
              <a:rPr lang="en-US" sz="2400" dirty="0" err="1"/>
              <a:t>মধ্যে</a:t>
            </a:r>
            <a:r>
              <a:rPr lang="en-US" sz="2400" dirty="0"/>
              <a:t> </a:t>
            </a:r>
            <a:r>
              <a:rPr lang="en-US" sz="2400" dirty="0" err="1"/>
              <a:t>অবস্থিত</a:t>
            </a:r>
            <a:r>
              <a:rPr lang="en-US" sz="2400" dirty="0"/>
              <a:t> </a:t>
            </a:r>
            <a:r>
              <a:rPr lang="en-US" sz="2400" dirty="0" err="1"/>
              <a:t>বলে</a:t>
            </a:r>
            <a:r>
              <a:rPr lang="en-US" sz="2400" dirty="0"/>
              <a:t> </a:t>
            </a:r>
            <a:r>
              <a:rPr lang="en-US" sz="2400" dirty="0" err="1"/>
              <a:t>এগুলিকে</a:t>
            </a:r>
            <a:r>
              <a:rPr lang="en-US" sz="2400" dirty="0"/>
              <a:t>  </a:t>
            </a:r>
            <a:r>
              <a:rPr lang="en-US" sz="2400" dirty="0" err="1"/>
              <a:t>অন্তঃস্থ</a:t>
            </a:r>
            <a:r>
              <a:rPr lang="en-US" sz="2400" dirty="0"/>
              <a:t> </a:t>
            </a:r>
            <a:r>
              <a:rPr lang="en-US" sz="2400" dirty="0" err="1"/>
              <a:t>বর্ণ</a:t>
            </a:r>
            <a:r>
              <a:rPr lang="en-US" sz="2400" dirty="0"/>
              <a:t>  </a:t>
            </a:r>
            <a:r>
              <a:rPr lang="en-US" sz="2400" dirty="0" err="1"/>
              <a:t>বলে</a:t>
            </a:r>
            <a:r>
              <a:rPr lang="en-US" sz="2400" dirty="0"/>
              <a:t>।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৪) </a:t>
            </a:r>
            <a:r>
              <a:rPr lang="en-US" sz="2400" dirty="0" err="1"/>
              <a:t>অযোগবাহ</a:t>
            </a:r>
            <a:r>
              <a:rPr lang="en-US" sz="2400" dirty="0"/>
              <a:t>  </a:t>
            </a:r>
            <a:r>
              <a:rPr lang="en-US" sz="2400" dirty="0" err="1"/>
              <a:t>বর্ণ</a:t>
            </a:r>
            <a:r>
              <a:rPr lang="en-US" sz="2400" dirty="0"/>
              <a:t> – ং(</a:t>
            </a:r>
            <a:r>
              <a:rPr lang="en-US" sz="2400" dirty="0" err="1"/>
              <a:t>অনুস্বার</a:t>
            </a:r>
            <a:r>
              <a:rPr lang="en-US" sz="2400" dirty="0"/>
              <a:t>) ও :ঃ (</a:t>
            </a:r>
            <a:r>
              <a:rPr lang="en-US" sz="2400" dirty="0" err="1"/>
              <a:t>বিসর্গ</a:t>
            </a:r>
            <a:r>
              <a:rPr lang="en-US" sz="2400" dirty="0"/>
              <a:t>)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বর্ণ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অন্য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বর্ণের</a:t>
            </a:r>
            <a:r>
              <a:rPr lang="en-US" sz="2400" dirty="0"/>
              <a:t> </a:t>
            </a:r>
            <a:r>
              <a:rPr lang="en-US" sz="2400" dirty="0" err="1"/>
              <a:t>সঙ্গে</a:t>
            </a:r>
            <a:r>
              <a:rPr lang="en-US" sz="2400" dirty="0"/>
              <a:t> </a:t>
            </a:r>
            <a:r>
              <a:rPr lang="en-US" sz="2400" dirty="0" err="1"/>
              <a:t>যুক্ত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হয়ে</a:t>
            </a:r>
            <a:r>
              <a:rPr lang="en-US" sz="2400" dirty="0"/>
              <a:t> </a:t>
            </a:r>
            <a:r>
              <a:rPr lang="en-US" sz="2400" dirty="0" err="1"/>
              <a:t>উচ্চারিত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। </a:t>
            </a:r>
            <a:r>
              <a:rPr lang="en-US" sz="2400" dirty="0" err="1"/>
              <a:t>তাই</a:t>
            </a:r>
            <a:r>
              <a:rPr lang="en-US" sz="2400" dirty="0"/>
              <a:t> </a:t>
            </a:r>
            <a:r>
              <a:rPr lang="en-US" sz="2400" dirty="0" err="1"/>
              <a:t>এদের</a:t>
            </a:r>
            <a:r>
              <a:rPr lang="en-US" sz="2400" dirty="0"/>
              <a:t> </a:t>
            </a:r>
            <a:r>
              <a:rPr lang="en-US" sz="2400" dirty="0" err="1"/>
              <a:t>অযোগবাহ</a:t>
            </a:r>
            <a:r>
              <a:rPr lang="en-US" sz="2400" dirty="0"/>
              <a:t>  </a:t>
            </a:r>
            <a:r>
              <a:rPr lang="en-US" sz="2400" dirty="0" err="1"/>
              <a:t>বর্ণ</a:t>
            </a:r>
            <a:r>
              <a:rPr lang="en-US" sz="2400" dirty="0"/>
              <a:t>  </a:t>
            </a:r>
            <a:r>
              <a:rPr lang="en-US" sz="2400" dirty="0" err="1"/>
              <a:t>বলে</a:t>
            </a:r>
            <a:r>
              <a:rPr lang="en-US" sz="2400" dirty="0"/>
              <a:t>।</a:t>
            </a:r>
          </a:p>
          <a:p>
            <a:pPr algn="ctr"/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 err="1"/>
              <a:t>অনুনাসিক</a:t>
            </a:r>
            <a:r>
              <a:rPr lang="en-US" sz="2400" dirty="0"/>
              <a:t> </a:t>
            </a:r>
            <a:r>
              <a:rPr lang="en-US" sz="2400" dirty="0" err="1"/>
              <a:t>বা</a:t>
            </a:r>
            <a:r>
              <a:rPr lang="en-US" sz="2400" dirty="0"/>
              <a:t> </a:t>
            </a:r>
            <a:r>
              <a:rPr lang="en-US" sz="2400" dirty="0" err="1"/>
              <a:t>নাসিক্য</a:t>
            </a:r>
            <a:r>
              <a:rPr lang="en-US" sz="2400" dirty="0"/>
              <a:t> </a:t>
            </a:r>
            <a:r>
              <a:rPr lang="en-US" sz="2400" dirty="0" err="1"/>
              <a:t>বর্ণ</a:t>
            </a:r>
            <a:r>
              <a:rPr lang="en-US" sz="2400" dirty="0"/>
              <a:t> ঃ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err="1"/>
              <a:t>ঙ,ঞ,ণ,ন,ম</a:t>
            </a:r>
            <a:r>
              <a:rPr lang="en-US" sz="2400" dirty="0"/>
              <a:t> </a:t>
            </a:r>
            <a:r>
              <a:rPr lang="en-US" sz="2400" dirty="0" err="1"/>
              <a:t>এরা</a:t>
            </a:r>
            <a:r>
              <a:rPr lang="en-US" sz="2400" dirty="0"/>
              <a:t> </a:t>
            </a:r>
            <a:r>
              <a:rPr lang="en-US" sz="2400" dirty="0" err="1"/>
              <a:t>বর্গের</a:t>
            </a:r>
            <a:r>
              <a:rPr lang="en-US" sz="2400" dirty="0"/>
              <a:t> </a:t>
            </a:r>
            <a:r>
              <a:rPr lang="en-US" sz="2400" dirty="0" err="1"/>
              <a:t>পঞ্চম</a:t>
            </a:r>
            <a:r>
              <a:rPr lang="en-US" sz="2400" dirty="0"/>
              <a:t> </a:t>
            </a:r>
            <a:r>
              <a:rPr lang="en-US" sz="2400" dirty="0" err="1"/>
              <a:t>বর্ণ</a:t>
            </a:r>
            <a:r>
              <a:rPr lang="en-US" sz="2400" dirty="0"/>
              <a:t> । </a:t>
            </a:r>
            <a:r>
              <a:rPr lang="en-US" sz="2400" dirty="0" err="1"/>
              <a:t>এদের</a:t>
            </a:r>
            <a:r>
              <a:rPr lang="en-US" sz="2400" dirty="0"/>
              <a:t> </a:t>
            </a:r>
            <a:r>
              <a:rPr lang="en-US" sz="2400" dirty="0" err="1"/>
              <a:t>উচ্চারণ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নাকের</a:t>
            </a:r>
            <a:r>
              <a:rPr lang="en-US" sz="2400" dirty="0"/>
              <a:t> </a:t>
            </a:r>
            <a:r>
              <a:rPr lang="en-US" sz="2400" dirty="0" err="1"/>
              <a:t>সাহায্য</a:t>
            </a:r>
            <a:r>
              <a:rPr lang="en-US" sz="2400" dirty="0"/>
              <a:t> </a:t>
            </a:r>
            <a:r>
              <a:rPr lang="en-US" sz="2400" dirty="0" err="1"/>
              <a:t>নিতে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। </a:t>
            </a:r>
            <a:r>
              <a:rPr lang="en-US" sz="2400" dirty="0" err="1"/>
              <a:t>তাই</a:t>
            </a:r>
            <a:r>
              <a:rPr lang="en-US" sz="2400" dirty="0"/>
              <a:t> </a:t>
            </a:r>
            <a:r>
              <a:rPr lang="en-US" sz="2400" dirty="0" err="1"/>
              <a:t>এদের</a:t>
            </a:r>
            <a:r>
              <a:rPr lang="en-US" sz="2400" dirty="0"/>
              <a:t> </a:t>
            </a:r>
            <a:r>
              <a:rPr lang="en-US" sz="2400" dirty="0" err="1"/>
              <a:t>অনুনাসিক</a:t>
            </a:r>
            <a:r>
              <a:rPr lang="en-US" sz="2400" dirty="0"/>
              <a:t> </a:t>
            </a:r>
            <a:r>
              <a:rPr lang="en-US" sz="2400" dirty="0" err="1"/>
              <a:t>বা</a:t>
            </a:r>
            <a:r>
              <a:rPr lang="en-US" sz="2400" dirty="0"/>
              <a:t> </a:t>
            </a:r>
            <a:r>
              <a:rPr lang="en-US" sz="2400" dirty="0" err="1"/>
              <a:t>নাসিক্য</a:t>
            </a:r>
            <a:r>
              <a:rPr lang="en-US" sz="2400" dirty="0"/>
              <a:t> </a:t>
            </a:r>
            <a:r>
              <a:rPr lang="en-US" sz="2400" dirty="0" err="1"/>
              <a:t>বর্ণ</a:t>
            </a:r>
            <a:r>
              <a:rPr lang="en-US" sz="2400" dirty="0"/>
              <a:t> </a:t>
            </a:r>
            <a:r>
              <a:rPr lang="en-US" sz="2400" dirty="0" err="1"/>
              <a:t>বলে</a:t>
            </a:r>
            <a:r>
              <a:rPr lang="en-US" sz="2400" dirty="0"/>
              <a:t>।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133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AE3824F3-9748-4552-AE2D-3CCD3495E843}"/>
              </a:ext>
            </a:extLst>
          </p:cNvPr>
          <p:cNvSpPr/>
          <p:nvPr/>
        </p:nvSpPr>
        <p:spPr>
          <a:xfrm>
            <a:off x="1926770" y="0"/>
            <a:ext cx="8196943" cy="12246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মূল্যায়ন</a:t>
            </a:r>
            <a:endParaRPr lang="en-US" sz="4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3C7DD8-63C7-4195-97E5-A74430853812}"/>
              </a:ext>
            </a:extLst>
          </p:cNvPr>
          <p:cNvSpPr/>
          <p:nvPr/>
        </p:nvSpPr>
        <p:spPr>
          <a:xfrm>
            <a:off x="253093" y="1224643"/>
            <a:ext cx="11601450" cy="54292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১) </a:t>
            </a:r>
            <a:r>
              <a:rPr lang="en-US" sz="2000" dirty="0" err="1"/>
              <a:t>ধ্বনি</a:t>
            </a:r>
            <a:r>
              <a:rPr lang="en-US" sz="2000" dirty="0"/>
              <a:t> </a:t>
            </a:r>
            <a:r>
              <a:rPr lang="en-US" sz="2000" dirty="0" err="1"/>
              <a:t>কত</a:t>
            </a:r>
            <a:r>
              <a:rPr lang="en-US" sz="2000" dirty="0"/>
              <a:t> </a:t>
            </a:r>
            <a:r>
              <a:rPr lang="en-US" sz="2000" dirty="0" err="1"/>
              <a:t>প্রকার</a:t>
            </a:r>
            <a:r>
              <a:rPr lang="en-US" sz="2000" dirty="0"/>
              <a:t> ও </a:t>
            </a:r>
            <a:r>
              <a:rPr lang="en-US" sz="2000" dirty="0" err="1"/>
              <a:t>কি</a:t>
            </a:r>
            <a:r>
              <a:rPr lang="en-US" sz="2000" dirty="0"/>
              <a:t> </a:t>
            </a:r>
            <a:r>
              <a:rPr lang="en-US" sz="2000" dirty="0" err="1"/>
              <a:t>কি</a:t>
            </a:r>
            <a:r>
              <a:rPr lang="en-US" sz="2000" dirty="0"/>
              <a:t>?</a:t>
            </a:r>
          </a:p>
          <a:p>
            <a:pPr algn="ctr"/>
            <a:r>
              <a:rPr lang="en-US" sz="2000" dirty="0" err="1"/>
              <a:t>উওরঃ</a:t>
            </a:r>
            <a:r>
              <a:rPr lang="en-US" sz="2000" dirty="0"/>
              <a:t> </a:t>
            </a:r>
            <a:r>
              <a:rPr lang="en-US" sz="2000" dirty="0" err="1"/>
              <a:t>দুই</a:t>
            </a:r>
            <a:r>
              <a:rPr lang="en-US" sz="2000" dirty="0"/>
              <a:t> </a:t>
            </a:r>
            <a:r>
              <a:rPr lang="en-US" sz="2000" dirty="0" err="1"/>
              <a:t>প্রকার</a:t>
            </a:r>
            <a:r>
              <a:rPr lang="en-US" sz="2000" dirty="0"/>
              <a:t> । </a:t>
            </a:r>
            <a:r>
              <a:rPr lang="en-US" sz="2000" dirty="0" err="1"/>
              <a:t>যথা</a:t>
            </a:r>
            <a:r>
              <a:rPr lang="en-US" sz="2000" dirty="0"/>
              <a:t>, ১)  </a:t>
            </a:r>
            <a:r>
              <a:rPr lang="en-US" sz="2000" dirty="0" err="1"/>
              <a:t>স্বরধ্বনি</a:t>
            </a:r>
            <a:r>
              <a:rPr lang="en-US" sz="2000" dirty="0"/>
              <a:t> ও ২) </a:t>
            </a:r>
            <a:r>
              <a:rPr lang="en-US" sz="2000" dirty="0" err="1"/>
              <a:t>ব্যঞ্জনধ্বনি</a:t>
            </a:r>
            <a:r>
              <a:rPr lang="en-US" sz="2000" dirty="0"/>
              <a:t> ।</a:t>
            </a:r>
          </a:p>
          <a:p>
            <a:pPr algn="ctr"/>
            <a:r>
              <a:rPr lang="en-US" sz="2000" dirty="0"/>
              <a:t>২) </a:t>
            </a:r>
            <a:r>
              <a:rPr lang="en-US" sz="2000" dirty="0" err="1"/>
              <a:t>বর্ণমালা</a:t>
            </a:r>
            <a:r>
              <a:rPr lang="en-US" sz="2000" dirty="0"/>
              <a:t> </a:t>
            </a:r>
            <a:r>
              <a:rPr lang="en-US" sz="2000" dirty="0" err="1"/>
              <a:t>কত</a:t>
            </a:r>
            <a:r>
              <a:rPr lang="en-US" sz="2000" dirty="0"/>
              <a:t> </a:t>
            </a:r>
            <a:r>
              <a:rPr lang="en-US" sz="2000" dirty="0" err="1"/>
              <a:t>প্রকার</a:t>
            </a:r>
            <a:r>
              <a:rPr lang="en-US" sz="2000" dirty="0"/>
              <a:t> ও </a:t>
            </a:r>
            <a:r>
              <a:rPr lang="en-US" sz="2000" dirty="0" err="1"/>
              <a:t>কি</a:t>
            </a:r>
            <a:r>
              <a:rPr lang="en-US" sz="2000" dirty="0"/>
              <a:t> </a:t>
            </a:r>
            <a:r>
              <a:rPr lang="en-US" sz="2000" dirty="0" err="1"/>
              <a:t>কি</a:t>
            </a:r>
            <a:r>
              <a:rPr lang="en-US" sz="2000" dirty="0"/>
              <a:t>?  </a:t>
            </a:r>
          </a:p>
          <a:p>
            <a:pPr algn="ctr"/>
            <a:r>
              <a:rPr lang="en-US" sz="2000" dirty="0" err="1"/>
              <a:t>উওরঃদুই</a:t>
            </a:r>
            <a:r>
              <a:rPr lang="en-US" sz="2000" dirty="0"/>
              <a:t> প্রকার।যথা,১)</a:t>
            </a:r>
            <a:r>
              <a:rPr lang="en-US" sz="2000" dirty="0" err="1"/>
              <a:t>স্বরবর্ণ</a:t>
            </a:r>
            <a:r>
              <a:rPr lang="en-US" sz="2000" dirty="0"/>
              <a:t> ও ২) </a:t>
            </a:r>
            <a:r>
              <a:rPr lang="en-US" sz="2000" dirty="0" err="1"/>
              <a:t>ব্যঞ্জনবর্ণ</a:t>
            </a:r>
            <a:r>
              <a:rPr lang="en-US" sz="2000" dirty="0"/>
              <a:t> </a:t>
            </a:r>
          </a:p>
          <a:p>
            <a:pPr algn="ctr"/>
            <a:r>
              <a:rPr lang="en-US" sz="2000" dirty="0"/>
              <a:t>৩) </a:t>
            </a:r>
            <a:r>
              <a:rPr lang="en-US" sz="2000" dirty="0" err="1"/>
              <a:t>স্বরবর্ণে</a:t>
            </a:r>
            <a:r>
              <a:rPr lang="en-US" sz="2000" dirty="0"/>
              <a:t> </a:t>
            </a:r>
            <a:r>
              <a:rPr lang="en-US" sz="2000" dirty="0" err="1"/>
              <a:t>সংখ্যা</a:t>
            </a:r>
            <a:r>
              <a:rPr lang="en-US" sz="2000" dirty="0"/>
              <a:t> </a:t>
            </a:r>
            <a:r>
              <a:rPr lang="en-US" sz="2000" dirty="0" err="1"/>
              <a:t>মোট</a:t>
            </a:r>
            <a:r>
              <a:rPr lang="en-US" sz="2000" dirty="0"/>
              <a:t> </a:t>
            </a:r>
            <a:r>
              <a:rPr lang="en-US" sz="2000" dirty="0" err="1"/>
              <a:t>কয়টি</a:t>
            </a:r>
            <a:r>
              <a:rPr lang="en-US" sz="2000" dirty="0"/>
              <a:t>?</a:t>
            </a:r>
          </a:p>
          <a:p>
            <a:pPr algn="ctr"/>
            <a:r>
              <a:rPr lang="en-US" sz="2000" dirty="0" err="1"/>
              <a:t>উওরঃ</a:t>
            </a:r>
            <a:r>
              <a:rPr lang="en-US" sz="2000" dirty="0"/>
              <a:t> </a:t>
            </a:r>
            <a:r>
              <a:rPr lang="en-US" sz="2000" dirty="0" err="1"/>
              <a:t>মোট</a:t>
            </a:r>
            <a:r>
              <a:rPr lang="en-US" sz="2000" dirty="0"/>
              <a:t>  ১১ </a:t>
            </a:r>
            <a:r>
              <a:rPr lang="en-US" sz="2000" dirty="0" err="1"/>
              <a:t>টি</a:t>
            </a:r>
            <a:r>
              <a:rPr lang="en-US" sz="2000" dirty="0"/>
              <a:t> ।( </a:t>
            </a:r>
            <a:r>
              <a:rPr lang="en-US" sz="2000" dirty="0" err="1"/>
              <a:t>অ,আ,ই,ঈ,উ,উ,ঋ,এ,ঐ,ও,ঔ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৪)</a:t>
            </a:r>
            <a:r>
              <a:rPr lang="en-US" sz="2000" dirty="0" err="1"/>
              <a:t>ব্যঞ্জনবর্ণে</a:t>
            </a:r>
            <a:r>
              <a:rPr lang="en-US" sz="2000" dirty="0"/>
              <a:t> </a:t>
            </a:r>
            <a:r>
              <a:rPr lang="en-US" sz="2000" dirty="0" err="1"/>
              <a:t>সংখ্যা</a:t>
            </a:r>
            <a:r>
              <a:rPr lang="en-US" sz="2000" dirty="0"/>
              <a:t> </a:t>
            </a:r>
            <a:r>
              <a:rPr lang="en-US" sz="2000" dirty="0" err="1"/>
              <a:t>মোট</a:t>
            </a:r>
            <a:r>
              <a:rPr lang="en-US" sz="2000" dirty="0"/>
              <a:t> </a:t>
            </a:r>
            <a:r>
              <a:rPr lang="en-US" sz="2000" dirty="0" err="1"/>
              <a:t>কয়টি</a:t>
            </a:r>
            <a:r>
              <a:rPr lang="en-US" sz="2000" dirty="0"/>
              <a:t>?</a:t>
            </a:r>
          </a:p>
          <a:p>
            <a:pPr algn="ctr"/>
            <a:r>
              <a:rPr lang="en-US" sz="2000" dirty="0" err="1"/>
              <a:t>উওরঃমোট</a:t>
            </a:r>
            <a:r>
              <a:rPr lang="en-US" sz="2000" dirty="0"/>
              <a:t> ৩৯ </a:t>
            </a:r>
            <a:r>
              <a:rPr lang="en-US" sz="2000" dirty="0" err="1"/>
              <a:t>টি</a:t>
            </a:r>
            <a:r>
              <a:rPr lang="en-US" sz="2000" dirty="0"/>
              <a:t> । (ক,খ,গ,ঘ,ঙ,চ,ছ,জ,ঝ,ঞ,ট,ঠ,ড,ঢ,ণ,ত,থ,দ,ধ,ন,প,ফ,ব,ভ,ম,য,র,ল,শ,ষ,স,হ,ড়,ঢ়,য়,ৎ,ং,ঃ,ঁ)</a:t>
            </a:r>
          </a:p>
          <a:p>
            <a:pPr algn="ctr"/>
            <a:r>
              <a:rPr lang="en-US" sz="2000" dirty="0"/>
              <a:t>৫) </a:t>
            </a:r>
            <a:r>
              <a:rPr lang="en-US" sz="2000" dirty="0" err="1"/>
              <a:t>স্বরবর্ণের</a:t>
            </a:r>
            <a:r>
              <a:rPr lang="en-US" sz="2000" dirty="0"/>
              <a:t> </a:t>
            </a:r>
            <a:r>
              <a:rPr lang="en-US" sz="2000" dirty="0" err="1"/>
              <a:t>সংক্ষিপ্ত</a:t>
            </a:r>
            <a:r>
              <a:rPr lang="en-US" sz="2000" dirty="0"/>
              <a:t> </a:t>
            </a:r>
            <a:r>
              <a:rPr lang="en-US" sz="2000" dirty="0" err="1"/>
              <a:t>রূপকে</a:t>
            </a:r>
            <a:r>
              <a:rPr lang="en-US" sz="2000" dirty="0"/>
              <a:t> </a:t>
            </a:r>
            <a:r>
              <a:rPr lang="en-US" sz="2000" dirty="0" err="1"/>
              <a:t>কি</a:t>
            </a:r>
            <a:r>
              <a:rPr lang="en-US" sz="2000" dirty="0"/>
              <a:t> </a:t>
            </a:r>
            <a:r>
              <a:rPr lang="en-US" sz="2000" dirty="0" err="1"/>
              <a:t>বলে</a:t>
            </a:r>
            <a:r>
              <a:rPr lang="en-US" sz="2000" dirty="0"/>
              <a:t>?</a:t>
            </a:r>
          </a:p>
          <a:p>
            <a:pPr algn="ctr"/>
            <a:r>
              <a:rPr lang="en-US" sz="2000" dirty="0" err="1"/>
              <a:t>উওরঃ</a:t>
            </a:r>
            <a:r>
              <a:rPr lang="en-US" sz="2000" dirty="0"/>
              <a:t> </a:t>
            </a:r>
            <a:r>
              <a:rPr lang="en-US" sz="2000" dirty="0" err="1"/>
              <a:t>কার</a:t>
            </a:r>
            <a:r>
              <a:rPr lang="en-US" sz="2000" dirty="0"/>
              <a:t> </a:t>
            </a:r>
            <a:r>
              <a:rPr lang="en-US" sz="2000" dirty="0" err="1"/>
              <a:t>বলে</a:t>
            </a:r>
            <a:r>
              <a:rPr lang="en-US" sz="2000" dirty="0"/>
              <a:t>।</a:t>
            </a:r>
          </a:p>
          <a:p>
            <a:pPr algn="ctr"/>
            <a:r>
              <a:rPr lang="en-US" sz="2000" dirty="0"/>
              <a:t>৬)</a:t>
            </a:r>
            <a:r>
              <a:rPr lang="en-US" sz="2000" dirty="0" err="1"/>
              <a:t>ব্যঞ্জনবর্ণের</a:t>
            </a:r>
            <a:r>
              <a:rPr lang="en-US" sz="2000" dirty="0"/>
              <a:t> </a:t>
            </a:r>
            <a:r>
              <a:rPr lang="en-US" sz="2000" dirty="0" err="1"/>
              <a:t>সংক্ষিপ্ত</a:t>
            </a:r>
            <a:r>
              <a:rPr lang="en-US" sz="2000" dirty="0"/>
              <a:t> </a:t>
            </a:r>
            <a:r>
              <a:rPr lang="en-US" sz="2000" dirty="0" err="1"/>
              <a:t>রূপকে</a:t>
            </a:r>
            <a:r>
              <a:rPr lang="en-US" sz="2000" dirty="0"/>
              <a:t> </a:t>
            </a:r>
            <a:r>
              <a:rPr lang="en-US" sz="2000" dirty="0" err="1"/>
              <a:t>কি</a:t>
            </a:r>
            <a:r>
              <a:rPr lang="en-US" sz="2000" dirty="0"/>
              <a:t> </a:t>
            </a:r>
            <a:r>
              <a:rPr lang="en-US" sz="2000" dirty="0" err="1"/>
              <a:t>বলে</a:t>
            </a:r>
            <a:r>
              <a:rPr lang="en-US" sz="2000" dirty="0"/>
              <a:t>?</a:t>
            </a:r>
          </a:p>
          <a:p>
            <a:pPr algn="ctr"/>
            <a:r>
              <a:rPr lang="en-US" sz="2000" dirty="0" err="1"/>
              <a:t>উওরঃফলা</a:t>
            </a:r>
            <a:r>
              <a:rPr lang="en-US" sz="2000" dirty="0"/>
              <a:t> </a:t>
            </a:r>
            <a:r>
              <a:rPr lang="en-US" sz="2000" dirty="0" err="1"/>
              <a:t>বলে</a:t>
            </a:r>
            <a:r>
              <a:rPr lang="en-US" sz="2000" dirty="0"/>
              <a:t>।</a:t>
            </a:r>
          </a:p>
          <a:p>
            <a:pPr algn="ctr"/>
            <a:r>
              <a:rPr lang="en-US" sz="2000" dirty="0"/>
              <a:t>৭)</a:t>
            </a:r>
            <a:r>
              <a:rPr lang="en-US" sz="2000" dirty="0" err="1"/>
              <a:t>স্বরধ্বনি</a:t>
            </a:r>
            <a:r>
              <a:rPr lang="en-US" sz="2000" dirty="0"/>
              <a:t> </a:t>
            </a:r>
            <a:r>
              <a:rPr lang="en-US" sz="2000" dirty="0" err="1"/>
              <a:t>কে</a:t>
            </a:r>
            <a:r>
              <a:rPr lang="en-US" sz="2000" dirty="0"/>
              <a:t> </a:t>
            </a:r>
            <a:r>
              <a:rPr lang="en-US" sz="2000" dirty="0" err="1"/>
              <a:t>কয়টি</a:t>
            </a:r>
            <a:r>
              <a:rPr lang="en-US" sz="2000" dirty="0"/>
              <a:t> </a:t>
            </a:r>
            <a:r>
              <a:rPr lang="en-US" sz="2000" dirty="0" err="1"/>
              <a:t>ভাগে</a:t>
            </a:r>
            <a:r>
              <a:rPr lang="en-US" sz="2000" dirty="0"/>
              <a:t> </a:t>
            </a:r>
            <a:r>
              <a:rPr lang="en-US" sz="2000" dirty="0" err="1"/>
              <a:t>বিভক্ত</a:t>
            </a:r>
            <a:r>
              <a:rPr lang="en-US" sz="2000" dirty="0"/>
              <a:t> </a:t>
            </a:r>
            <a:r>
              <a:rPr lang="en-US" sz="2000" dirty="0" err="1"/>
              <a:t>করা</a:t>
            </a:r>
            <a:r>
              <a:rPr lang="en-US" sz="2000" dirty="0"/>
              <a:t> </a:t>
            </a:r>
            <a:r>
              <a:rPr lang="en-US" sz="2000" dirty="0" err="1"/>
              <a:t>হয়</a:t>
            </a:r>
            <a:r>
              <a:rPr lang="en-US" sz="2000" dirty="0"/>
              <a:t> ও </a:t>
            </a:r>
            <a:r>
              <a:rPr lang="en-US" sz="2000" dirty="0" err="1"/>
              <a:t>কি</a:t>
            </a:r>
            <a:r>
              <a:rPr lang="en-US" sz="2000" dirty="0"/>
              <a:t> </a:t>
            </a:r>
            <a:r>
              <a:rPr lang="en-US" sz="2000" dirty="0" err="1"/>
              <a:t>কি</a:t>
            </a:r>
            <a:r>
              <a:rPr lang="en-US" sz="2000" dirty="0"/>
              <a:t>?</a:t>
            </a:r>
          </a:p>
          <a:p>
            <a:pPr algn="ctr"/>
            <a:r>
              <a:rPr lang="en-US" sz="2000" dirty="0" err="1"/>
              <a:t>উওরঃদুইটি</a:t>
            </a:r>
            <a:r>
              <a:rPr lang="en-US" sz="2000" dirty="0"/>
              <a:t> ভাগে।যথাঃ১)</a:t>
            </a:r>
            <a:r>
              <a:rPr lang="en-US" sz="2000" dirty="0" err="1"/>
              <a:t>হ্রস্বস্বর</a:t>
            </a:r>
            <a:r>
              <a:rPr lang="en-US" sz="2000" dirty="0"/>
              <a:t> ও ২) </a:t>
            </a:r>
            <a:r>
              <a:rPr lang="en-US" sz="2000" dirty="0" err="1"/>
              <a:t>দীর্ঘস্বর</a:t>
            </a:r>
            <a:endParaRPr lang="en-US" sz="2000" dirty="0"/>
          </a:p>
          <a:p>
            <a:pPr algn="ctr"/>
            <a:r>
              <a:rPr lang="en-US" sz="2000" dirty="0"/>
              <a:t>৮) </a:t>
            </a:r>
            <a:r>
              <a:rPr lang="en-US" sz="2000" dirty="0" err="1"/>
              <a:t>ব্যঞ্জনধ্বনিকে</a:t>
            </a:r>
            <a:r>
              <a:rPr lang="en-US" sz="2000" dirty="0"/>
              <a:t> </a:t>
            </a:r>
            <a:r>
              <a:rPr lang="en-US" sz="2000" dirty="0" err="1"/>
              <a:t>প্রধানত</a:t>
            </a:r>
            <a:r>
              <a:rPr lang="en-US" sz="2000" dirty="0"/>
              <a:t> </a:t>
            </a:r>
            <a:r>
              <a:rPr lang="en-US" sz="2000" dirty="0" err="1"/>
              <a:t>কয়টি</a:t>
            </a:r>
            <a:r>
              <a:rPr lang="en-US" sz="2000" dirty="0"/>
              <a:t> </a:t>
            </a:r>
            <a:r>
              <a:rPr lang="en-US" sz="2000" dirty="0" err="1"/>
              <a:t>ভাগে</a:t>
            </a:r>
            <a:r>
              <a:rPr lang="en-US" sz="2000" dirty="0"/>
              <a:t> </a:t>
            </a:r>
            <a:r>
              <a:rPr lang="en-US" sz="2000" dirty="0" err="1"/>
              <a:t>বিভক্ত</a:t>
            </a:r>
            <a:r>
              <a:rPr lang="en-US" sz="2000" dirty="0"/>
              <a:t> </a:t>
            </a:r>
            <a:r>
              <a:rPr lang="en-US" sz="2000" dirty="0" err="1"/>
              <a:t>করা</a:t>
            </a:r>
            <a:r>
              <a:rPr lang="en-US" sz="2000" dirty="0"/>
              <a:t> </a:t>
            </a:r>
            <a:r>
              <a:rPr lang="en-US" sz="2000" dirty="0" err="1"/>
              <a:t>হয়</a:t>
            </a:r>
            <a:r>
              <a:rPr lang="en-US" sz="2000" dirty="0"/>
              <a:t> ও </a:t>
            </a:r>
            <a:r>
              <a:rPr lang="en-US" sz="2000" dirty="0" err="1"/>
              <a:t>কি</a:t>
            </a:r>
            <a:r>
              <a:rPr lang="en-US" sz="2000" dirty="0"/>
              <a:t> </a:t>
            </a:r>
            <a:r>
              <a:rPr lang="en-US" sz="2000" dirty="0" err="1"/>
              <a:t>কি</a:t>
            </a:r>
            <a:r>
              <a:rPr lang="en-US" sz="2000" dirty="0"/>
              <a:t>?</a:t>
            </a:r>
          </a:p>
          <a:p>
            <a:pPr algn="ctr"/>
            <a:r>
              <a:rPr lang="en-US" sz="2000" dirty="0" err="1"/>
              <a:t>উওরঃ</a:t>
            </a:r>
            <a:r>
              <a:rPr lang="en-US" sz="2000" dirty="0"/>
              <a:t> </a:t>
            </a:r>
            <a:r>
              <a:rPr lang="en-US" sz="2000" dirty="0" err="1"/>
              <a:t>প্রধানত</a:t>
            </a:r>
            <a:r>
              <a:rPr lang="en-US" sz="2000" dirty="0"/>
              <a:t> </a:t>
            </a:r>
            <a:r>
              <a:rPr lang="en-US" sz="2000" dirty="0" err="1"/>
              <a:t>তিনটি</a:t>
            </a:r>
            <a:r>
              <a:rPr lang="en-US" sz="2000" dirty="0"/>
              <a:t> ভাগে।যথা.১)</a:t>
            </a:r>
            <a:r>
              <a:rPr lang="en-US" sz="2000" dirty="0" err="1"/>
              <a:t>স্পর্শ</a:t>
            </a:r>
            <a:r>
              <a:rPr lang="en-US" sz="2000" dirty="0"/>
              <a:t> </a:t>
            </a:r>
            <a:r>
              <a:rPr lang="en-US" sz="2000" dirty="0" err="1"/>
              <a:t>ধ্বনি</a:t>
            </a:r>
            <a:r>
              <a:rPr lang="en-US" sz="2000" dirty="0"/>
              <a:t> ২)</a:t>
            </a:r>
            <a:r>
              <a:rPr lang="en-US" sz="2000" dirty="0" err="1"/>
              <a:t>অন্তঃস্থ</a:t>
            </a:r>
            <a:r>
              <a:rPr lang="en-US" sz="2000" dirty="0"/>
              <a:t> </a:t>
            </a:r>
            <a:r>
              <a:rPr lang="en-US" sz="2000" dirty="0" err="1"/>
              <a:t>ধ্বনি</a:t>
            </a:r>
            <a:r>
              <a:rPr lang="en-US" sz="2000" dirty="0"/>
              <a:t> ও ৩) </a:t>
            </a:r>
            <a:r>
              <a:rPr lang="en-US" sz="2000" dirty="0" err="1"/>
              <a:t>উষ্ম</a:t>
            </a:r>
            <a:r>
              <a:rPr lang="en-US" sz="2000" dirty="0"/>
              <a:t> </a:t>
            </a:r>
            <a:r>
              <a:rPr lang="en-US" sz="2000" dirty="0" err="1"/>
              <a:t>ধ্বনি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4950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64A002-18A5-420E-9EA2-E7A764A09389}"/>
              </a:ext>
            </a:extLst>
          </p:cNvPr>
          <p:cNvSpPr/>
          <p:nvPr/>
        </p:nvSpPr>
        <p:spPr>
          <a:xfrm>
            <a:off x="3804557" y="2596243"/>
            <a:ext cx="4931229" cy="1028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solidFill>
                  <a:srgbClr val="FFFF00"/>
                </a:solidFill>
              </a:rPr>
              <a:t>ধন্যবাদ</a:t>
            </a:r>
            <a:endParaRPr lang="en-US" sz="8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7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Content Placeholder 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992752365"/>
              </p:ext>
            </p:extLst>
          </p:nvPr>
        </p:nvGraphicFramePr>
        <p:xfrm>
          <a:off x="70104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Horizontal Scroll 6"/>
          <p:cNvSpPr/>
          <p:nvPr/>
        </p:nvSpPr>
        <p:spPr>
          <a:xfrm>
            <a:off x="815332" y="2339038"/>
            <a:ext cx="4462839" cy="2404978"/>
          </a:xfrm>
          <a:prstGeom prst="horizontalScroll">
            <a:avLst/>
          </a:prstGeom>
          <a:blipFill>
            <a:blip r:embed="rId1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defTabSz="457200"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defRPr/>
            </a:pPr>
            <a:r>
              <a:rPr lang="bn-BD" sz="20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সঞ্চিতা  চৌধুরী</a:t>
            </a:r>
          </a:p>
          <a:p>
            <a:pPr marL="342900" lvl="0" indent="-342900" algn="ctr" defTabSz="457200"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defRPr/>
            </a:pPr>
            <a:r>
              <a:rPr lang="bn-BD" sz="20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সহকারী শি</a:t>
            </a:r>
            <a:r>
              <a:rPr lang="en-US" sz="2000" b="1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ক্ষক</a:t>
            </a:r>
            <a:endParaRPr lang="bn-BD" sz="20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342900" lvl="0" indent="-342900" algn="ctr" defTabSz="457200"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defRPr/>
            </a:pPr>
            <a:r>
              <a:rPr lang="bn-BD" sz="20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চন্দ্রঘোনা আর্দশ বহুমুখী উচ্চ বিদ্যালয় ।</a:t>
            </a:r>
          </a:p>
          <a:p>
            <a:pPr lvl="0" algn="ctr" defTabSz="457200">
              <a:buClr>
                <a:srgbClr val="1E5155">
                  <a:lumMod val="40000"/>
                  <a:lumOff val="60000"/>
                </a:srgbClr>
              </a:buClr>
              <a:buSzPct val="80000"/>
              <a:defRPr/>
            </a:pPr>
            <a:endParaRPr lang="bn-BD" sz="20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342900" lvl="0" indent="-342900" algn="ctr" defTabSz="457200"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defRPr/>
            </a:pPr>
            <a:r>
              <a:rPr lang="bn-BD" sz="20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রাংগুনিয়া; চট্টগ্রাম।</a:t>
            </a:r>
          </a:p>
        </p:txBody>
      </p:sp>
    </p:spTree>
    <p:extLst>
      <p:ext uri="{BB962C8B-B14F-4D97-AF65-F5344CB8AC3E}">
        <p14:creationId xmlns:p14="http://schemas.microsoft.com/office/powerpoint/2010/main" val="24845129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2" grpId="0">
        <p:bldAsOne/>
      </p:bldGraphic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721A9E36-4914-40DC-8873-FBF3E3770440}"/>
              </a:ext>
            </a:extLst>
          </p:cNvPr>
          <p:cNvSpPr/>
          <p:nvPr/>
        </p:nvSpPr>
        <p:spPr>
          <a:xfrm>
            <a:off x="2103120" y="299258"/>
            <a:ext cx="8030095" cy="136328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/>
              <a:t>আজকের</a:t>
            </a:r>
            <a:r>
              <a:rPr lang="en-US" sz="6600" dirty="0"/>
              <a:t> </a:t>
            </a:r>
            <a:r>
              <a:rPr lang="en-US" sz="6600" dirty="0" err="1"/>
              <a:t>পাঠ</a:t>
            </a:r>
            <a:endParaRPr lang="en-US" sz="6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E330BDD-D6FF-40A2-BF36-5FEBD6544363}"/>
              </a:ext>
            </a:extLst>
          </p:cNvPr>
          <p:cNvSpPr/>
          <p:nvPr/>
        </p:nvSpPr>
        <p:spPr>
          <a:xfrm>
            <a:off x="2873828" y="1853292"/>
            <a:ext cx="6369925" cy="32839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/>
              <a:t>ধ্বনি</a:t>
            </a:r>
            <a:r>
              <a:rPr lang="en-US" sz="8000" dirty="0"/>
              <a:t> ও </a:t>
            </a:r>
            <a:r>
              <a:rPr lang="en-US" sz="8000" dirty="0" err="1"/>
              <a:t>বর্ণ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3881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4">
            <a:extLst>
              <a:ext uri="{FF2B5EF4-FFF2-40B4-BE49-F238E27FC236}">
                <a16:creationId xmlns:a16="http://schemas.microsoft.com/office/drawing/2014/main" id="{2CFF8394-A7CE-4CED-8EB1-8D46FBB6BB71}"/>
              </a:ext>
            </a:extLst>
          </p:cNvPr>
          <p:cNvSpPr/>
          <p:nvPr/>
        </p:nvSpPr>
        <p:spPr>
          <a:xfrm>
            <a:off x="3322864" y="73480"/>
            <a:ext cx="5135336" cy="1485900"/>
          </a:xfrm>
          <a:prstGeom prst="downArrowCallout">
            <a:avLst>
              <a:gd name="adj1" fmla="val 29054"/>
              <a:gd name="adj2" fmla="val 34459"/>
              <a:gd name="adj3" fmla="val 25000"/>
              <a:gd name="adj4" fmla="val 6497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rgbClr val="FFC000"/>
                </a:solidFill>
              </a:rPr>
              <a:t>শিখনফল 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E3B31DE-48D0-4A96-8069-5BA99BEE656C}"/>
              </a:ext>
            </a:extLst>
          </p:cNvPr>
          <p:cNvSpPr/>
          <p:nvPr/>
        </p:nvSpPr>
        <p:spPr>
          <a:xfrm>
            <a:off x="130629" y="1657350"/>
            <a:ext cx="11985171" cy="4808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১)</a:t>
            </a:r>
            <a:r>
              <a:rPr lang="en-US" sz="3600" dirty="0" err="1"/>
              <a:t>ধ্বনি</a:t>
            </a:r>
            <a:r>
              <a:rPr lang="en-US" sz="3600" dirty="0"/>
              <a:t> ও </a:t>
            </a:r>
            <a:r>
              <a:rPr lang="en-US" sz="3600" dirty="0" err="1"/>
              <a:t>বর্ণ</a:t>
            </a:r>
            <a:r>
              <a:rPr lang="en-US" sz="3600" dirty="0"/>
              <a:t> </a:t>
            </a:r>
            <a:r>
              <a:rPr lang="en-US" sz="3600" dirty="0" err="1"/>
              <a:t>কাকে</a:t>
            </a:r>
            <a:r>
              <a:rPr lang="en-US" sz="3600" dirty="0"/>
              <a:t> </a:t>
            </a:r>
            <a:r>
              <a:rPr lang="en-US" sz="3600" dirty="0" err="1"/>
              <a:t>বলে</a:t>
            </a:r>
            <a:r>
              <a:rPr lang="en-US" sz="3600" dirty="0"/>
              <a:t> </a:t>
            </a:r>
            <a:r>
              <a:rPr lang="en-US" sz="3600" dirty="0" err="1"/>
              <a:t>বলতে</a:t>
            </a:r>
            <a:r>
              <a:rPr lang="en-US" sz="3600" dirty="0"/>
              <a:t>  </a:t>
            </a:r>
            <a:r>
              <a:rPr lang="en-US" sz="3600" dirty="0" err="1"/>
              <a:t>পারবে</a:t>
            </a:r>
            <a:r>
              <a:rPr lang="en-US" sz="3600" dirty="0"/>
              <a:t>।</a:t>
            </a:r>
          </a:p>
          <a:p>
            <a:pPr algn="ctr"/>
            <a:r>
              <a:rPr lang="en-US" sz="3600" dirty="0"/>
              <a:t>২)</a:t>
            </a:r>
            <a:r>
              <a:rPr lang="en-US" sz="3600" dirty="0" err="1"/>
              <a:t>ধ্বনি</a:t>
            </a:r>
            <a:r>
              <a:rPr lang="en-US" sz="3600" dirty="0"/>
              <a:t> ও </a:t>
            </a:r>
            <a:r>
              <a:rPr lang="en-US" sz="3600" dirty="0" err="1"/>
              <a:t>বর্ণ</a:t>
            </a:r>
            <a:r>
              <a:rPr lang="en-US" sz="3600" dirty="0"/>
              <a:t> </a:t>
            </a:r>
            <a:r>
              <a:rPr lang="en-US" sz="3600" dirty="0" err="1"/>
              <a:t>কত</a:t>
            </a:r>
            <a:r>
              <a:rPr lang="en-US" sz="3600" dirty="0"/>
              <a:t> </a:t>
            </a:r>
            <a:r>
              <a:rPr lang="en-US" sz="3600" dirty="0" err="1"/>
              <a:t>প্রকার</a:t>
            </a:r>
            <a:r>
              <a:rPr lang="en-US" sz="3600" dirty="0"/>
              <a:t> ও </a:t>
            </a:r>
            <a:r>
              <a:rPr lang="en-US" sz="3600" dirty="0" err="1"/>
              <a:t>কি</a:t>
            </a:r>
            <a:r>
              <a:rPr lang="en-US" sz="3600" dirty="0"/>
              <a:t> </a:t>
            </a:r>
            <a:r>
              <a:rPr lang="en-US" sz="3600" dirty="0" err="1"/>
              <a:t>কি</a:t>
            </a:r>
            <a:r>
              <a:rPr lang="en-US" sz="3600" dirty="0"/>
              <a:t> </a:t>
            </a:r>
            <a:r>
              <a:rPr lang="en-US" sz="3600" dirty="0" err="1"/>
              <a:t>বর্ণনা</a:t>
            </a:r>
            <a:r>
              <a:rPr lang="en-US" sz="3600" dirty="0"/>
              <a:t> </a:t>
            </a:r>
            <a:r>
              <a:rPr lang="en-US" sz="3600" dirty="0" err="1"/>
              <a:t>করতে</a:t>
            </a:r>
            <a:r>
              <a:rPr lang="en-US" sz="3600" dirty="0"/>
              <a:t> </a:t>
            </a:r>
            <a:r>
              <a:rPr lang="en-US" sz="3600" dirty="0" err="1"/>
              <a:t>পারবে</a:t>
            </a:r>
            <a:r>
              <a:rPr lang="en-US" sz="3600" dirty="0"/>
              <a:t>।</a:t>
            </a:r>
          </a:p>
          <a:p>
            <a:pPr algn="ctr"/>
            <a:r>
              <a:rPr lang="en-US" sz="3600" dirty="0"/>
              <a:t>৩)</a:t>
            </a:r>
            <a:r>
              <a:rPr lang="en-US" sz="3600" dirty="0" err="1"/>
              <a:t>বর্ণমালা</a:t>
            </a:r>
            <a:r>
              <a:rPr lang="en-US" sz="3600" dirty="0"/>
              <a:t> </a:t>
            </a:r>
            <a:r>
              <a:rPr lang="en-US" sz="3600" dirty="0" err="1"/>
              <a:t>কাকে</a:t>
            </a:r>
            <a:r>
              <a:rPr lang="en-US" sz="3600" dirty="0"/>
              <a:t> </a:t>
            </a:r>
            <a:r>
              <a:rPr lang="en-US" sz="3600" dirty="0" err="1"/>
              <a:t>বলে</a:t>
            </a:r>
            <a:r>
              <a:rPr lang="en-US" sz="3600" dirty="0"/>
              <a:t> </a:t>
            </a:r>
            <a:r>
              <a:rPr lang="en-US" sz="3600" dirty="0" err="1"/>
              <a:t>বলতে</a:t>
            </a:r>
            <a:r>
              <a:rPr lang="en-US" sz="3600" dirty="0"/>
              <a:t> </a:t>
            </a:r>
            <a:r>
              <a:rPr lang="en-US" sz="3600" dirty="0" err="1"/>
              <a:t>পারবে</a:t>
            </a:r>
            <a:r>
              <a:rPr lang="en-US" sz="3600" dirty="0"/>
              <a:t>।</a:t>
            </a:r>
          </a:p>
          <a:p>
            <a:pPr algn="ctr"/>
            <a:r>
              <a:rPr lang="en-US" sz="3600" dirty="0"/>
              <a:t>৪)</a:t>
            </a:r>
            <a:r>
              <a:rPr lang="en-US" sz="3600" dirty="0" err="1"/>
              <a:t>স্বরধ্বনি</a:t>
            </a:r>
            <a:r>
              <a:rPr lang="en-US" sz="3600" dirty="0"/>
              <a:t> ও </a:t>
            </a:r>
            <a:r>
              <a:rPr lang="en-US" sz="3600" dirty="0" err="1"/>
              <a:t>ব্যঞ্জনধ্বনির</a:t>
            </a:r>
            <a:r>
              <a:rPr lang="en-US" sz="3600" dirty="0"/>
              <a:t> </a:t>
            </a:r>
            <a:r>
              <a:rPr lang="en-US" sz="3600" dirty="0" err="1"/>
              <a:t>শ্রেণীবিভাগ</a:t>
            </a:r>
            <a:r>
              <a:rPr lang="en-US" sz="3600" dirty="0"/>
              <a:t> </a:t>
            </a:r>
            <a:r>
              <a:rPr lang="en-US" sz="3600" dirty="0" err="1"/>
              <a:t>বর্ণনা</a:t>
            </a:r>
            <a:r>
              <a:rPr lang="en-US" sz="3600" dirty="0"/>
              <a:t> </a:t>
            </a:r>
            <a:r>
              <a:rPr lang="en-US" sz="3600" dirty="0" err="1"/>
              <a:t>করতে</a:t>
            </a:r>
            <a:r>
              <a:rPr lang="en-US" sz="3600" dirty="0"/>
              <a:t> </a:t>
            </a:r>
            <a:r>
              <a:rPr lang="en-US" sz="3600" dirty="0" err="1"/>
              <a:t>পারবে</a:t>
            </a:r>
            <a:r>
              <a:rPr lang="en-US" sz="3600" dirty="0"/>
              <a:t>।</a:t>
            </a:r>
          </a:p>
          <a:p>
            <a:pPr marL="342900" indent="-342900" algn="ctr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E9C9C890-4C66-470E-B02B-17A6142EEE22}"/>
              </a:ext>
            </a:extLst>
          </p:cNvPr>
          <p:cNvSpPr/>
          <p:nvPr/>
        </p:nvSpPr>
        <p:spPr>
          <a:xfrm>
            <a:off x="163287" y="310243"/>
            <a:ext cx="5932714" cy="130628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*</a:t>
            </a:r>
            <a:r>
              <a:rPr lang="en-US" sz="4400" dirty="0" err="1"/>
              <a:t>ধ্বনি</a:t>
            </a:r>
            <a:r>
              <a:rPr lang="en-US" sz="4400" dirty="0"/>
              <a:t> </a:t>
            </a:r>
            <a:r>
              <a:rPr lang="en-US" sz="4400" dirty="0" err="1"/>
              <a:t>কাকে</a:t>
            </a:r>
            <a:r>
              <a:rPr lang="en-US" sz="4400" dirty="0"/>
              <a:t> </a:t>
            </a:r>
            <a:r>
              <a:rPr lang="en-US" sz="4400" dirty="0" err="1"/>
              <a:t>বলে</a:t>
            </a:r>
            <a:endParaRPr lang="en-US" sz="4400" dirty="0"/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101D68AD-81FF-4827-A9E6-E3B64A9240C6}"/>
              </a:ext>
            </a:extLst>
          </p:cNvPr>
          <p:cNvSpPr/>
          <p:nvPr/>
        </p:nvSpPr>
        <p:spPr>
          <a:xfrm>
            <a:off x="1747157" y="1738993"/>
            <a:ext cx="10189029" cy="371475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 </a:t>
            </a:r>
            <a:r>
              <a:rPr lang="en-US" sz="4000" dirty="0" err="1"/>
              <a:t>কথা</a:t>
            </a:r>
            <a:r>
              <a:rPr lang="en-US" sz="4000" dirty="0"/>
              <a:t> </a:t>
            </a:r>
            <a:r>
              <a:rPr lang="en-US" sz="4000" dirty="0" err="1"/>
              <a:t>বলার</a:t>
            </a:r>
            <a:r>
              <a:rPr lang="en-US" sz="4000" dirty="0"/>
              <a:t> </a:t>
            </a:r>
            <a:r>
              <a:rPr lang="en-US" sz="4000" dirty="0" err="1"/>
              <a:t>সময়</a:t>
            </a:r>
            <a:r>
              <a:rPr lang="en-US" sz="4000" dirty="0"/>
              <a:t> </a:t>
            </a:r>
            <a:r>
              <a:rPr lang="en-US" sz="4000" dirty="0" err="1"/>
              <a:t>বাগযন্ত্রের</a:t>
            </a:r>
            <a:r>
              <a:rPr lang="en-US" sz="4000" dirty="0"/>
              <a:t> </a:t>
            </a:r>
            <a:r>
              <a:rPr lang="en-US" sz="4000" dirty="0" err="1"/>
              <a:t>মাধ্যমে</a:t>
            </a:r>
            <a:r>
              <a:rPr lang="en-US" sz="4000" dirty="0"/>
              <a:t> </a:t>
            </a:r>
            <a:r>
              <a:rPr lang="en-US" sz="4000" dirty="0" err="1"/>
              <a:t>যে</a:t>
            </a:r>
            <a:r>
              <a:rPr lang="en-US" sz="4000" dirty="0"/>
              <a:t> </a:t>
            </a:r>
            <a:r>
              <a:rPr lang="en-US" sz="4000" dirty="0" err="1"/>
              <a:t>আওয়াজ</a:t>
            </a:r>
            <a:r>
              <a:rPr lang="en-US" sz="4000" dirty="0"/>
              <a:t> </a:t>
            </a:r>
            <a:r>
              <a:rPr lang="en-US" sz="4000" dirty="0" err="1"/>
              <a:t>মুখ</a:t>
            </a:r>
            <a:r>
              <a:rPr lang="en-US" sz="4000" dirty="0"/>
              <a:t> </a:t>
            </a:r>
            <a:r>
              <a:rPr lang="en-US" sz="4000" dirty="0" err="1"/>
              <a:t>থেকে</a:t>
            </a:r>
            <a:r>
              <a:rPr lang="en-US" sz="4000" dirty="0"/>
              <a:t> </a:t>
            </a:r>
            <a:r>
              <a:rPr lang="en-US" sz="4000" dirty="0" err="1"/>
              <a:t>বের</a:t>
            </a:r>
            <a:r>
              <a:rPr lang="en-US" sz="4000" dirty="0"/>
              <a:t>  </a:t>
            </a:r>
            <a:r>
              <a:rPr lang="en-US" sz="4000" dirty="0" err="1"/>
              <a:t>হয়</a:t>
            </a:r>
            <a:r>
              <a:rPr lang="en-US" sz="4000" dirty="0"/>
              <a:t> </a:t>
            </a:r>
            <a:r>
              <a:rPr lang="en-US" sz="4000" dirty="0" err="1"/>
              <a:t>তাকে</a:t>
            </a:r>
            <a:r>
              <a:rPr lang="en-US" sz="4000" dirty="0"/>
              <a:t> </a:t>
            </a:r>
            <a:r>
              <a:rPr lang="en-US" sz="4000" dirty="0" err="1"/>
              <a:t>ধ্বনি</a:t>
            </a:r>
            <a:r>
              <a:rPr lang="en-US" sz="4000" dirty="0"/>
              <a:t> </a:t>
            </a:r>
            <a:r>
              <a:rPr lang="en-US" sz="4000" dirty="0" err="1"/>
              <a:t>বলে</a:t>
            </a:r>
            <a:r>
              <a:rPr lang="en-US" sz="4000" dirty="0"/>
              <a:t>।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err="1"/>
              <a:t>যেমনঃ</a:t>
            </a:r>
            <a:r>
              <a:rPr lang="en-US" sz="4000" dirty="0"/>
              <a:t> </a:t>
            </a:r>
            <a:r>
              <a:rPr lang="en-US" sz="4000" dirty="0" err="1"/>
              <a:t>লিখি</a:t>
            </a:r>
            <a:r>
              <a:rPr lang="en-US" sz="4000" dirty="0"/>
              <a:t>= </a:t>
            </a:r>
            <a:r>
              <a:rPr lang="en-US" sz="4000" dirty="0" err="1"/>
              <a:t>ল+ই</a:t>
            </a:r>
            <a:r>
              <a:rPr lang="en-US" sz="4000" dirty="0"/>
              <a:t>+ </a:t>
            </a:r>
            <a:r>
              <a:rPr lang="en-US" sz="4000" dirty="0" err="1"/>
              <a:t>খ+ই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525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ACD0C18E-29A3-4A8E-8FFD-764F4AAAEF33}"/>
              </a:ext>
            </a:extLst>
          </p:cNvPr>
          <p:cNvSpPr/>
          <p:nvPr/>
        </p:nvSpPr>
        <p:spPr>
          <a:xfrm>
            <a:off x="0" y="65313"/>
            <a:ext cx="5331279" cy="74295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*</a:t>
            </a:r>
            <a:r>
              <a:rPr lang="en-US" sz="3600" dirty="0" err="1"/>
              <a:t>ধ্বনি</a:t>
            </a:r>
            <a:r>
              <a:rPr lang="en-US" sz="3600" dirty="0"/>
              <a:t> </a:t>
            </a:r>
            <a:r>
              <a:rPr lang="en-US" sz="3600" dirty="0" err="1"/>
              <a:t>কয়</a:t>
            </a:r>
            <a:r>
              <a:rPr lang="en-US" sz="3600" dirty="0"/>
              <a:t> </a:t>
            </a:r>
            <a:r>
              <a:rPr lang="en-US" sz="3600" dirty="0" err="1"/>
              <a:t>প্রকার</a:t>
            </a:r>
            <a:r>
              <a:rPr lang="en-US" dirty="0"/>
              <a:t>?</a:t>
            </a:r>
          </a:p>
        </p:txBody>
      </p:sp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17152ECB-D31E-4A7B-A2DC-1ABC8A0AEDA4}"/>
              </a:ext>
            </a:extLst>
          </p:cNvPr>
          <p:cNvSpPr/>
          <p:nvPr/>
        </p:nvSpPr>
        <p:spPr>
          <a:xfrm>
            <a:off x="440870" y="930729"/>
            <a:ext cx="10409465" cy="115116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 </a:t>
            </a:r>
            <a:r>
              <a:rPr lang="en-US" sz="3600" dirty="0" err="1"/>
              <a:t>ধ্বনি</a:t>
            </a:r>
            <a:r>
              <a:rPr lang="en-US" sz="3600" dirty="0"/>
              <a:t> </a:t>
            </a:r>
            <a:r>
              <a:rPr lang="en-US" sz="3600" dirty="0" err="1"/>
              <a:t>দুই</a:t>
            </a:r>
            <a:r>
              <a:rPr lang="en-US" sz="3600" dirty="0"/>
              <a:t> প্রকার।যথাঃ১) </a:t>
            </a:r>
            <a:r>
              <a:rPr lang="en-US" sz="3600" dirty="0" err="1"/>
              <a:t>স্বরধ্বনি</a:t>
            </a:r>
            <a:r>
              <a:rPr lang="en-US" sz="3600" dirty="0"/>
              <a:t> ও</a:t>
            </a:r>
          </a:p>
          <a:p>
            <a:pPr algn="ctr"/>
            <a:r>
              <a:rPr lang="en-US" sz="3600" dirty="0"/>
              <a:t>              ২) </a:t>
            </a:r>
            <a:r>
              <a:rPr lang="en-US" sz="3600" dirty="0" err="1"/>
              <a:t>ব্যঞ্জনধ্বনি</a:t>
            </a:r>
            <a:endParaRPr lang="en-US" sz="3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5863F71-E6B9-43AD-80B8-EDB548BCF105}"/>
              </a:ext>
            </a:extLst>
          </p:cNvPr>
          <p:cNvSpPr/>
          <p:nvPr/>
        </p:nvSpPr>
        <p:spPr>
          <a:xfrm>
            <a:off x="182335" y="2171700"/>
            <a:ext cx="12009665" cy="44168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১) </a:t>
            </a:r>
            <a:r>
              <a:rPr lang="en-US" sz="3200" dirty="0" err="1"/>
              <a:t>স্বরধ্বনি</a:t>
            </a:r>
            <a:r>
              <a:rPr lang="en-US" sz="3200" dirty="0"/>
              <a:t> </a:t>
            </a:r>
            <a:r>
              <a:rPr lang="en-US" sz="3200" dirty="0" err="1"/>
              <a:t>কাকে</a:t>
            </a:r>
            <a:r>
              <a:rPr lang="en-US" sz="3200" dirty="0"/>
              <a:t> </a:t>
            </a:r>
            <a:r>
              <a:rPr lang="en-US" sz="3200" dirty="0" err="1"/>
              <a:t>বলে</a:t>
            </a:r>
            <a:r>
              <a:rPr lang="en-US" sz="3200" dirty="0"/>
              <a:t>?</a:t>
            </a:r>
          </a:p>
          <a:p>
            <a:pPr algn="ctr"/>
            <a:r>
              <a:rPr lang="en-US" sz="3200" dirty="0" err="1"/>
              <a:t>যে</a:t>
            </a:r>
            <a:r>
              <a:rPr lang="en-US" sz="3200" dirty="0"/>
              <a:t> </a:t>
            </a:r>
            <a:r>
              <a:rPr lang="en-US" sz="3200" dirty="0" err="1"/>
              <a:t>সকল</a:t>
            </a:r>
            <a:r>
              <a:rPr lang="en-US" sz="3200" dirty="0"/>
              <a:t> </a:t>
            </a:r>
            <a:r>
              <a:rPr lang="en-US" sz="3200" dirty="0" err="1"/>
              <a:t>ধ্বনি</a:t>
            </a:r>
            <a:r>
              <a:rPr lang="en-US" sz="3200" dirty="0"/>
              <a:t>  </a:t>
            </a:r>
            <a:r>
              <a:rPr lang="en-US" sz="3200" dirty="0" err="1"/>
              <a:t>অন্য</a:t>
            </a:r>
            <a:r>
              <a:rPr lang="en-US" sz="3200" dirty="0"/>
              <a:t> </a:t>
            </a:r>
            <a:r>
              <a:rPr lang="en-US" sz="3200" dirty="0" err="1"/>
              <a:t>কোনো</a:t>
            </a:r>
            <a:r>
              <a:rPr lang="en-US" sz="3200" dirty="0"/>
              <a:t> </a:t>
            </a:r>
            <a:r>
              <a:rPr lang="en-US" sz="3200" dirty="0" err="1"/>
              <a:t>ধ্বনির</a:t>
            </a:r>
            <a:r>
              <a:rPr lang="en-US" sz="3200" dirty="0"/>
              <a:t> </a:t>
            </a:r>
            <a:r>
              <a:rPr lang="en-US" sz="3200" dirty="0" err="1"/>
              <a:t>সাহায্য</a:t>
            </a:r>
            <a:r>
              <a:rPr lang="en-US" sz="3200" dirty="0"/>
              <a:t> </a:t>
            </a:r>
            <a:r>
              <a:rPr lang="en-US" sz="3200" dirty="0" err="1"/>
              <a:t>ছাড়া</a:t>
            </a:r>
            <a:r>
              <a:rPr lang="en-US" sz="3200" dirty="0"/>
              <a:t> </a:t>
            </a:r>
            <a:r>
              <a:rPr lang="en-US" sz="3200" dirty="0" err="1"/>
              <a:t>স্বাধীনভাবে</a:t>
            </a:r>
            <a:r>
              <a:rPr lang="en-US" sz="3200" dirty="0"/>
              <a:t>  </a:t>
            </a:r>
            <a:r>
              <a:rPr lang="en-US" sz="3200" dirty="0" err="1"/>
              <a:t>উচ্চারিত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r>
              <a:rPr lang="en-US" sz="3200" dirty="0"/>
              <a:t> ,</a:t>
            </a:r>
            <a:r>
              <a:rPr lang="en-US" sz="3200" dirty="0" err="1"/>
              <a:t>তাদের</a:t>
            </a:r>
            <a:r>
              <a:rPr lang="en-US" sz="3200" dirty="0"/>
              <a:t> </a:t>
            </a:r>
            <a:r>
              <a:rPr lang="en-US" sz="3200" dirty="0" err="1"/>
              <a:t>স্বরধ্বনি</a:t>
            </a:r>
            <a:r>
              <a:rPr lang="en-US" sz="3200" dirty="0"/>
              <a:t> </a:t>
            </a:r>
            <a:r>
              <a:rPr lang="en-US" sz="3200" dirty="0" err="1"/>
              <a:t>বলে</a:t>
            </a:r>
            <a:r>
              <a:rPr lang="en-US" sz="3200" dirty="0"/>
              <a:t>।</a:t>
            </a:r>
          </a:p>
          <a:p>
            <a:pPr algn="ctr"/>
            <a:r>
              <a:rPr lang="en-US" sz="3200" dirty="0" err="1"/>
              <a:t>যেমনঃ</a:t>
            </a:r>
            <a:r>
              <a:rPr lang="en-US" sz="3200" dirty="0"/>
              <a:t> </a:t>
            </a:r>
            <a:r>
              <a:rPr lang="en-US" sz="3200" dirty="0" err="1"/>
              <a:t>অ,আ,ই,ঈ,উ,ঊ</a:t>
            </a:r>
            <a:r>
              <a:rPr lang="en-US" sz="3200" dirty="0"/>
              <a:t> </a:t>
            </a:r>
            <a:r>
              <a:rPr lang="en-US" sz="3200" dirty="0" err="1"/>
              <a:t>ইত্যাদি</a:t>
            </a:r>
            <a:r>
              <a:rPr lang="en-US" sz="3200" dirty="0"/>
              <a:t> </a:t>
            </a:r>
          </a:p>
          <a:p>
            <a:pPr algn="ctr"/>
            <a:r>
              <a:rPr lang="en-US" sz="3200" dirty="0"/>
              <a:t>২) </a:t>
            </a:r>
            <a:r>
              <a:rPr lang="en-US" sz="3200" dirty="0" err="1"/>
              <a:t>ব্যঞ্জনধ্বনি</a:t>
            </a:r>
            <a:r>
              <a:rPr lang="en-US" sz="3200" dirty="0"/>
              <a:t> </a:t>
            </a:r>
            <a:r>
              <a:rPr lang="en-US" sz="3200" dirty="0" err="1"/>
              <a:t>কাকে</a:t>
            </a:r>
            <a:r>
              <a:rPr lang="en-US" sz="3200" dirty="0"/>
              <a:t> </a:t>
            </a:r>
            <a:r>
              <a:rPr lang="en-US" sz="3200" dirty="0" err="1"/>
              <a:t>বলে</a:t>
            </a:r>
            <a:r>
              <a:rPr lang="en-US" sz="3200" dirty="0"/>
              <a:t>?</a:t>
            </a:r>
          </a:p>
          <a:p>
            <a:pPr algn="ctr"/>
            <a:r>
              <a:rPr lang="en-US" sz="3200" dirty="0"/>
              <a:t>      </a:t>
            </a:r>
            <a:r>
              <a:rPr lang="en-US" sz="3200" dirty="0" err="1"/>
              <a:t>যে</a:t>
            </a:r>
            <a:r>
              <a:rPr lang="en-US" sz="3200" dirty="0"/>
              <a:t> </a:t>
            </a:r>
            <a:r>
              <a:rPr lang="en-US" sz="3200" dirty="0" err="1"/>
              <a:t>সকল</a:t>
            </a:r>
            <a:r>
              <a:rPr lang="en-US" sz="3200" dirty="0"/>
              <a:t> </a:t>
            </a:r>
            <a:r>
              <a:rPr lang="en-US" sz="3200" dirty="0" err="1"/>
              <a:t>ধ্বনি</a:t>
            </a:r>
            <a:r>
              <a:rPr lang="en-US" sz="3200" dirty="0"/>
              <a:t> </a:t>
            </a:r>
            <a:r>
              <a:rPr lang="en-US" sz="3200" dirty="0" err="1"/>
              <a:t>একা</a:t>
            </a:r>
            <a:r>
              <a:rPr lang="en-US" sz="3200" dirty="0"/>
              <a:t> </a:t>
            </a:r>
            <a:r>
              <a:rPr lang="en-US" sz="3200" dirty="0" err="1"/>
              <a:t>একা</a:t>
            </a:r>
            <a:r>
              <a:rPr lang="en-US" sz="3200" dirty="0"/>
              <a:t> </a:t>
            </a:r>
            <a:r>
              <a:rPr lang="en-US" sz="3200" dirty="0" err="1"/>
              <a:t>উচ্চারণ</a:t>
            </a:r>
            <a:r>
              <a:rPr lang="en-US" sz="3200" dirty="0"/>
              <a:t> </a:t>
            </a:r>
            <a:r>
              <a:rPr lang="en-US" sz="3200" dirty="0" err="1"/>
              <a:t>করা</a:t>
            </a:r>
            <a:r>
              <a:rPr lang="en-US" sz="3200" dirty="0"/>
              <a:t> </a:t>
            </a:r>
            <a:r>
              <a:rPr lang="en-US" sz="3200" dirty="0" err="1"/>
              <a:t>যায়</a:t>
            </a:r>
            <a:r>
              <a:rPr lang="en-US" sz="3200" dirty="0"/>
              <a:t> </a:t>
            </a:r>
            <a:r>
              <a:rPr lang="en-US" sz="3200" dirty="0" err="1"/>
              <a:t>না</a:t>
            </a:r>
            <a:r>
              <a:rPr lang="en-US" sz="3200" dirty="0"/>
              <a:t>, </a:t>
            </a:r>
            <a:r>
              <a:rPr lang="en-US" sz="3200" dirty="0" err="1"/>
              <a:t>স্বরধ্বনির</a:t>
            </a:r>
            <a:r>
              <a:rPr lang="en-US" sz="3200" dirty="0"/>
              <a:t> </a:t>
            </a:r>
            <a:r>
              <a:rPr lang="en-US" sz="3200" dirty="0" err="1"/>
              <a:t>সাহায্য</a:t>
            </a:r>
            <a:r>
              <a:rPr lang="en-US" sz="3200" dirty="0"/>
              <a:t> </a:t>
            </a:r>
            <a:r>
              <a:rPr lang="en-US" sz="3200" dirty="0" err="1"/>
              <a:t>নিয়ে</a:t>
            </a:r>
            <a:r>
              <a:rPr lang="en-US" sz="3200" dirty="0"/>
              <a:t> </a:t>
            </a:r>
            <a:r>
              <a:rPr lang="en-US" sz="3200" dirty="0" err="1"/>
              <a:t>উচ্চারণ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r>
              <a:rPr lang="en-US" sz="3200" dirty="0"/>
              <a:t> </a:t>
            </a:r>
            <a:r>
              <a:rPr lang="en-US" sz="3200" dirty="0" err="1"/>
              <a:t>তাদের</a:t>
            </a:r>
            <a:r>
              <a:rPr lang="en-US" sz="3200" dirty="0"/>
              <a:t> </a:t>
            </a:r>
            <a:r>
              <a:rPr lang="en-US" sz="3200" dirty="0" err="1"/>
              <a:t>ব্যঞ্জনধ্বনি</a:t>
            </a:r>
            <a:r>
              <a:rPr lang="en-US" sz="3200" dirty="0"/>
              <a:t> </a:t>
            </a:r>
            <a:r>
              <a:rPr lang="en-US" sz="3200" dirty="0" err="1"/>
              <a:t>বলে</a:t>
            </a:r>
            <a:r>
              <a:rPr lang="en-US" sz="3200" dirty="0"/>
              <a:t>।</a:t>
            </a:r>
          </a:p>
          <a:p>
            <a:pPr algn="ctr"/>
            <a:r>
              <a:rPr lang="en-US" sz="3200" dirty="0" err="1"/>
              <a:t>যেমনঃ</a:t>
            </a:r>
            <a:r>
              <a:rPr lang="en-US" sz="3200" dirty="0"/>
              <a:t> </a:t>
            </a:r>
            <a:r>
              <a:rPr lang="en-US" sz="3200" dirty="0" err="1"/>
              <a:t>ক,খ,গ,ঘ,ঙ</a:t>
            </a:r>
            <a:r>
              <a:rPr lang="en-US" sz="3200" dirty="0"/>
              <a:t> </a:t>
            </a:r>
            <a:r>
              <a:rPr lang="en-US" sz="3200" dirty="0" err="1"/>
              <a:t>ইত্যাদি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9401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64ECB1D-6711-43D0-A31F-6BD0F17EF222}"/>
              </a:ext>
            </a:extLst>
          </p:cNvPr>
          <p:cNvSpPr/>
          <p:nvPr/>
        </p:nvSpPr>
        <p:spPr>
          <a:xfrm>
            <a:off x="97971" y="212271"/>
            <a:ext cx="11968843" cy="61068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ক = ক +অ</a:t>
            </a:r>
          </a:p>
          <a:p>
            <a:pPr algn="ctr"/>
            <a:r>
              <a:rPr lang="en-US" sz="7200" dirty="0"/>
              <a:t>খ=</a:t>
            </a:r>
            <a:r>
              <a:rPr lang="en-US" sz="7200" dirty="0" err="1"/>
              <a:t>খ+অ</a:t>
            </a:r>
            <a:endParaRPr lang="en-US" sz="7200" dirty="0"/>
          </a:p>
          <a:p>
            <a:pPr algn="ctr"/>
            <a:r>
              <a:rPr lang="en-US" sz="7200" dirty="0"/>
              <a:t>গ=</a:t>
            </a:r>
            <a:r>
              <a:rPr lang="en-US" sz="7200" dirty="0" err="1"/>
              <a:t>গ+অ</a:t>
            </a:r>
            <a:endParaRPr lang="en-US" sz="7200" dirty="0"/>
          </a:p>
          <a:p>
            <a:pPr algn="ctr"/>
            <a:r>
              <a:rPr lang="en-US" sz="7200" dirty="0"/>
              <a:t>ঘ=</a:t>
            </a:r>
            <a:r>
              <a:rPr lang="en-US" sz="7200" dirty="0" err="1"/>
              <a:t>ঘ+অ</a:t>
            </a:r>
            <a:endParaRPr lang="en-US" sz="7200" dirty="0"/>
          </a:p>
          <a:p>
            <a:pPr algn="ctr"/>
            <a:r>
              <a:rPr lang="en-US" sz="7200" dirty="0"/>
              <a:t>ঙ=</a:t>
            </a:r>
            <a:r>
              <a:rPr lang="en-US" sz="7200" dirty="0" err="1"/>
              <a:t>ঙ+অ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5393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D94B247-C1B8-4B17-AA69-4C51C613F1DC}"/>
              </a:ext>
            </a:extLst>
          </p:cNvPr>
          <p:cNvSpPr/>
          <p:nvPr/>
        </p:nvSpPr>
        <p:spPr>
          <a:xfrm>
            <a:off x="97971" y="171450"/>
            <a:ext cx="11977007" cy="6433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*</a:t>
            </a:r>
            <a:r>
              <a:rPr lang="en-US" sz="3600" dirty="0" err="1"/>
              <a:t>বর্ণ</a:t>
            </a:r>
            <a:r>
              <a:rPr lang="en-US" sz="3600" dirty="0"/>
              <a:t> </a:t>
            </a:r>
            <a:r>
              <a:rPr lang="en-US" sz="3600" dirty="0" err="1"/>
              <a:t>কাকে</a:t>
            </a:r>
            <a:r>
              <a:rPr lang="en-US" sz="3600" dirty="0"/>
              <a:t> </a:t>
            </a:r>
            <a:r>
              <a:rPr lang="en-US" sz="3600" dirty="0" err="1"/>
              <a:t>বলে</a:t>
            </a:r>
            <a:r>
              <a:rPr lang="en-US" sz="3600" dirty="0"/>
              <a:t>?</a:t>
            </a:r>
          </a:p>
          <a:p>
            <a:pPr algn="ctr"/>
            <a:endParaRPr lang="en-US" sz="36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600" dirty="0" err="1"/>
              <a:t>মুখের</a:t>
            </a:r>
            <a:r>
              <a:rPr lang="en-US" sz="3600" dirty="0"/>
              <a:t> </a:t>
            </a:r>
            <a:r>
              <a:rPr lang="en-US" sz="3600" dirty="0" err="1"/>
              <a:t>কথাকে</a:t>
            </a:r>
            <a:r>
              <a:rPr lang="en-US" sz="3600" dirty="0"/>
              <a:t> </a:t>
            </a:r>
            <a:r>
              <a:rPr lang="en-US" sz="3600" dirty="0" err="1"/>
              <a:t>লিখে</a:t>
            </a:r>
            <a:r>
              <a:rPr lang="en-US" sz="3600" dirty="0"/>
              <a:t> </a:t>
            </a:r>
            <a:r>
              <a:rPr lang="en-US" sz="3600" dirty="0" err="1"/>
              <a:t>দেখাবার</a:t>
            </a:r>
            <a:r>
              <a:rPr lang="en-US" sz="3600" dirty="0"/>
              <a:t> </a:t>
            </a:r>
            <a:r>
              <a:rPr lang="en-US" sz="3600" dirty="0" err="1"/>
              <a:t>জন্য</a:t>
            </a:r>
            <a:r>
              <a:rPr lang="en-US" sz="3600" dirty="0"/>
              <a:t> </a:t>
            </a:r>
            <a:r>
              <a:rPr lang="en-US" sz="3600" dirty="0" err="1"/>
              <a:t>যে</a:t>
            </a:r>
            <a:r>
              <a:rPr lang="en-US" sz="3600" dirty="0"/>
              <a:t> </a:t>
            </a:r>
            <a:r>
              <a:rPr lang="en-US" sz="3600" dirty="0" err="1"/>
              <a:t>রেখাচিহ্ন</a:t>
            </a:r>
            <a:r>
              <a:rPr lang="en-US" sz="3600" dirty="0"/>
              <a:t> </a:t>
            </a:r>
            <a:r>
              <a:rPr lang="en-US" sz="3600" dirty="0" err="1"/>
              <a:t>ব্যবহার</a:t>
            </a:r>
            <a:r>
              <a:rPr lang="en-US" sz="3600" dirty="0"/>
              <a:t> </a:t>
            </a:r>
            <a:r>
              <a:rPr lang="en-US" sz="3600" dirty="0" err="1"/>
              <a:t>করা</a:t>
            </a:r>
            <a:r>
              <a:rPr lang="en-US" sz="3600" dirty="0"/>
              <a:t> </a:t>
            </a:r>
            <a:r>
              <a:rPr lang="en-US" sz="3600" dirty="0" err="1"/>
              <a:t>হয়</a:t>
            </a:r>
            <a:r>
              <a:rPr lang="en-US" sz="3600" dirty="0"/>
              <a:t> </a:t>
            </a:r>
            <a:r>
              <a:rPr lang="en-US" sz="3600" dirty="0" err="1"/>
              <a:t>তাকে</a:t>
            </a:r>
            <a:r>
              <a:rPr lang="en-US" sz="3600" dirty="0"/>
              <a:t> </a:t>
            </a:r>
            <a:r>
              <a:rPr lang="en-US" sz="3600" dirty="0" err="1"/>
              <a:t>বর্ণ</a:t>
            </a:r>
            <a:r>
              <a:rPr lang="en-US" sz="3600" dirty="0"/>
              <a:t> </a:t>
            </a:r>
            <a:r>
              <a:rPr lang="en-US" sz="3600" dirty="0" err="1"/>
              <a:t>বলে</a:t>
            </a:r>
            <a:r>
              <a:rPr lang="en-US" sz="3600" dirty="0"/>
              <a:t>।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3600" dirty="0"/>
          </a:p>
          <a:p>
            <a:pPr algn="ctr"/>
            <a:r>
              <a:rPr lang="en-US" sz="3600" dirty="0"/>
              <a:t>*</a:t>
            </a:r>
            <a:r>
              <a:rPr lang="en-US" sz="3600" dirty="0" err="1"/>
              <a:t>বর্ণমালা</a:t>
            </a:r>
            <a:r>
              <a:rPr lang="en-US" sz="3600" dirty="0"/>
              <a:t> </a:t>
            </a:r>
            <a:r>
              <a:rPr lang="en-US" sz="3600" dirty="0" err="1"/>
              <a:t>কাকে</a:t>
            </a:r>
            <a:r>
              <a:rPr lang="en-US" sz="3600" dirty="0"/>
              <a:t> </a:t>
            </a:r>
            <a:r>
              <a:rPr lang="en-US" sz="3600" dirty="0" err="1"/>
              <a:t>বলে</a:t>
            </a:r>
            <a:r>
              <a:rPr lang="en-US" sz="3600" dirty="0"/>
              <a:t>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600" dirty="0" err="1"/>
              <a:t>কোনো</a:t>
            </a:r>
            <a:r>
              <a:rPr lang="en-US" sz="3600" dirty="0"/>
              <a:t> </a:t>
            </a:r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ভাষার</a:t>
            </a:r>
            <a:r>
              <a:rPr lang="en-US" sz="3600" dirty="0"/>
              <a:t> </a:t>
            </a:r>
            <a:r>
              <a:rPr lang="en-US" sz="3600" dirty="0" err="1"/>
              <a:t>সবকটি</a:t>
            </a:r>
            <a:r>
              <a:rPr lang="en-US" sz="3600" dirty="0"/>
              <a:t> </a:t>
            </a:r>
            <a:r>
              <a:rPr lang="en-US" sz="3600" dirty="0" err="1"/>
              <a:t>বর্ণকে</a:t>
            </a:r>
            <a:r>
              <a:rPr lang="en-US" sz="3600" dirty="0"/>
              <a:t> </a:t>
            </a:r>
            <a:r>
              <a:rPr lang="en-US" sz="3600" dirty="0" err="1"/>
              <a:t>একএে</a:t>
            </a:r>
            <a:r>
              <a:rPr lang="en-US" sz="3600" dirty="0"/>
              <a:t> </a:t>
            </a:r>
            <a:r>
              <a:rPr lang="en-US" sz="3600" dirty="0" err="1"/>
              <a:t>বলা</a:t>
            </a:r>
            <a:r>
              <a:rPr lang="en-US" sz="3600" dirty="0"/>
              <a:t> </a:t>
            </a:r>
            <a:r>
              <a:rPr lang="en-US" sz="3600" dirty="0" err="1"/>
              <a:t>হয়</a:t>
            </a:r>
            <a:r>
              <a:rPr lang="en-US" sz="3600" dirty="0"/>
              <a:t> </a:t>
            </a:r>
            <a:r>
              <a:rPr lang="en-US" sz="3600" dirty="0" err="1"/>
              <a:t>বর্ণমালা</a:t>
            </a:r>
            <a:r>
              <a:rPr lang="en-US" sz="3600" dirty="0"/>
              <a:t>।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err="1"/>
              <a:t>বাংলা</a:t>
            </a:r>
            <a:r>
              <a:rPr lang="en-US" sz="3600" dirty="0"/>
              <a:t> </a:t>
            </a:r>
            <a:r>
              <a:rPr lang="en-US" sz="3600" dirty="0" err="1"/>
              <a:t>ভাষায়</a:t>
            </a:r>
            <a:r>
              <a:rPr lang="en-US" sz="3600" dirty="0"/>
              <a:t>  </a:t>
            </a:r>
            <a:r>
              <a:rPr lang="en-US" sz="3600" dirty="0" err="1"/>
              <a:t>মোট</a:t>
            </a:r>
            <a:r>
              <a:rPr lang="en-US" sz="3600" dirty="0"/>
              <a:t>  ৫০ </a:t>
            </a:r>
            <a:r>
              <a:rPr lang="en-US" sz="3600" dirty="0" err="1"/>
              <a:t>টি</a:t>
            </a:r>
            <a:r>
              <a:rPr lang="en-US" sz="3600" dirty="0"/>
              <a:t>  </a:t>
            </a:r>
            <a:r>
              <a:rPr lang="en-US" sz="3600" dirty="0" err="1"/>
              <a:t>বর্ণ</a:t>
            </a:r>
            <a:r>
              <a:rPr lang="en-US" sz="3600" dirty="0"/>
              <a:t> </a:t>
            </a:r>
            <a:r>
              <a:rPr lang="en-US" sz="3600" dirty="0" err="1"/>
              <a:t>আছে</a:t>
            </a:r>
            <a:r>
              <a:rPr lang="en-US" sz="3600" dirty="0"/>
              <a:t>।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67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2E531451-9E18-474C-8862-61E920E4AD3D}"/>
              </a:ext>
            </a:extLst>
          </p:cNvPr>
          <p:cNvSpPr/>
          <p:nvPr/>
        </p:nvSpPr>
        <p:spPr>
          <a:xfrm>
            <a:off x="2481943" y="65314"/>
            <a:ext cx="6653893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বর্ণমালা</a:t>
            </a:r>
            <a:endParaRPr lang="en-US" sz="4400" dirty="0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8EBECE8A-392D-47B2-9D68-3152F8E11BFE}"/>
              </a:ext>
            </a:extLst>
          </p:cNvPr>
          <p:cNvSpPr/>
          <p:nvPr/>
        </p:nvSpPr>
        <p:spPr>
          <a:xfrm>
            <a:off x="5421086" y="1175657"/>
            <a:ext cx="849085" cy="1028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Terminator 7">
            <a:extLst>
              <a:ext uri="{FF2B5EF4-FFF2-40B4-BE49-F238E27FC236}">
                <a16:creationId xmlns:a16="http://schemas.microsoft.com/office/drawing/2014/main" id="{F2391331-7B2B-4A3C-B6CA-6074D790A449}"/>
              </a:ext>
            </a:extLst>
          </p:cNvPr>
          <p:cNvSpPr/>
          <p:nvPr/>
        </p:nvSpPr>
        <p:spPr>
          <a:xfrm flipV="1">
            <a:off x="2955471" y="2204356"/>
            <a:ext cx="7535636" cy="10939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E8F2F61C-8F76-431E-BBAE-B1BA0F36B523}"/>
              </a:ext>
            </a:extLst>
          </p:cNvPr>
          <p:cNvSpPr/>
          <p:nvPr/>
        </p:nvSpPr>
        <p:spPr>
          <a:xfrm>
            <a:off x="2890157" y="2286000"/>
            <a:ext cx="391886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Terminator 9">
            <a:extLst>
              <a:ext uri="{FF2B5EF4-FFF2-40B4-BE49-F238E27FC236}">
                <a16:creationId xmlns:a16="http://schemas.microsoft.com/office/drawing/2014/main" id="{665C4A10-B93E-4E43-82EA-AF002D4C46A2}"/>
              </a:ext>
            </a:extLst>
          </p:cNvPr>
          <p:cNvSpPr/>
          <p:nvPr/>
        </p:nvSpPr>
        <p:spPr>
          <a:xfrm>
            <a:off x="1877786" y="2857500"/>
            <a:ext cx="2408464" cy="64497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স্বরবর্ণ</a:t>
            </a:r>
            <a:endParaRPr lang="en-US" sz="3600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31E1D9CE-FD00-4B23-BF7F-CF7678784035}"/>
              </a:ext>
            </a:extLst>
          </p:cNvPr>
          <p:cNvSpPr/>
          <p:nvPr/>
        </p:nvSpPr>
        <p:spPr>
          <a:xfrm>
            <a:off x="2890157" y="3502478"/>
            <a:ext cx="391886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Terminator 11">
            <a:extLst>
              <a:ext uri="{FF2B5EF4-FFF2-40B4-BE49-F238E27FC236}">
                <a16:creationId xmlns:a16="http://schemas.microsoft.com/office/drawing/2014/main" id="{BE1D0932-5F5F-4CBD-8E2F-A945439234B3}"/>
              </a:ext>
            </a:extLst>
          </p:cNvPr>
          <p:cNvSpPr/>
          <p:nvPr/>
        </p:nvSpPr>
        <p:spPr>
          <a:xfrm>
            <a:off x="1534886" y="4073978"/>
            <a:ext cx="2930978" cy="4571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63A392E7-74CB-4BE1-8FB0-983D2D82C6E0}"/>
              </a:ext>
            </a:extLst>
          </p:cNvPr>
          <p:cNvSpPr/>
          <p:nvPr/>
        </p:nvSpPr>
        <p:spPr>
          <a:xfrm>
            <a:off x="1534886" y="4119697"/>
            <a:ext cx="155121" cy="439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10445BCC-3BA3-4B1B-9D80-ECB89B996F9E}"/>
              </a:ext>
            </a:extLst>
          </p:cNvPr>
          <p:cNvSpPr/>
          <p:nvPr/>
        </p:nvSpPr>
        <p:spPr>
          <a:xfrm>
            <a:off x="4310743" y="4119698"/>
            <a:ext cx="155121" cy="3788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Terminator 14">
            <a:extLst>
              <a:ext uri="{FF2B5EF4-FFF2-40B4-BE49-F238E27FC236}">
                <a16:creationId xmlns:a16="http://schemas.microsoft.com/office/drawing/2014/main" id="{A222F37D-31CF-43AD-9D18-06644638A9CF}"/>
              </a:ext>
            </a:extLst>
          </p:cNvPr>
          <p:cNvSpPr/>
          <p:nvPr/>
        </p:nvSpPr>
        <p:spPr>
          <a:xfrm>
            <a:off x="734786" y="4558938"/>
            <a:ext cx="1747157" cy="43924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হ্রস্বস্বর</a:t>
            </a:r>
            <a:endParaRPr lang="en-US" sz="2800" dirty="0"/>
          </a:p>
        </p:txBody>
      </p:sp>
      <p:sp>
        <p:nvSpPr>
          <p:cNvPr id="16" name="Flowchart: Terminator 15">
            <a:extLst>
              <a:ext uri="{FF2B5EF4-FFF2-40B4-BE49-F238E27FC236}">
                <a16:creationId xmlns:a16="http://schemas.microsoft.com/office/drawing/2014/main" id="{11D76B9D-5609-4F4B-B2EF-D5C58909613A}"/>
              </a:ext>
            </a:extLst>
          </p:cNvPr>
          <p:cNvSpPr/>
          <p:nvPr/>
        </p:nvSpPr>
        <p:spPr>
          <a:xfrm>
            <a:off x="3616779" y="4498523"/>
            <a:ext cx="1641021" cy="43924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দীর্ঘস্বর</a:t>
            </a:r>
            <a:endParaRPr lang="en-US" sz="2800" dirty="0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EB198278-D8A4-4C60-9E46-5D1B00633DEE}"/>
              </a:ext>
            </a:extLst>
          </p:cNvPr>
          <p:cNvSpPr/>
          <p:nvPr/>
        </p:nvSpPr>
        <p:spPr>
          <a:xfrm>
            <a:off x="10099221" y="2286000"/>
            <a:ext cx="391886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Terminator 17">
            <a:extLst>
              <a:ext uri="{FF2B5EF4-FFF2-40B4-BE49-F238E27FC236}">
                <a16:creationId xmlns:a16="http://schemas.microsoft.com/office/drawing/2014/main" id="{46DD46E5-FA27-4582-B28D-FEA14CF290B9}"/>
              </a:ext>
            </a:extLst>
          </p:cNvPr>
          <p:cNvSpPr/>
          <p:nvPr/>
        </p:nvSpPr>
        <p:spPr>
          <a:xfrm>
            <a:off x="9037865" y="2857499"/>
            <a:ext cx="2579914" cy="644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ব্যঞ্জনবর্ণ</a:t>
            </a:r>
            <a:endParaRPr lang="en-US" sz="3200" dirty="0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70587D3C-59C0-4305-ADBC-6F459EDE8D2B}"/>
              </a:ext>
            </a:extLst>
          </p:cNvPr>
          <p:cNvSpPr/>
          <p:nvPr/>
        </p:nvSpPr>
        <p:spPr>
          <a:xfrm>
            <a:off x="9919607" y="3502476"/>
            <a:ext cx="824593" cy="16002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Terminator 19">
            <a:extLst>
              <a:ext uri="{FF2B5EF4-FFF2-40B4-BE49-F238E27FC236}">
                <a16:creationId xmlns:a16="http://schemas.microsoft.com/office/drawing/2014/main" id="{5A1451D4-85CB-4695-AAB7-8B88FEB73094}"/>
              </a:ext>
            </a:extLst>
          </p:cNvPr>
          <p:cNvSpPr/>
          <p:nvPr/>
        </p:nvSpPr>
        <p:spPr>
          <a:xfrm flipV="1">
            <a:off x="734786" y="5102679"/>
            <a:ext cx="11127921" cy="4571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D1EE543C-BE57-480F-A1C3-9082A81A156F}"/>
              </a:ext>
            </a:extLst>
          </p:cNvPr>
          <p:cNvSpPr/>
          <p:nvPr/>
        </p:nvSpPr>
        <p:spPr>
          <a:xfrm>
            <a:off x="808264" y="5148398"/>
            <a:ext cx="587829" cy="7625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3FEAABF2-220F-4C56-B833-033D0411FBA9}"/>
              </a:ext>
            </a:extLst>
          </p:cNvPr>
          <p:cNvSpPr/>
          <p:nvPr/>
        </p:nvSpPr>
        <p:spPr>
          <a:xfrm>
            <a:off x="3543300" y="5148398"/>
            <a:ext cx="587829" cy="7315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E9979243-CC34-4F98-94F2-4FC99CB6CCC4}"/>
              </a:ext>
            </a:extLst>
          </p:cNvPr>
          <p:cNvSpPr/>
          <p:nvPr/>
        </p:nvSpPr>
        <p:spPr>
          <a:xfrm>
            <a:off x="6613071" y="5148398"/>
            <a:ext cx="587829" cy="7315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F415A1AB-20E8-4C63-AD41-AFC08CC30FA5}"/>
              </a:ext>
            </a:extLst>
          </p:cNvPr>
          <p:cNvSpPr/>
          <p:nvPr/>
        </p:nvSpPr>
        <p:spPr>
          <a:xfrm>
            <a:off x="10980964" y="5148398"/>
            <a:ext cx="587829" cy="7625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Terminator 24">
            <a:extLst>
              <a:ext uri="{FF2B5EF4-FFF2-40B4-BE49-F238E27FC236}">
                <a16:creationId xmlns:a16="http://schemas.microsoft.com/office/drawing/2014/main" id="{25789B09-3737-4B67-B1F7-D045DD958749}"/>
              </a:ext>
            </a:extLst>
          </p:cNvPr>
          <p:cNvSpPr/>
          <p:nvPr/>
        </p:nvSpPr>
        <p:spPr>
          <a:xfrm>
            <a:off x="187779" y="5910942"/>
            <a:ext cx="1943100" cy="52578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স্পর্শ</a:t>
            </a:r>
            <a:r>
              <a:rPr lang="en-US" sz="2800" dirty="0"/>
              <a:t> </a:t>
            </a:r>
            <a:r>
              <a:rPr lang="en-US" sz="2800" dirty="0" err="1"/>
              <a:t>বর্ণ</a:t>
            </a:r>
            <a:endParaRPr lang="en-US" sz="2800" dirty="0"/>
          </a:p>
        </p:txBody>
      </p:sp>
      <p:sp>
        <p:nvSpPr>
          <p:cNvPr id="26" name="Flowchart: Terminator 25">
            <a:extLst>
              <a:ext uri="{FF2B5EF4-FFF2-40B4-BE49-F238E27FC236}">
                <a16:creationId xmlns:a16="http://schemas.microsoft.com/office/drawing/2014/main" id="{FC895E0D-6A9B-4196-995E-72C983826C2A}"/>
              </a:ext>
            </a:extLst>
          </p:cNvPr>
          <p:cNvSpPr/>
          <p:nvPr/>
        </p:nvSpPr>
        <p:spPr>
          <a:xfrm>
            <a:off x="2833007" y="5879920"/>
            <a:ext cx="2171700" cy="5257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অন্তঃস্থ</a:t>
            </a:r>
            <a:r>
              <a:rPr lang="en-US" sz="2800" dirty="0"/>
              <a:t> </a:t>
            </a:r>
            <a:r>
              <a:rPr lang="en-US" sz="2800" dirty="0" err="1"/>
              <a:t>বর্ণ</a:t>
            </a:r>
            <a:endParaRPr lang="en-US" sz="2800" dirty="0"/>
          </a:p>
        </p:txBody>
      </p:sp>
      <p:sp>
        <p:nvSpPr>
          <p:cNvPr id="27" name="Flowchart: Terminator 26">
            <a:extLst>
              <a:ext uri="{FF2B5EF4-FFF2-40B4-BE49-F238E27FC236}">
                <a16:creationId xmlns:a16="http://schemas.microsoft.com/office/drawing/2014/main" id="{E05BB71B-C7C1-4EE0-968A-2DFEB2E3E16A}"/>
              </a:ext>
            </a:extLst>
          </p:cNvPr>
          <p:cNvSpPr/>
          <p:nvPr/>
        </p:nvSpPr>
        <p:spPr>
          <a:xfrm>
            <a:off x="5812970" y="5879919"/>
            <a:ext cx="2294165" cy="5568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উষ্ম</a:t>
            </a:r>
            <a:r>
              <a:rPr lang="en-US" sz="3200" dirty="0"/>
              <a:t> </a:t>
            </a:r>
            <a:r>
              <a:rPr lang="en-US" sz="3200" dirty="0" err="1"/>
              <a:t>বর্ণ</a:t>
            </a:r>
            <a:endParaRPr lang="en-US" sz="3200" dirty="0"/>
          </a:p>
        </p:txBody>
      </p:sp>
      <p:sp>
        <p:nvSpPr>
          <p:cNvPr id="28" name="Flowchart: Terminator 27">
            <a:extLst>
              <a:ext uri="{FF2B5EF4-FFF2-40B4-BE49-F238E27FC236}">
                <a16:creationId xmlns:a16="http://schemas.microsoft.com/office/drawing/2014/main" id="{CDB4C99E-46A5-4824-ABD9-5A57694D32E8}"/>
              </a:ext>
            </a:extLst>
          </p:cNvPr>
          <p:cNvSpPr/>
          <p:nvPr/>
        </p:nvSpPr>
        <p:spPr>
          <a:xfrm>
            <a:off x="9601200" y="5910942"/>
            <a:ext cx="2498271" cy="5257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অযোগবাহ</a:t>
            </a:r>
            <a:r>
              <a:rPr lang="en-US" sz="2400" dirty="0"/>
              <a:t>  </a:t>
            </a:r>
            <a:r>
              <a:rPr lang="en-US" sz="2400" dirty="0" err="1"/>
              <a:t>বর্ণ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1450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829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73</cp:revision>
  <dcterms:created xsi:type="dcterms:W3CDTF">2021-03-28T05:29:40Z</dcterms:created>
  <dcterms:modified xsi:type="dcterms:W3CDTF">2021-04-24T05:17:08Z</dcterms:modified>
</cp:coreProperties>
</file>