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6" r:id="rId4"/>
    <p:sldId id="264" r:id="rId5"/>
    <p:sldId id="256" r:id="rId6"/>
    <p:sldId id="270" r:id="rId7"/>
    <p:sldId id="271" r:id="rId8"/>
    <p:sldId id="269" r:id="rId9"/>
    <p:sldId id="268" r:id="rId10"/>
    <p:sldId id="267" r:id="rId11"/>
    <p:sldId id="265" r:id="rId12"/>
    <p:sldId id="272" r:id="rId13"/>
    <p:sldId id="273" r:id="rId14"/>
    <p:sldId id="274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08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83276_142668139242664_17637999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6858000" cy="543282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1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228599"/>
            <a:ext cx="7467600" cy="1600200"/>
            <a:chOff x="685800" y="228599"/>
            <a:chExt cx="7467600" cy="1600200"/>
          </a:xfrm>
        </p:grpSpPr>
        <p:sp>
          <p:nvSpPr>
            <p:cNvPr id="6" name="Rounded Rectangle 5"/>
            <p:cNvSpPr/>
            <p:nvPr/>
          </p:nvSpPr>
          <p:spPr>
            <a:xfrm>
              <a:off x="685800" y="228599"/>
              <a:ext cx="74676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বিশুদ্ধতা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দুর্বলতার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দিক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হাদিস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10800000">
              <a:off x="7010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0800000">
              <a:off x="1676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0800000">
              <a:off x="4343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1371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সহীহ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দয়িফ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স্মরন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ক্রুটিমুক্ত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সহীহ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সহীহ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রাবীদের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দূরীভুত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648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সহিহ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শর্তসমুহ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দয়িফ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228599"/>
            <a:ext cx="7467600" cy="1600200"/>
            <a:chOff x="685800" y="228599"/>
            <a:chExt cx="7467600" cy="1600200"/>
          </a:xfrm>
        </p:grpSpPr>
        <p:sp>
          <p:nvSpPr>
            <p:cNvPr id="6" name="Rounded Rectangle 5"/>
            <p:cNvSpPr/>
            <p:nvPr/>
          </p:nvSpPr>
          <p:spPr>
            <a:xfrm>
              <a:off x="685800" y="228599"/>
              <a:ext cx="74676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অগ্রহণ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যোগ্য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হাদিস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10800000">
              <a:off x="7010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0800000">
              <a:off x="1676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0800000">
              <a:off x="4343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1295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মাওযু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মুবহাম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মাতরুক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590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বর্ণনাকারী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ইচ্ছাপুর্বক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রসুলুল্লাহ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রচন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প্রমানিত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মাওযু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বর্ণনাকারী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মর্মে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মাতরুক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953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রাবির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যায়নি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গুনাগুন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মুবহাম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0386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মুনকাতি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106680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8768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4356426" cy="3186541"/>
          </a:xfrm>
          <a:prstGeom prst="rect">
            <a:avLst/>
          </a:prstGeom>
          <a:ln w="63500" cmpd="dbl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1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452" y="190196"/>
            <a:ext cx="2407975" cy="2152388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>
                <a:gd name="adj1" fmla="val 10800000"/>
                <a:gd name="adj2" fmla="val 51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জোড়ায় কাজ  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97" r="37879" b="50000"/>
          <a:stretch/>
        </p:blipFill>
        <p:spPr>
          <a:xfrm>
            <a:off x="3695699" y="914400"/>
            <a:ext cx="1752601" cy="1576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06" y="1681754"/>
            <a:ext cx="1539323" cy="158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25" y="1681754"/>
            <a:ext cx="1539323" cy="158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78773" y="41565"/>
            <a:ext cx="2386453" cy="10529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4854" y="190196"/>
            <a:ext cx="2407975" cy="2152388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>
                <a:gd name="adj1" fmla="val 10800000"/>
                <a:gd name="adj2" fmla="val 51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জোড়ায় কাজ  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429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মু‘আল্লাক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মু‘দাল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1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29718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dbl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60663" y="235527"/>
            <a:ext cx="2500745" cy="227214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prstTxWarp prst="textCirclePour">
              <a:avLst>
                <a:gd name="adj1" fmla="val 11112011"/>
                <a:gd name="adj2" fmla="val 1023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all" dirty="0" smtClean="0">
                <a:ln w="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3600" b="1" cap="all" dirty="0" smtClean="0">
                <a:ln w="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cap="all" dirty="0" smtClean="0">
                <a:ln w="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  দলীয় কাজ  </a:t>
            </a:r>
            <a:endParaRPr lang="en-US" sz="3600" b="1" cap="all" dirty="0">
              <a:ln w="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255" y="235527"/>
            <a:ext cx="2500745" cy="227214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prstTxWarp prst="textCirclePour">
              <a:avLst>
                <a:gd name="adj1" fmla="val 11112011"/>
                <a:gd name="adj2" fmla="val 1023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all" dirty="0" smtClean="0">
                <a:ln w="0"/>
                <a:gradFill flip="none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cap="all" dirty="0" smtClean="0">
                <a:ln w="0"/>
                <a:gradFill flip="none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  দলীয় কাজ  </a:t>
            </a:r>
            <a:endParaRPr lang="en-US" sz="3600" b="1" cap="all" dirty="0">
              <a:ln w="0"/>
              <a:gradFill flip="none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63236"/>
            <a:ext cx="2819400" cy="5264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419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কওলী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ফেলী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1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14400"/>
            <a:ext cx="5238690" cy="2490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228600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1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981200" y="304800"/>
            <a:ext cx="5562600" cy="26670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ধন্যবাদ</a:t>
            </a:r>
            <a:r>
              <a:rPr lang="en-US" sz="6000" dirty="0" smtClean="0"/>
              <a:t> </a:t>
            </a:r>
            <a:r>
              <a:rPr lang="en-US" sz="6000" dirty="0" err="1" smtClean="0"/>
              <a:t>সবাইকে</a:t>
            </a:r>
            <a:endParaRPr lang="en-US" sz="6000" dirty="0"/>
          </a:p>
        </p:txBody>
      </p:sp>
      <p:pic>
        <p:nvPicPr>
          <p:cNvPr id="6" name="Picture 5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24200"/>
            <a:ext cx="4000500" cy="337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08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4" cstate="print"/>
          <a:srcRect l="8442" r="8442"/>
          <a:stretch>
            <a:fillRect/>
          </a:stretch>
        </p:blipFill>
        <p:spPr>
          <a:xfrm>
            <a:off x="0" y="-304800"/>
            <a:ext cx="9753600" cy="716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85343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পো:কাঠালিয়া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থানা-মাধবদী,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উপজেলা-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নরসিংদী সদর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685800"/>
            <a:ext cx="39731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শামসুল আলম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1" y="1120914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সুপারিনটেনডেন্ট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278" y="3667780"/>
            <a:ext cx="220929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0878" y="3729335"/>
            <a:ext cx="44776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০১৭১১৫১৫৯৩০   ০১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৭১২৫৫২৮১৪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1" y="1676400"/>
            <a:ext cx="438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এম,এম; এম,এফ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)বাংলাদেশ মাদ্রাসা শিক্ষা বোর্ড,ঢাকা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464784"/>
            <a:ext cx="5781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ঠিকানা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গ্রাম-কাহেতের টেকী পোঃ-বোয়ালিয়া বাজার,  উপজেলা-কটিয়াদী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জেলা-কিশোরগঞ্জ।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96270" y="539229"/>
            <a:ext cx="1833765" cy="2067312"/>
            <a:chOff x="-371916" y="1780633"/>
            <a:chExt cx="2883052" cy="2992259"/>
          </a:xfrm>
        </p:grpSpPr>
        <p:pic>
          <p:nvPicPr>
            <p:cNvPr id="14" name="Picture 13" descr="flower-photo-frames-free-download-for-mobile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71916" y="1780633"/>
              <a:ext cx="2883052" cy="29922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R5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396" y="2514599"/>
              <a:ext cx="1706880" cy="19812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11962"/>
            <a:ext cx="1828800" cy="203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676400" y="1905000"/>
            <a:ext cx="438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(বি.এস,এস) বাংলাদেশ উন্মুক্ত বিশ্ববিদ্যালয়,গাজীপুর।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1" y="2644914"/>
            <a:ext cx="403859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রহিমদী দাখিল মাদ্রাসা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404878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Email:-salam.sp786@gmail.com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3838" y="2209800"/>
            <a:ext cx="484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অধ্যয়নরত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বাংলাদেশ উন্মুক্ত বিশ্ববিদ্যালয়,গাজীপুর।</a:t>
            </a:r>
            <a:r>
              <a:rPr lang="bn-BD" sz="2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9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04800"/>
            <a:ext cx="9753600" cy="7162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pPr>
              <a:lnSpc>
                <a:spcPct val="150000"/>
              </a:lnSpc>
            </a:pPr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>
                <a:lnSpc>
                  <a:spcPct val="150000"/>
                </a:lnSpc>
              </a:pPr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400800"/>
            <a:ext cx="6858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_224707_15874037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3598127" cy="418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pPr>
              <a:lnSpc>
                <a:spcPct val="150000"/>
              </a:lnSpc>
            </a:pPr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>
                <a:lnSpc>
                  <a:spcPct val="150000"/>
                </a:lnSpc>
              </a:pPr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400800"/>
            <a:ext cx="6858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………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অনূযায়ী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দুর্বলতার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419600" y="228600"/>
            <a:ext cx="3124200" cy="838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হাদীসের প্রকার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"/>
            <a:ext cx="2743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1752600"/>
            <a:ext cx="2286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মুতাওয়াতির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77000" y="1752600"/>
            <a:ext cx="1447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2590800"/>
            <a:ext cx="5257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মুতাওয়াতির আভিধানিক অর্থঃ ধারাবাহিকতা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3429000"/>
            <a:ext cx="8534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মুতাওয়াতির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অর্থঃ যে হাদিসের বনর্নাকারী প্রত্যেক যুগে অসংখ্য নিদিষ্ট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গর্ণনা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করা সম্ভব নয়।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1066800"/>
            <a:ext cx="8915400" cy="1184841"/>
            <a:chOff x="228600" y="1066800"/>
            <a:chExt cx="8915400" cy="1184841"/>
          </a:xfrm>
        </p:grpSpPr>
        <p:sp>
          <p:nvSpPr>
            <p:cNvPr id="7" name="Rectangle 6"/>
            <p:cNvSpPr/>
            <p:nvPr/>
          </p:nvSpPr>
          <p:spPr>
            <a:xfrm>
              <a:off x="228600" y="1066800"/>
              <a:ext cx="89154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সনদ অনুসারে হাদিস দুই প্রকার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Bent-Up Arrow 16"/>
            <p:cNvSpPr/>
            <p:nvPr/>
          </p:nvSpPr>
          <p:spPr>
            <a:xfrm rot="5400000">
              <a:off x="5638800" y="1409700"/>
              <a:ext cx="685800" cy="914400"/>
            </a:xfrm>
            <a:prstGeom prst="bent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nt-Up Arrow 17"/>
            <p:cNvSpPr/>
            <p:nvPr/>
          </p:nvSpPr>
          <p:spPr>
            <a:xfrm rot="5400000">
              <a:off x="449578" y="1451541"/>
              <a:ext cx="685800" cy="9144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0" y="4495800"/>
            <a:ext cx="4876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অর্থঃ একক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5105400"/>
            <a:ext cx="8534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অর্থঃ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মুতাওয়াতির হাদিসের শর্তাবলী পাওয়া যায় না  তাকে আহাদ হাদিস বলে।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1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5943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মাশহুর এর আভিধানিক অর্থঃ বিখ্যাত, প্রসিদ্ধ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362200"/>
            <a:ext cx="8534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মাশহুর এর পারিভাষিক  অর্থঃ যে হাদিসের বনর্নাকারী সংখ্যা দুয়ের অধিক তবে মুতাওয়াতির এর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পৌঁছেনি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তাকে মাশহুর হাদিস বলে।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0668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মাশহুর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228600"/>
            <a:ext cx="7467600" cy="838200"/>
            <a:chOff x="685800" y="228600"/>
            <a:chExt cx="7467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"/>
              <a:ext cx="74676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আহাদ হাদিস তিন প্রকার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066800" y="685800"/>
              <a:ext cx="304800" cy="381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495800" y="685800"/>
              <a:ext cx="304800" cy="381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391400" y="685800"/>
              <a:ext cx="304800" cy="381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858000" y="11430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গরিব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86200" y="1066800"/>
            <a:ext cx="16002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আজিজ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3352800"/>
            <a:ext cx="86106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আজিজ এর আভিধানিক অর্থঃ মজবুত ও শক্তিশালী হওয়া।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4038600"/>
            <a:ext cx="85344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আজিজ এর পারিভাষিক  অর্থঃ যে হাদিসের বনর্নাকারী সংখ্যা কোন স্তরে  দুয়ের কম হয়নি তাকে আজিজ হাদিস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1000" y="4953000"/>
            <a:ext cx="86106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গরীব এর আভিধানিক অর্থঃ  একাকী, অপরিচিত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5638800"/>
            <a:ext cx="853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গরীব এর পারিভাষিক  অর্থঃ যে হাদিসের বনর্নাকারী সংখ্যা এক জন তাকে গরীব হাদিস বলে।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-152400" y="0"/>
            <a:ext cx="9144000" cy="6629400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09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মারফু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পারিভাষিক  অর্থঃ যে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নবী করিম (সাঃ)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তাকে মারফু হাদিস বলে।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228600"/>
            <a:ext cx="7467600" cy="838200"/>
            <a:chOff x="685800" y="228600"/>
            <a:chExt cx="7467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"/>
              <a:ext cx="74676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বর্ননা কারী বাদ পড়া হিসাবে হাদিস তিন প্রকার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066800" y="685800"/>
              <a:ext cx="304800" cy="381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495800" y="685800"/>
              <a:ext cx="304800" cy="381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391400" y="685800"/>
              <a:ext cx="304800" cy="381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200" y="11430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মারফু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629400" y="1143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মাকতু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733800" y="1219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মাওকুফ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15240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মারফু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এর আভিধানিক অর্থঃ উন্নত ও মর্যাদা বান।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9718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মাওকুফ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এর আভিধানিক অর্থঃ স্থীর কৃত  ওয়াকফ কৃত।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429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হাদিসে মাওকুফ এর পারিভাষিক  অর্থঃ যে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সাহাবী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তাকে  মাওকুফ হাদিস বলে।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191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মাকতু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এর আভিধানিক অর্থঃ কর্তন কৃত,  বিচ্ছিন্ন কৃত।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 মাকতু এর পারিভাষিক  অর্থঃ যে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তাবেয়ী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তাকে  মাকতু হাদিস বলে।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129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কওলী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তাকরীরি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295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ফেলী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8288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মহানবী হযরত মুহাম্মদ (স:) সাহাবায়ে কেরাম ও তাবেয়ীন গণের মুখ নিঃসৃত বাণীকে হাদীসে কওলী বা বানী সুচক হাদীস বলে।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0480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মহানবী হযরত মুহাম্মদ (স:) স্বয়ং রসুল হিসাবে যে সকল কাজ করেছেন  কোন সাহাবী তাহা বর্ননা করেছেন অথবা সাহাবী ও তাবেয়ী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তাকে হাদীসে কওলী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7244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সাহাবী গণ মহানবী হযরত মোহাম্মদ (সাঃ) সন্মুখে কোন কথা বলেছেন বা কোন কাজ করেছেন রাসুল তাহার  কোন প্রতিবাদ করেননি তাকে হাদীসে তাকরীরি বলে।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228600"/>
            <a:ext cx="7467600" cy="1219200"/>
            <a:chOff x="685800" y="228600"/>
            <a:chExt cx="7467600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228600"/>
              <a:ext cx="7467600" cy="457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মতন অনুসারে হাদিস তিন প্রকার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524000" y="685800"/>
              <a:ext cx="533400" cy="76200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343400" y="685800"/>
              <a:ext cx="533400" cy="76200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162800" y="609600"/>
              <a:ext cx="533400" cy="76200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8759"/>
            <a:ext cx="2141220" cy="289241"/>
          </a:xfrm>
        </p:spPr>
        <p:txBody>
          <a:bodyPr/>
          <a:lstStyle/>
          <a:p>
            <a:fld id="{E54FFD7B-8825-402A-BBD0-D3C94D1B8D5F}" type="datetime10">
              <a:rPr lang="bn-BD" sz="1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24 এপ্রিল, 2021</a:t>
            </a:fld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534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শামসুল আলম,সহকারি সুপার রহিমদী দাখিল মাদ্রাসা,নরসিংদী সদর,নরসিংদী।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85800" y="228599"/>
            <a:ext cx="7467600" cy="1600200"/>
            <a:chOff x="685800" y="228599"/>
            <a:chExt cx="7467600" cy="1600200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228599"/>
              <a:ext cx="74676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মুনকাতি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হিসাবে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হাদিস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10800000">
              <a:off x="7010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10800000">
              <a:off x="1676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0800000">
              <a:off x="4343400" y="685799"/>
              <a:ext cx="1143000" cy="11430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137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মু‘আল্লাক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371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মু‘দাল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মুরসাল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286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কারীদের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সুত্রে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‍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কারীর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মু‘আল্লাক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3352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কারীদের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মধ্যখান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ততোদিক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বর্ননাকারীর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মু‘দাল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648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কারীদের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কারীর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সাহাবীর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মুরসাল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922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 Alam</dc:creator>
  <cp:lastModifiedBy>Samsul Alam</cp:lastModifiedBy>
  <cp:revision>64</cp:revision>
  <dcterms:created xsi:type="dcterms:W3CDTF">2006-08-16T00:00:00Z</dcterms:created>
  <dcterms:modified xsi:type="dcterms:W3CDTF">2021-04-24T05:25:23Z</dcterms:modified>
</cp:coreProperties>
</file>