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1" r:id="rId2"/>
    <p:sldId id="301" r:id="rId3"/>
    <p:sldId id="261" r:id="rId4"/>
    <p:sldId id="260" r:id="rId5"/>
    <p:sldId id="256" r:id="rId6"/>
    <p:sldId id="257" r:id="rId7"/>
    <p:sldId id="258" r:id="rId8"/>
    <p:sldId id="259" r:id="rId9"/>
    <p:sldId id="302" r:id="rId10"/>
    <p:sldId id="303" r:id="rId11"/>
    <p:sldId id="304" r:id="rId12"/>
    <p:sldId id="3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4A265-CB7D-416B-9448-8A82966B120D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31938-E6B6-4C28-AC76-301D903F0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44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BADBF-3A30-4811-BBEC-69C70DD170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2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80EBB3-F0B6-4FAE-B6FC-A4F18E56B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1ADF4F4-D00A-4182-8146-F39E1D4A6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05A7FB-3BE9-4413-8DC0-FBB34552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CF5-C9BC-4018-A5D3-68AA1FC63B95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FF5892-41BF-4238-A755-9333A95C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49698D-4D83-482A-A1DF-C27A7804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624-E216-4E26-9C6C-985C201A8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4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7150C2-AA67-4DCA-8BA2-07AA5BD4D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EA0DE7-15E8-4800-8EB7-64F5BB4CA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40B517-7E5B-494D-8C76-48DBDD55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CF5-C9BC-4018-A5D3-68AA1FC63B95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F45044-0DA3-4EE1-AD6C-73E3147F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E87B63-ED36-4BDD-88C2-27B3E490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624-E216-4E26-9C6C-985C201A8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9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9B77065-C9BE-4410-845B-6A05D612D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0AFC13F-3394-4499-B30E-C371F0DF9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8556E2-90F1-4133-B8FA-C5C6F3F5D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CF5-C9BC-4018-A5D3-68AA1FC63B95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A4BD5B-0324-47E2-8C95-F99A02C5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0D2FA8-CF0B-4970-B456-142FEE39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624-E216-4E26-9C6C-985C201A8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F9D362-5DFC-4F70-986C-A96E53E58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600CE1-DA78-4C11-A5D9-9293C8A53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E21C99-8865-4102-A361-24104DB2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CF5-C9BC-4018-A5D3-68AA1FC63B95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92E155-55E6-4319-8F0E-6F3D1A77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680F00-AC9E-457A-9E1A-273C90D1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624-E216-4E26-9C6C-985C201A8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5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B50765-29C1-426B-9C4D-5BC1788B8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884A77-08C6-4D0F-A596-B0E7AB27A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596E49-040C-4F19-811C-09302E30E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CF5-C9BC-4018-A5D3-68AA1FC63B95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B8715B-3C17-41F8-A0A7-38F95ED4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6D7419-A459-4EF4-9865-D70201B0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624-E216-4E26-9C6C-985C201A8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2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A0C8A-50D1-4572-95CC-6AB2FE112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5BF1D5-9864-46B7-B584-164F4B01F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40FDCA6-84D6-449F-92C0-25A15E9E1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78737C6-AADC-48A0-914E-AEACF23EB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CF5-C9BC-4018-A5D3-68AA1FC63B95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F8F59C1-605C-4F55-B09E-35DE7A477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448BCCD-386B-4F22-988E-2F70459E3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624-E216-4E26-9C6C-985C201A8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9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881A87-6A18-4C86-844F-4E7E9722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3A0460-7DB9-4519-985C-13EF932E1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081421-4BAD-40AC-81D3-58FEB1D7B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38DCD3A-EAE1-44EC-823B-F5FF588F6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0D68438-4BFF-4979-9AC7-6DC684FCD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B6101AC-F381-495C-834D-C82CABD7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CF5-C9BC-4018-A5D3-68AA1FC63B95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6EF9204-7595-4EF2-BEAD-1B52D9123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85C154D-CD47-4D80-AB35-3ADC3BC12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624-E216-4E26-9C6C-985C201A8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9B9208-50A9-4F04-9127-2519E2CAB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443AEE7-9A55-48E2-A89D-B463DC1AC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CF5-C9BC-4018-A5D3-68AA1FC63B95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C289611-B253-47E3-AED1-6758CBF89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B1D31B-5F20-493D-B0BF-ED900811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624-E216-4E26-9C6C-985C201A8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9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96C7A3-5CCB-45DF-8913-F25536EE9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CF5-C9BC-4018-A5D3-68AA1FC63B95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D299A8C-CC08-473C-BA5E-523295D5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52DAFB-F333-4C31-85A9-4B14490B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624-E216-4E26-9C6C-985C201A8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5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592E7D-0A74-4463-AC62-D19FABBD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902170-690D-4A44-9F50-FE97B25DB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F7498A6-FE03-4EC3-8970-18400D4E1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798E09-B57B-423E-9128-DBD5A0F08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CF5-C9BC-4018-A5D3-68AA1FC63B95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F38E5B-EA0C-4773-9B20-E8B60B76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EAD09ED-9884-43EA-93B2-C1A09C2C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624-E216-4E26-9C6C-985C201A8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2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902FE1-D6A1-421B-B130-2E7695ABD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5F7C024-12F4-4D9F-B47B-460F89237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80E9011-2FF5-4A78-9AC8-50631C9AB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CF4DA4-C416-42A3-83FE-6C3CC3DF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CF5-C9BC-4018-A5D3-68AA1FC63B95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175BC9-D532-47B5-A41D-7B4F3BDA0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156248-1E84-486B-8A6F-B7C99D7ED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0624-E216-4E26-9C6C-985C201A8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0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41E4B17-5B2E-4741-A098-30810F8F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462A5E-D721-4BB0-AA7E-725CF9667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F356E1-9C5D-4D22-88D9-931C91B21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B4CF5-C9BC-4018-A5D3-68AA1FC63B95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E7A474-1E45-45BF-8E4F-442C8CA03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581812-CFB7-4675-9065-4061B80DE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D0624-E216-4E26-9C6C-985C201A8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1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_home_in_Murud_Janjira_Village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ower_vase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24000" y="30480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spc="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Bismillahir</a:t>
            </a:r>
            <a:r>
              <a:rPr lang="en-US" sz="5400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en-US" sz="5400" spc="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Rahmanir</a:t>
            </a:r>
            <a:r>
              <a:rPr lang="en-US" sz="5400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en-US" sz="5400" spc="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Rahim</a:t>
            </a:r>
            <a:endParaRPr lang="en-US" sz="5400" spc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1" y="1295401"/>
            <a:ext cx="6248399" cy="15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9BEDEA3-DD4C-445C-B5B8-897B533A1A58}"/>
              </a:ext>
            </a:extLst>
          </p:cNvPr>
          <p:cNvSpPr txBox="1"/>
          <p:nvPr/>
        </p:nvSpPr>
        <p:spPr>
          <a:xfrm>
            <a:off x="3864864" y="463296"/>
            <a:ext cx="4413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45E8522-28A3-46B9-A672-D4ED03215673}"/>
              </a:ext>
            </a:extLst>
          </p:cNvPr>
          <p:cNvSpPr txBox="1"/>
          <p:nvPr/>
        </p:nvSpPr>
        <p:spPr>
          <a:xfrm>
            <a:off x="2133600" y="2027069"/>
            <a:ext cx="9351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নিক্লিউয়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ধনুকের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ছোড়ার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236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A8EB79-4EEB-4C96-A9EE-1017CD3CF59B}"/>
              </a:ext>
            </a:extLst>
          </p:cNvPr>
          <p:cNvSpPr txBox="1"/>
          <p:nvPr/>
        </p:nvSpPr>
        <p:spPr>
          <a:xfrm>
            <a:off x="280416" y="3429000"/>
            <a:ext cx="11631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5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কুইন্টাল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5 min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50 m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কর্মদক্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60%।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যন্ত্রটির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যন্ত্রটির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ষতা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10%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ব্যয়িত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4BBC00-C97F-4AE7-A1F1-A933CA8DA49F}"/>
              </a:ext>
            </a:extLst>
          </p:cNvPr>
          <p:cNvSpPr txBox="1"/>
          <p:nvPr/>
        </p:nvSpPr>
        <p:spPr>
          <a:xfrm>
            <a:off x="2170176" y="111383"/>
            <a:ext cx="3389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াজ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738F13-51E3-428C-B076-A0F1609B0E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3230" r="1543" b="9332"/>
          <a:stretch/>
        </p:blipFill>
        <p:spPr>
          <a:xfrm>
            <a:off x="6096000" y="111383"/>
            <a:ext cx="6096000" cy="323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1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B6BF268-79E1-4F41-8A5E-CF700250A479}"/>
              </a:ext>
            </a:extLst>
          </p:cNvPr>
          <p:cNvSpPr txBox="1"/>
          <p:nvPr/>
        </p:nvSpPr>
        <p:spPr>
          <a:xfrm>
            <a:off x="525018" y="1926336"/>
            <a:ext cx="5742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4A8F437-4B90-4AD2-A60F-CAE9CE3ED2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245" r="2593" b="4533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067C760-66CB-4FE9-A436-B84B6E584D99}"/>
              </a:ext>
            </a:extLst>
          </p:cNvPr>
          <p:cNvSpPr txBox="1"/>
          <p:nvPr/>
        </p:nvSpPr>
        <p:spPr>
          <a:xfrm>
            <a:off x="2582238" y="838200"/>
            <a:ext cx="6561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864062-06DC-49F7-9E07-866583A83CD2}"/>
              </a:ext>
            </a:extLst>
          </p:cNvPr>
          <p:cNvSpPr txBox="1"/>
          <p:nvPr/>
        </p:nvSpPr>
        <p:spPr>
          <a:xfrm>
            <a:off x="1524000" y="3657601"/>
            <a:ext cx="40600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বেপজা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ইপিজেড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172BB53-3F95-4DE9-9511-D9C885681AC8}"/>
              </a:ext>
            </a:extLst>
          </p:cNvPr>
          <p:cNvSpPr txBox="1"/>
          <p:nvPr/>
        </p:nvSpPr>
        <p:spPr>
          <a:xfrm>
            <a:off x="8341942" y="3657601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ষয়ঃপদার্থবিজ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অ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26AB975-8ABC-43A8-AFFA-1138B5CF1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429001"/>
            <a:ext cx="2245941" cy="2909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16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B570BDD-06D8-4390-AAD1-1EE37EAF0415}"/>
              </a:ext>
            </a:extLst>
          </p:cNvPr>
          <p:cNvSpPr txBox="1"/>
          <p:nvPr/>
        </p:nvSpPr>
        <p:spPr>
          <a:xfrm>
            <a:off x="2523744" y="573024"/>
            <a:ext cx="68275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0527E2-144E-4662-936F-D8E5FF742140}"/>
              </a:ext>
            </a:extLst>
          </p:cNvPr>
          <p:cNvSpPr txBox="1"/>
          <p:nvPr/>
        </p:nvSpPr>
        <p:spPr>
          <a:xfrm>
            <a:off x="2377440" y="2999232"/>
            <a:ext cx="6498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াঠশে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া…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10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6AFF0E30-13C5-453F-8D5A-06E4473D510C}"/>
                  </a:ext>
                </a:extLst>
              </p:cNvPr>
              <p:cNvSpPr txBox="1"/>
              <p:nvPr/>
            </p:nvSpPr>
            <p:spPr>
              <a:xfrm>
                <a:off x="1731264" y="1987296"/>
                <a:ext cx="4364736" cy="3307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কৃত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W = F x</a:t>
                </a:r>
              </a:p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=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mgx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= F S cos </a:t>
                </a:r>
                <a:r>
                  <a:rPr lang="el-G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θ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বিভব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শক্তি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𝑬</m:t>
                        </m:r>
                      </m:e>
                      <m:sub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=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mgh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গতিশক্তি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sSub>
                      <m:sSub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𝑬</m:t>
                        </m:r>
                      </m:e>
                      <m:sub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r>
                      <a:rPr lang="en-US" sz="3200" b="1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sSup>
                      <m:sSupPr>
                        <m:ctrlP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𝒎𝒗</m:t>
                        </m:r>
                      </m:e>
                      <m:sup>
                        <m: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FF0E30-13C5-453F-8D5A-06E4473D5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64" y="1987296"/>
                <a:ext cx="4364736" cy="3307572"/>
              </a:xfrm>
              <a:prstGeom prst="rect">
                <a:avLst/>
              </a:prstGeom>
              <a:blipFill>
                <a:blip r:embed="rId2"/>
                <a:stretch>
                  <a:fillRect l="-3771" t="-2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F6FA8796-EBB1-46C7-8E79-CA55877D49E1}"/>
                  </a:ext>
                </a:extLst>
              </p:cNvPr>
              <p:cNvSpPr txBox="1"/>
              <p:nvPr/>
            </p:nvSpPr>
            <p:spPr>
              <a:xfrm>
                <a:off x="8680704" y="1519674"/>
                <a:ext cx="2938272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খানে</a:t>
                </a:r>
                <a:r>
                  <a:rPr lang="en-US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:pPr lvl="1"/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W = </a:t>
                </a:r>
                <a:r>
                  <a:rPr lang="en-US" sz="24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1"/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 =  </a:t>
                </a:r>
                <a:r>
                  <a:rPr lang="as-IN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 </a:t>
                </a:r>
              </a:p>
              <a:p>
                <a:pPr lvl="1"/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 = </a:t>
                </a:r>
                <a:r>
                  <a:rPr lang="en-US" sz="24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দূর</a:t>
                </a:r>
                <a:r>
                  <a:rPr lang="as-IN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1"/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 = </a:t>
                </a:r>
                <a:r>
                  <a:rPr lang="as-IN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</a:p>
              <a:p>
                <a:pPr lvl="1"/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g =</a:t>
                </a:r>
                <a:r>
                  <a:rPr lang="as-IN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অভ</a:t>
                </a:r>
                <a:r>
                  <a:rPr lang="en-US" sz="24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িকর্</a:t>
                </a:r>
                <a:r>
                  <a:rPr lang="as-IN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 </a:t>
                </a:r>
                <a:r>
                  <a:rPr lang="en-US" sz="24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ত্বরণ</a:t>
                </a:r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pPr lvl="1"/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h = </a:t>
                </a:r>
                <a:r>
                  <a:rPr lang="as-IN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as-IN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as-IN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as-IN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as-IN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as-IN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</a:p>
              <a:p>
                <a:pPr lvl="1"/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v = </a:t>
                </a:r>
                <a:r>
                  <a:rPr lang="en-US" sz="24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</a:t>
                </a:r>
                <a:r>
                  <a:rPr lang="as-IN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lvl="1"/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S = </a:t>
                </a:r>
                <a:r>
                  <a:rPr lang="as-IN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FA8796-EBB1-46C7-8E79-CA55877D4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704" y="1519674"/>
                <a:ext cx="2938272" cy="3785652"/>
              </a:xfrm>
              <a:prstGeom prst="rect">
                <a:avLst/>
              </a:prstGeom>
              <a:blipFill>
                <a:blip r:embed="rId3"/>
                <a:stretch>
                  <a:fillRect l="-3112" t="-1288" r="-2490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0F4E3D-4960-42EE-B2B8-A8F8622F360E}"/>
              </a:ext>
            </a:extLst>
          </p:cNvPr>
          <p:cNvSpPr txBox="1"/>
          <p:nvPr/>
        </p:nvSpPr>
        <p:spPr>
          <a:xfrm>
            <a:off x="2743200" y="463296"/>
            <a:ext cx="635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8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="" xmlns:a16="http://schemas.microsoft.com/office/drawing/2014/main" id="{458C087B-F47F-409E-A73C-7E203CFC8256}"/>
              </a:ext>
            </a:extLst>
          </p:cNvPr>
          <p:cNvSpPr/>
          <p:nvPr/>
        </p:nvSpPr>
        <p:spPr>
          <a:xfrm>
            <a:off x="2560320" y="743712"/>
            <a:ext cx="5949696" cy="2685288"/>
          </a:xfrm>
          <a:prstGeom prst="rt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6B607B1D-D673-4947-9B2E-06BC9832F54F}"/>
              </a:ext>
            </a:extLst>
          </p:cNvPr>
          <p:cNvCxnSpPr/>
          <p:nvPr/>
        </p:nvCxnSpPr>
        <p:spPr>
          <a:xfrm>
            <a:off x="2011680" y="743712"/>
            <a:ext cx="0" cy="26852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6190060-17A7-4B27-A7CB-84CA1BB5A0CC}"/>
              </a:ext>
            </a:extLst>
          </p:cNvPr>
          <p:cNvSpPr txBox="1"/>
          <p:nvPr/>
        </p:nvSpPr>
        <p:spPr>
          <a:xfrm>
            <a:off x="1670306" y="1901690"/>
            <a:ext cx="6827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50m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5A7856E1-2665-4C94-96E0-DFB84D7E3030}"/>
              </a:ext>
            </a:extLst>
          </p:cNvPr>
          <p:cNvCxnSpPr>
            <a:cxnSpLocks/>
          </p:cNvCxnSpPr>
          <p:nvPr/>
        </p:nvCxnSpPr>
        <p:spPr>
          <a:xfrm>
            <a:off x="2694427" y="463296"/>
            <a:ext cx="6022856" cy="281609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19D36D4-0D6A-44FF-809D-69D47B4C62C5}"/>
              </a:ext>
            </a:extLst>
          </p:cNvPr>
          <p:cNvSpPr txBox="1"/>
          <p:nvPr/>
        </p:nvSpPr>
        <p:spPr>
          <a:xfrm rot="1415690">
            <a:off x="5017004" y="1570981"/>
            <a:ext cx="1365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100 m</a:t>
            </a:r>
          </a:p>
        </p:txBody>
      </p:sp>
      <p:sp>
        <p:nvSpPr>
          <p:cNvPr id="11" name="Arc 10">
            <a:extLst>
              <a:ext uri="{FF2B5EF4-FFF2-40B4-BE49-F238E27FC236}">
                <a16:creationId xmlns="" xmlns:a16="http://schemas.microsoft.com/office/drawing/2014/main" id="{189005AF-7340-4558-86A6-53BFE75B14CF}"/>
              </a:ext>
            </a:extLst>
          </p:cNvPr>
          <p:cNvSpPr/>
          <p:nvPr/>
        </p:nvSpPr>
        <p:spPr>
          <a:xfrm>
            <a:off x="7327392" y="3279386"/>
            <a:ext cx="73152" cy="14961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1D3E4C31-7E34-4442-8DEA-2C8942555B0A}"/>
              </a:ext>
            </a:extLst>
          </p:cNvPr>
          <p:cNvSpPr/>
          <p:nvPr/>
        </p:nvSpPr>
        <p:spPr>
          <a:xfrm rot="10800000">
            <a:off x="7229847" y="2271022"/>
            <a:ext cx="60972" cy="1157978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ED2F25C8-DF56-43C4-A9EA-A7F12C8A34E3}"/>
                  </a:ext>
                </a:extLst>
              </p:cNvPr>
              <p:cNvSpPr txBox="1"/>
              <p:nvPr/>
            </p:nvSpPr>
            <p:spPr>
              <a:xfrm>
                <a:off x="7437115" y="3059037"/>
                <a:ext cx="416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2F25C8-DF56-43C4-A9EA-A7F12C8A3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115" y="3059037"/>
                <a:ext cx="416717" cy="276999"/>
              </a:xfrm>
              <a:prstGeom prst="rect">
                <a:avLst/>
              </a:prstGeom>
              <a:blipFill>
                <a:blip r:embed="rId2"/>
                <a:stretch>
                  <a:fillRect l="-11765" t="-4444" r="-588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CC01D2B-8CB6-4721-AED0-6A6CC9B8D4F9}"/>
              </a:ext>
            </a:extLst>
          </p:cNvPr>
          <p:cNvSpPr txBox="1"/>
          <p:nvPr/>
        </p:nvSpPr>
        <p:spPr>
          <a:xfrm>
            <a:off x="2218946" y="3509510"/>
            <a:ext cx="68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2601209-6CD1-4A2D-8D16-5D1A0DC0A999}"/>
              </a:ext>
            </a:extLst>
          </p:cNvPr>
          <p:cNvSpPr txBox="1"/>
          <p:nvPr/>
        </p:nvSpPr>
        <p:spPr>
          <a:xfrm>
            <a:off x="8412480" y="3429000"/>
            <a:ext cx="54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A85B7C3-CD0A-414A-8810-13D861E9BF25}"/>
              </a:ext>
            </a:extLst>
          </p:cNvPr>
          <p:cNvSpPr txBox="1"/>
          <p:nvPr/>
        </p:nvSpPr>
        <p:spPr>
          <a:xfrm>
            <a:off x="2218946" y="463296"/>
            <a:ext cx="34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0B8C043-9FF2-4D6C-95BF-C9BBB55E0960}"/>
              </a:ext>
            </a:extLst>
          </p:cNvPr>
          <p:cNvSpPr txBox="1"/>
          <p:nvPr/>
        </p:nvSpPr>
        <p:spPr>
          <a:xfrm>
            <a:off x="4218432" y="3509510"/>
            <a:ext cx="12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F62ACD-7A31-45D9-BFA2-0E5102D9F0DC}"/>
              </a:ext>
            </a:extLst>
          </p:cNvPr>
          <p:cNvSpPr txBox="1"/>
          <p:nvPr/>
        </p:nvSpPr>
        <p:spPr>
          <a:xfrm>
            <a:off x="1097280" y="4169664"/>
            <a:ext cx="99242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kg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C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C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A 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ৃতকাজের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A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গতিশক্তির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েষণ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547C8F6-BBF7-46F3-AB29-D171425F0F00}"/>
              </a:ext>
            </a:extLst>
          </p:cNvPr>
          <p:cNvSpPr txBox="1"/>
          <p:nvPr/>
        </p:nvSpPr>
        <p:spPr>
          <a:xfrm>
            <a:off x="4196232" y="106829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5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BF465E3F-A964-4AAD-AD65-57C3BEB6AC27}"/>
                  </a:ext>
                </a:extLst>
              </p:cNvPr>
              <p:cNvSpPr txBox="1"/>
              <p:nvPr/>
            </p:nvSpPr>
            <p:spPr>
              <a:xfrm>
                <a:off x="1085088" y="536448"/>
                <a:ext cx="8278368" cy="3374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</a:t>
                </a:r>
              </a:p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ৃত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= F S cos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</m:oMath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2"/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(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kg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9.8 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m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cos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2"/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( 98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100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√</m:t>
                        </m:r>
                        <m: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J</a:t>
                </a:r>
              </a:p>
              <a:p>
                <a:pPr lvl="2"/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490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√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J</a:t>
                </a:r>
              </a:p>
              <a:p>
                <a:pPr lvl="2"/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848.705J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465E3F-A964-4AAD-AD65-57C3BEB6A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088" y="536448"/>
                <a:ext cx="8278368" cy="3374193"/>
              </a:xfrm>
              <a:prstGeom prst="rect">
                <a:avLst/>
              </a:prstGeom>
              <a:blipFill>
                <a:blip r:embed="rId2"/>
                <a:stretch>
                  <a:fillRect l="-1988" t="-2527" b="-5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2C839A5E-2B1D-45D5-8770-AD14354D5DE8}"/>
                  </a:ext>
                </a:extLst>
              </p:cNvPr>
              <p:cNvSpPr txBox="1"/>
              <p:nvPr/>
            </p:nvSpPr>
            <p:spPr>
              <a:xfrm>
                <a:off x="9875520" y="1133856"/>
                <a:ext cx="2328672" cy="194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</a:t>
                </a:r>
              </a:p>
              <a:p>
                <a:r>
                  <a:rPr lang="en-US" sz="24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en-US" sz="24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S =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m</a:t>
                </a:r>
              </a:p>
              <a:p>
                <a:r>
                  <a:rPr lang="en-US" sz="24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m  = 10 kg</a:t>
                </a:r>
              </a:p>
              <a:p>
                <a:r>
                  <a:rPr lang="en-US" sz="24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4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839A5E-2B1D-45D5-8770-AD14354D5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5520" y="1133856"/>
                <a:ext cx="2328672" cy="1947328"/>
              </a:xfrm>
              <a:prstGeom prst="rect">
                <a:avLst/>
              </a:prstGeom>
              <a:blipFill>
                <a:blip r:embed="rId3"/>
                <a:stretch>
                  <a:fillRect l="-3927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401F5C7-B8C2-418D-B58C-D35A14CCF99C}"/>
              </a:ext>
            </a:extLst>
          </p:cNvPr>
          <p:cNvSpPr txBox="1"/>
          <p:nvPr/>
        </p:nvSpPr>
        <p:spPr>
          <a:xfrm>
            <a:off x="2767584" y="4413504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848.705J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B3B829-3079-4F61-9D3F-50EBBE422F64}"/>
              </a:ext>
            </a:extLst>
          </p:cNvPr>
          <p:cNvSpPr txBox="1"/>
          <p:nvPr/>
        </p:nvSpPr>
        <p:spPr>
          <a:xfrm>
            <a:off x="3901440" y="85344"/>
            <a:ext cx="345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- </a:t>
            </a:r>
            <a:r>
              <a:rPr lang="as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as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1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82B4A362-6835-4AE8-A385-A36B0BEDA720}"/>
                  </a:ext>
                </a:extLst>
              </p:cNvPr>
              <p:cNvSpPr txBox="1"/>
              <p:nvPr/>
            </p:nvSpPr>
            <p:spPr>
              <a:xfrm>
                <a:off x="701040" y="892729"/>
                <a:ext cx="11576304" cy="5072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ধরি,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x 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ার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উ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ঁ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R 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 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গতি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শক্তির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ত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ৃ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ংশ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AB =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50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m ,</a:t>
                </a:r>
              </a:p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BR=x m </a:t>
                </a:r>
              </a:p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AR = (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50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-x) 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R 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v 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</m:e>
                      <m:sup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𝒖</m:t>
                        </m:r>
                      </m:e>
                      <m:sup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2gh </a:t>
                </a:r>
              </a:p>
              <a:p>
                <a:pPr lvl="1"/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</m:e>
                      <m:sup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𝒖</m:t>
                        </m:r>
                      </m:e>
                      <m:sup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2g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(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50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-x)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</a:p>
              <a:p>
                <a:pPr lvl="1"/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</m:e>
                      <m:sup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0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2g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(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50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-x)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</a:p>
              <a:p>
                <a:pPr lvl="1"/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ব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া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</m:e>
                      <m:sup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0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2g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(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50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-x)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1"/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</m:e>
                      <m:sup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2g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(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50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-x)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2B4A362-6835-4AE8-A385-A36B0BEDA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" y="892729"/>
                <a:ext cx="11576304" cy="5072542"/>
              </a:xfrm>
              <a:prstGeom prst="rect">
                <a:avLst/>
              </a:prstGeom>
              <a:blipFill rotWithShape="1">
                <a:blip r:embed="rId2"/>
                <a:stretch>
                  <a:fillRect l="-1422" t="-1681" b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4E9E56-D58B-4911-9435-856CCA5A288B}"/>
              </a:ext>
            </a:extLst>
          </p:cNvPr>
          <p:cNvSpPr txBox="1"/>
          <p:nvPr/>
        </p:nvSpPr>
        <p:spPr>
          <a:xfrm>
            <a:off x="4358640" y="119455"/>
            <a:ext cx="320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as-IN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ংশের</a:t>
            </a:r>
            <a:r>
              <a:rPr lang="en-US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458C087B-F47F-409E-A73C-7E203CFC8256}"/>
              </a:ext>
            </a:extLst>
          </p:cNvPr>
          <p:cNvSpPr/>
          <p:nvPr/>
        </p:nvSpPr>
        <p:spPr>
          <a:xfrm>
            <a:off x="7565136" y="2233758"/>
            <a:ext cx="4514523" cy="2006930"/>
          </a:xfrm>
          <a:prstGeom prst="rt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20603" y="4264439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01444" y="2113808"/>
            <a:ext cx="290945" cy="38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792197" y="4218135"/>
            <a:ext cx="39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16083" y="2967335"/>
            <a:ext cx="461665" cy="9233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50m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71460" y="3237223"/>
            <a:ext cx="27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885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EF8EF61A-A8C7-4D12-9732-333947B881EE}"/>
                  </a:ext>
                </a:extLst>
              </p:cNvPr>
              <p:cNvSpPr txBox="1"/>
              <p:nvPr/>
            </p:nvSpPr>
            <p:spPr>
              <a:xfrm>
                <a:off x="1255776" y="950976"/>
                <a:ext cx="9656064" cy="401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R 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𝑬</m:t>
                        </m:r>
                      </m:e>
                      <m:sub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𝒎𝒗</m:t>
                        </m:r>
                      </m:e>
                      <m:sup>
                        <m:r>
                          <a:rPr lang="en-US" sz="32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m</a:t>
                </a:r>
                <a14:m>
                  <m:oMath xmlns:m="http://schemas.openxmlformats.org/officeDocument/2006/math">
                    <m:r>
                      <a: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2g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(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50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-x)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                          =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g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(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50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–x)</a:t>
                </a:r>
              </a:p>
              <a:p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x 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উচ্চতায়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𝑬</m:t>
                        </m:r>
                      </m:e>
                      <m:sub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mgx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8EF61A-A8C7-4D12-9732-333947B88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776" y="950976"/>
                <a:ext cx="9656064" cy="4016549"/>
              </a:xfrm>
              <a:prstGeom prst="rect">
                <a:avLst/>
              </a:prstGeom>
              <a:blipFill>
                <a:blip r:embed="rId2"/>
                <a:stretch>
                  <a:fillRect l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1A95250-09AC-4561-AD83-48033E18B2EF}"/>
              </a:ext>
            </a:extLst>
          </p:cNvPr>
          <p:cNvSpPr txBox="1"/>
          <p:nvPr/>
        </p:nvSpPr>
        <p:spPr>
          <a:xfrm>
            <a:off x="4669536" y="231648"/>
            <a:ext cx="3389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as-IN" sz="32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ংশের</a:t>
            </a:r>
            <a:r>
              <a:rPr lang="en-US" sz="32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="" xmlns:a16="http://schemas.microsoft.com/office/drawing/2014/main" id="{458C087B-F47F-409E-A73C-7E203CFC8256}"/>
              </a:ext>
            </a:extLst>
          </p:cNvPr>
          <p:cNvSpPr/>
          <p:nvPr/>
        </p:nvSpPr>
        <p:spPr>
          <a:xfrm>
            <a:off x="7885770" y="2960595"/>
            <a:ext cx="4514523" cy="2006930"/>
          </a:xfrm>
          <a:prstGeom prst="rt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57704" y="4967525"/>
            <a:ext cx="6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4165" y="289298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99075" y="4967525"/>
            <a:ext cx="26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58912" y="3752603"/>
            <a:ext cx="21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57704" y="3937269"/>
            <a:ext cx="461665" cy="9233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dirty="0" smtClean="0"/>
              <a:t>50m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1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069D013A-DDC1-4274-AE33-38001C778717}"/>
                  </a:ext>
                </a:extLst>
              </p:cNvPr>
              <p:cNvSpPr txBox="1"/>
              <p:nvPr/>
            </p:nvSpPr>
            <p:spPr>
              <a:xfrm>
                <a:off x="1694688" y="633984"/>
                <a:ext cx="10302240" cy="4473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প্রশ্নমতে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𝑬</m:t>
                        </m:r>
                      </m:e>
                      <m:sub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𝑬</m:t>
                        </m:r>
                      </m:e>
                      <m:sub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1"/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,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mgx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m g ( 50 –x)</a:t>
                </a:r>
              </a:p>
              <a:p>
                <a:pPr lvl="1"/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বা, x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( 50 –x)</a:t>
                </a:r>
              </a:p>
              <a:p>
                <a:pPr lvl="1"/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বা, 3x  = ( 50 –x)</a:t>
                </a:r>
              </a:p>
              <a:p>
                <a:pPr lvl="1"/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, 4x  = 50 </a:t>
                </a:r>
              </a:p>
              <a:p>
                <a:pPr lvl="1"/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, x  = 50/4 = 12.5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ভূমি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হতে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12.5 m 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উঁচুতে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বিভব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শক্তি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ও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গতিশক্তির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এক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তৃতীয়াংশ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হবে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। 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69D013A-DDC1-4274-AE33-38001C778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688" y="633984"/>
                <a:ext cx="10302240" cy="4473148"/>
              </a:xfrm>
              <a:prstGeom prst="rect">
                <a:avLst/>
              </a:prstGeom>
              <a:blipFill>
                <a:blip r:embed="rId2"/>
                <a:stretch>
                  <a:fillRect l="-1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36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1009</Words>
  <Application>Microsoft Office PowerPoint</Application>
  <PresentationFormat>Custom</PresentationFormat>
  <Paragraphs>105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Imrans</dc:creator>
  <cp:lastModifiedBy>Imrans</cp:lastModifiedBy>
  <cp:revision>49</cp:revision>
  <dcterms:created xsi:type="dcterms:W3CDTF">2021-04-02T05:13:52Z</dcterms:created>
  <dcterms:modified xsi:type="dcterms:W3CDTF">2021-04-24T10:49:38Z</dcterms:modified>
</cp:coreProperties>
</file>