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  <Override PartName="/ppt/media/audio19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9" r:id="rId3"/>
    <p:sldId id="286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6039B-CE62-451D-948F-102C93C2545A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8CD6-D899-4877-9E7B-E0343F46B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2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5BD85-B6AD-42C2-8327-CDB230B6D2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6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0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8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4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86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8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89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32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06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7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07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6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8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67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72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4711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99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2504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73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99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8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8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5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1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7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8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1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8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F0C3-2117-4C33-A238-79B0C851FFD8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D326DB-D9C6-4398-B49D-0CD8F271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7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audio" Target="../media/audio19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E77CF10-7F4E-4640-81C4-DC50F33D3486}"/>
              </a:ext>
            </a:extLst>
          </p:cNvPr>
          <p:cNvGrpSpPr/>
          <p:nvPr/>
        </p:nvGrpSpPr>
        <p:grpSpPr>
          <a:xfrm>
            <a:off x="462436" y="406400"/>
            <a:ext cx="11267127" cy="6045199"/>
            <a:chOff x="455179" y="406401"/>
            <a:chExt cx="11267127" cy="60451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93" y="406401"/>
              <a:ext cx="11252613" cy="6023428"/>
            </a:xfrm>
            <a:prstGeom prst="rect">
              <a:avLst/>
            </a:prstGeom>
          </p:spPr>
        </p:pic>
        <p:pic>
          <p:nvPicPr>
            <p:cNvPr id="4" name="Picture 3" descr="Image result for grass png">
              <a:extLst>
                <a:ext uri="{FF2B5EF4-FFF2-40B4-BE49-F238E27FC236}">
                  <a16:creationId xmlns:a16="http://schemas.microsoft.com/office/drawing/2014/main" id="{71CC2BD0-6AF7-4707-9D8F-23DA5B6C6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79" y="4090448"/>
              <a:ext cx="11267127" cy="236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892909" y="3311377"/>
            <a:ext cx="617396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i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1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>
        <p15:prstTrans prst="curtains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318133"/>
              </p:ext>
            </p:extLst>
          </p:nvPr>
        </p:nvGraphicFramePr>
        <p:xfrm>
          <a:off x="647114" y="3502849"/>
          <a:ext cx="10930596" cy="3007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532">
                  <a:extLst>
                    <a:ext uri="{9D8B030D-6E8A-4147-A177-3AD203B41FA5}">
                      <a16:colId xmlns:a16="http://schemas.microsoft.com/office/drawing/2014/main" val="577774013"/>
                    </a:ext>
                  </a:extLst>
                </a:gridCol>
                <a:gridCol w="3643532">
                  <a:extLst>
                    <a:ext uri="{9D8B030D-6E8A-4147-A177-3AD203B41FA5}">
                      <a16:colId xmlns:a16="http://schemas.microsoft.com/office/drawing/2014/main" val="158765615"/>
                    </a:ext>
                  </a:extLst>
                </a:gridCol>
                <a:gridCol w="3643532">
                  <a:extLst>
                    <a:ext uri="{9D8B030D-6E8A-4147-A177-3AD203B41FA5}">
                      <a16:colId xmlns:a16="http://schemas.microsoft.com/office/drawing/2014/main" val="2397726514"/>
                    </a:ext>
                  </a:extLst>
                </a:gridCol>
              </a:tblGrid>
              <a:tr h="529125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পেশা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 স্থান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ফলাফল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67632"/>
                  </a:ext>
                </a:extLst>
              </a:tr>
              <a:tr h="529125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কারখানা</a:t>
                      </a:r>
                      <a:r>
                        <a:rPr lang="bn-IN" sz="3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শ্রমিক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746370"/>
                  </a:ext>
                </a:extLst>
              </a:tr>
              <a:tr h="863421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পরিচ্ছন্ন কর্মী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271718"/>
                  </a:ext>
                </a:extLst>
              </a:tr>
              <a:tr h="8634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বহন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শ্রমিক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2451" y="537342"/>
            <a:ext cx="4434896" cy="2496144"/>
          </a:xfrm>
          <a:prstGeom prst="rect">
            <a:avLst/>
          </a:prstGeom>
        </p:spPr>
      </p:pic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294FE62B-1B04-40B6-9EFC-D6138D7244B9}"/>
              </a:ext>
            </a:extLst>
          </p:cNvPr>
          <p:cNvSpPr/>
          <p:nvPr/>
        </p:nvSpPr>
        <p:spPr>
          <a:xfrm>
            <a:off x="647114" y="537342"/>
            <a:ext cx="6077378" cy="2496144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8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28700"/>
              </p:ext>
            </p:extLst>
          </p:nvPr>
        </p:nvGraphicFramePr>
        <p:xfrm>
          <a:off x="634010" y="540986"/>
          <a:ext cx="10933875" cy="5816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4625">
                  <a:extLst>
                    <a:ext uri="{9D8B030D-6E8A-4147-A177-3AD203B41FA5}">
                      <a16:colId xmlns:a16="http://schemas.microsoft.com/office/drawing/2014/main" val="577774013"/>
                    </a:ext>
                  </a:extLst>
                </a:gridCol>
                <a:gridCol w="3644625">
                  <a:extLst>
                    <a:ext uri="{9D8B030D-6E8A-4147-A177-3AD203B41FA5}">
                      <a16:colId xmlns:a16="http://schemas.microsoft.com/office/drawing/2014/main" val="158765615"/>
                    </a:ext>
                  </a:extLst>
                </a:gridCol>
                <a:gridCol w="3644625">
                  <a:extLst>
                    <a:ext uri="{9D8B030D-6E8A-4147-A177-3AD203B41FA5}">
                      <a16:colId xmlns:a16="http://schemas.microsoft.com/office/drawing/2014/main" val="2397726514"/>
                    </a:ext>
                  </a:extLst>
                </a:gridCol>
              </a:tblGrid>
              <a:tr h="981633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পেশা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 স্থান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</a:t>
                      </a:r>
                      <a:r>
                        <a:rPr lang="bn-IN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ফলাফল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67632"/>
                  </a:ext>
                </a:extLst>
              </a:tr>
              <a:tr h="1611546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কারখানা</a:t>
                      </a:r>
                      <a:r>
                        <a:rPr lang="bn-IN" sz="3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শ্রমিক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কারখানায়</a:t>
                      </a:r>
                      <a:r>
                        <a:rPr lang="bn-IN" sz="3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 ধরনের</a:t>
                      </a:r>
                      <a:r>
                        <a:rPr lang="bn-IN" sz="3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জিনিস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746370"/>
                  </a:ext>
                </a:extLst>
              </a:tr>
              <a:tr h="1611546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পরিচ্ছন্নকর্মী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বিদ্যালয়, অ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ফিস, হাসপাতাল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পরিচ্ছন্ন রাখে ও নিরাপদ রাখে।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271718"/>
                  </a:ext>
                </a:extLst>
              </a:tr>
              <a:tr h="1611546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পরিবহন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শ্রমিক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রিক্সা,বাস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চলাচল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করা,মালামাল আনা নেয়া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4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99414" y="3192040"/>
            <a:ext cx="9393171" cy="295101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দাও।  </a:t>
            </a:r>
          </a:p>
          <a:p>
            <a:pPr algn="just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প্রশ্ন ১। পরিচ্ছন্নতা কর্মীরা কি কাজ করে?</a:t>
            </a:r>
          </a:p>
          <a:p>
            <a:pPr algn="just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প্রশ্ন ২। কারখানা শ্রমিক কারা?</a:t>
            </a:r>
          </a:p>
          <a:p>
            <a:pPr algn="just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প্রশ্ন ৩। পরিবহন শ্রমিকরা কি কাজ করে?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562120" y="5432510"/>
            <a:ext cx="397767" cy="5550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C8796DEC-697B-4D08-97F7-376884324970}"/>
              </a:ext>
            </a:extLst>
          </p:cNvPr>
          <p:cNvSpPr/>
          <p:nvPr/>
        </p:nvSpPr>
        <p:spPr>
          <a:xfrm>
            <a:off x="3057310" y="534579"/>
            <a:ext cx="6077378" cy="2208627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3">
            <a:extLst>
              <a:ext uri="{FF2B5EF4-FFF2-40B4-BE49-F238E27FC236}">
                <a16:creationId xmlns:a16="http://schemas.microsoft.com/office/drawing/2014/main" id="{9DD205E6-F47E-4E66-8314-A11109442B9F}"/>
              </a:ext>
            </a:extLst>
          </p:cNvPr>
          <p:cNvSpPr/>
          <p:nvPr/>
        </p:nvSpPr>
        <p:spPr>
          <a:xfrm>
            <a:off x="1564661" y="4755055"/>
            <a:ext cx="397767" cy="5550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3">
            <a:extLst>
              <a:ext uri="{FF2B5EF4-FFF2-40B4-BE49-F238E27FC236}">
                <a16:creationId xmlns:a16="http://schemas.microsoft.com/office/drawing/2014/main" id="{4302227C-DDE7-4043-8BB5-084345E70C5B}"/>
              </a:ext>
            </a:extLst>
          </p:cNvPr>
          <p:cNvSpPr/>
          <p:nvPr/>
        </p:nvSpPr>
        <p:spPr>
          <a:xfrm>
            <a:off x="1562120" y="4036229"/>
            <a:ext cx="397767" cy="44100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6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439131"/>
              </p:ext>
            </p:extLst>
          </p:nvPr>
        </p:nvGraphicFramePr>
        <p:xfrm>
          <a:off x="773725" y="2789486"/>
          <a:ext cx="10663311" cy="124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4437">
                  <a:extLst>
                    <a:ext uri="{9D8B030D-6E8A-4147-A177-3AD203B41FA5}">
                      <a16:colId xmlns:a16="http://schemas.microsoft.com/office/drawing/2014/main" val="2198392590"/>
                    </a:ext>
                  </a:extLst>
                </a:gridCol>
                <a:gridCol w="3554437">
                  <a:extLst>
                    <a:ext uri="{9D8B030D-6E8A-4147-A177-3AD203B41FA5}">
                      <a16:colId xmlns:a16="http://schemas.microsoft.com/office/drawing/2014/main" val="1399700802"/>
                    </a:ext>
                  </a:extLst>
                </a:gridCol>
                <a:gridCol w="3554437">
                  <a:extLst>
                    <a:ext uri="{9D8B030D-6E8A-4147-A177-3AD203B41FA5}">
                      <a16:colId xmlns:a16="http://schemas.microsoft.com/office/drawing/2014/main" val="207397862"/>
                    </a:ext>
                  </a:extLst>
                </a:gridCol>
              </a:tblGrid>
              <a:tr h="1242548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পেশা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 স্থান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 সময়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8962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566617"/>
              </p:ext>
            </p:extLst>
          </p:nvPr>
        </p:nvGraphicFramePr>
        <p:xfrm>
          <a:off x="773724" y="4017962"/>
          <a:ext cx="10663311" cy="2431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4437">
                  <a:extLst>
                    <a:ext uri="{9D8B030D-6E8A-4147-A177-3AD203B41FA5}">
                      <a16:colId xmlns:a16="http://schemas.microsoft.com/office/drawing/2014/main" val="1205736971"/>
                    </a:ext>
                  </a:extLst>
                </a:gridCol>
                <a:gridCol w="3554437">
                  <a:extLst>
                    <a:ext uri="{9D8B030D-6E8A-4147-A177-3AD203B41FA5}">
                      <a16:colId xmlns:a16="http://schemas.microsoft.com/office/drawing/2014/main" val="1902440826"/>
                    </a:ext>
                  </a:extLst>
                </a:gridCol>
                <a:gridCol w="3554437">
                  <a:extLst>
                    <a:ext uri="{9D8B030D-6E8A-4147-A177-3AD203B41FA5}">
                      <a16:colId xmlns:a16="http://schemas.microsoft.com/office/drawing/2014/main" val="3002436702"/>
                    </a:ext>
                  </a:extLst>
                </a:gridCol>
              </a:tblGrid>
              <a:tr h="589427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ডাক্তার</a:t>
                      </a:r>
                    </a:p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258472"/>
                  </a:ext>
                </a:extLst>
              </a:tr>
              <a:tr h="1242548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ব্যবসায়ী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64129"/>
                  </a:ext>
                </a:extLst>
              </a:tr>
            </a:tbl>
          </a:graphicData>
        </a:graphic>
      </p:graphicFrame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77025CED-AF51-4917-BA5E-CEBD5C93E899}"/>
              </a:ext>
            </a:extLst>
          </p:cNvPr>
          <p:cNvSpPr/>
          <p:nvPr/>
        </p:nvSpPr>
        <p:spPr>
          <a:xfrm>
            <a:off x="3081292" y="336957"/>
            <a:ext cx="6077378" cy="2208627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3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447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0" y="4045523"/>
            <a:ext cx="2216609" cy="30119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775" y="4073228"/>
            <a:ext cx="2216609" cy="30119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122256-DC45-4888-9CBF-CA2D3262AE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0" y="238027"/>
            <a:ext cx="11612109" cy="55287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91E18DE-6639-4ACF-90F0-6400303E2B0D}"/>
              </a:ext>
            </a:extLst>
          </p:cNvPr>
          <p:cNvSpPr txBox="1"/>
          <p:nvPr/>
        </p:nvSpPr>
        <p:spPr>
          <a:xfrm>
            <a:off x="390854" y="138936"/>
            <a:ext cx="1161210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9900" i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990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990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9900" i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9900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87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BE627EF-E067-4FE5-B3D7-21978D807DB5}"/>
              </a:ext>
            </a:extLst>
          </p:cNvPr>
          <p:cNvGrpSpPr/>
          <p:nvPr/>
        </p:nvGrpSpPr>
        <p:grpSpPr>
          <a:xfrm>
            <a:off x="288390" y="203926"/>
            <a:ext cx="11599703" cy="6429103"/>
            <a:chOff x="442803" y="1107532"/>
            <a:chExt cx="8499962" cy="449093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6D2DCDA-A97C-42A4-B301-C607C46B5B98}"/>
                </a:ext>
              </a:extLst>
            </p:cNvPr>
            <p:cNvSpPr txBox="1"/>
            <p:nvPr/>
          </p:nvSpPr>
          <p:spPr>
            <a:xfrm>
              <a:off x="443131" y="1107532"/>
              <a:ext cx="8499634" cy="782374"/>
            </a:xfrm>
            <a:prstGeom prst="rect">
              <a:avLst/>
            </a:prstGeom>
            <a:solidFill>
              <a:srgbClr val="902E02"/>
            </a:solidFill>
          </p:spPr>
          <p:txBody>
            <a:bodyPr wrap="square" rtlCol="0">
              <a:spAutoFit/>
            </a:bodyPr>
            <a:lstStyle/>
            <a:p>
              <a:pPr lvl="1" algn="ctr">
                <a:defRPr/>
              </a:pPr>
              <a:r>
                <a:rPr lang="bn-IN" sz="6000" b="1" u="sng" spc="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3130" y="1883900"/>
              <a:ext cx="5433062" cy="853498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IN" sz="6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নামঃ বাবলু রঞ্জন দাস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2803" y="2734763"/>
              <a:ext cx="5410200" cy="71124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পদবিঃ সহকারি শিক্ষক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3130" y="4131632"/>
              <a:ext cx="5410199" cy="78606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উপজেলাঃ </a:t>
              </a:r>
              <a:r>
                <a:rPr lang="en-US" sz="5400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ওসমানীনগর</a:t>
              </a:r>
              <a:endParaRPr lang="en-US" sz="54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9007" y="4914955"/>
              <a:ext cx="5397137" cy="683515"/>
            </a:xfrm>
            <a:prstGeom prst="rect">
              <a:avLst/>
            </a:prstGeom>
            <a:solidFill>
              <a:srgbClr val="890E01"/>
            </a:solidFill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জেলাঃ সিলেট</a:t>
              </a:r>
              <a:endParaRPr lang="en-US" sz="54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3131" y="3442343"/>
              <a:ext cx="5387339" cy="68351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খন্দকার বাজার সপ্রাবি 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9153" y="1883900"/>
              <a:ext cx="3563610" cy="3714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26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honeycomb/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58506" y="2089268"/>
            <a:ext cx="6383327" cy="44097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চতুর্থ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সমাজের.........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2061132"/>
            <a:ext cx="4768948" cy="44097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5894F84-A355-488B-951F-2C887C322172}"/>
              </a:ext>
            </a:extLst>
          </p:cNvPr>
          <p:cNvGrpSpPr/>
          <p:nvPr/>
        </p:nvGrpSpPr>
        <p:grpSpPr>
          <a:xfrm>
            <a:off x="2438400" y="77266"/>
            <a:ext cx="7315200" cy="1934523"/>
            <a:chOff x="2363379" y="126609"/>
            <a:chExt cx="7315200" cy="1934523"/>
          </a:xfrm>
        </p:grpSpPr>
        <p:sp>
          <p:nvSpPr>
            <p:cNvPr id="5" name="Arrow: Left-Right 4">
              <a:extLst>
                <a:ext uri="{FF2B5EF4-FFF2-40B4-BE49-F238E27FC236}">
                  <a16:creationId xmlns:a16="http://schemas.microsoft.com/office/drawing/2014/main" id="{4B5EDD0E-9429-4DFB-91CA-76315822CE84}"/>
                </a:ext>
              </a:extLst>
            </p:cNvPr>
            <p:cNvSpPr/>
            <p:nvPr/>
          </p:nvSpPr>
          <p:spPr>
            <a:xfrm>
              <a:off x="2363379" y="126609"/>
              <a:ext cx="7315200" cy="1934523"/>
            </a:xfrm>
            <a:prstGeom prst="leftRigh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9F978C8-07CD-4598-B5DF-F918FBC24A9F}"/>
                </a:ext>
              </a:extLst>
            </p:cNvPr>
            <p:cNvSpPr/>
            <p:nvPr/>
          </p:nvSpPr>
          <p:spPr>
            <a:xfrm>
              <a:off x="3673157" y="721931"/>
              <a:ext cx="4668981" cy="8369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bn-IN" sz="7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পরিচিতি</a:t>
              </a:r>
              <a:endPara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61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384" y="562707"/>
            <a:ext cx="10803988" cy="565521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endParaRPr lang="bn-IN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৬.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৬.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পেশাজীবীর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৬.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পেশাজীবীর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0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2881644" y="70340"/>
            <a:ext cx="6501512" cy="1911927"/>
          </a:xfrm>
          <a:prstGeom prst="left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3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FAD0D2-8421-4F09-98ED-2D2DB8703CB5}"/>
              </a:ext>
            </a:extLst>
          </p:cNvPr>
          <p:cNvGrpSpPr/>
          <p:nvPr/>
        </p:nvGrpSpPr>
        <p:grpSpPr>
          <a:xfrm>
            <a:off x="1463042" y="281354"/>
            <a:ext cx="9270608" cy="2686929"/>
            <a:chOff x="1434906" y="281354"/>
            <a:chExt cx="9270608" cy="2686929"/>
          </a:xfrm>
        </p:grpSpPr>
        <p:sp>
          <p:nvSpPr>
            <p:cNvPr id="4" name="Arrow: Left-Right 3">
              <a:extLst>
                <a:ext uri="{FF2B5EF4-FFF2-40B4-BE49-F238E27FC236}">
                  <a16:creationId xmlns:a16="http://schemas.microsoft.com/office/drawing/2014/main" id="{E921E10C-819B-4C6D-9085-B75284EB1A61}"/>
                </a:ext>
              </a:extLst>
            </p:cNvPr>
            <p:cNvSpPr/>
            <p:nvPr/>
          </p:nvSpPr>
          <p:spPr>
            <a:xfrm>
              <a:off x="1434906" y="281354"/>
              <a:ext cx="9270608" cy="2686929"/>
            </a:xfrm>
            <a:prstGeom prst="left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006D10-85A7-4174-810C-47B01B806444}"/>
                </a:ext>
              </a:extLst>
            </p:cNvPr>
            <p:cNvSpPr txBox="1"/>
            <p:nvPr/>
          </p:nvSpPr>
          <p:spPr>
            <a:xfrm>
              <a:off x="2567354" y="990372"/>
              <a:ext cx="70057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 আমরা পড়ব</a:t>
              </a:r>
              <a:endParaRPr lang="en-US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68FEE7E8-37B5-42F4-B050-3E681287BF8E}"/>
              </a:ext>
            </a:extLst>
          </p:cNvPr>
          <p:cNvSpPr/>
          <p:nvPr/>
        </p:nvSpPr>
        <p:spPr>
          <a:xfrm>
            <a:off x="3059656" y="3643540"/>
            <a:ext cx="6077378" cy="2208627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60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4" y="1385454"/>
            <a:ext cx="5684326" cy="3948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6" y="1385454"/>
            <a:ext cx="5407536" cy="39485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65550" y="193964"/>
            <a:ext cx="7604167" cy="9962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6122" y="5477166"/>
            <a:ext cx="3946732" cy="98367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3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6" r="3137" b="-4133"/>
          <a:stretch/>
        </p:blipFill>
        <p:spPr>
          <a:xfrm>
            <a:off x="426194" y="1413165"/>
            <a:ext cx="5568207" cy="4332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7771" y="368132"/>
            <a:ext cx="7489372" cy="90330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76730" y="5643964"/>
            <a:ext cx="4668982" cy="90330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 কর্মী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413164"/>
            <a:ext cx="5602514" cy="416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r="11720"/>
          <a:stretch/>
        </p:blipFill>
        <p:spPr>
          <a:xfrm>
            <a:off x="402671" y="1697181"/>
            <a:ext cx="5693329" cy="3994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57" y="1697180"/>
            <a:ext cx="5540955" cy="39941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8743" y="208577"/>
            <a:ext cx="7779657" cy="95805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9409" y="5756347"/>
            <a:ext cx="419825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 শ্রমিক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212</Words>
  <Application>Microsoft Office PowerPoint</Application>
  <PresentationFormat>Widescreen</PresentationFormat>
  <Paragraphs>61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Trebuchet MS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Usere</dc:creator>
  <cp:lastModifiedBy>user</cp:lastModifiedBy>
  <cp:revision>91</cp:revision>
  <dcterms:created xsi:type="dcterms:W3CDTF">2018-03-17T18:46:39Z</dcterms:created>
  <dcterms:modified xsi:type="dcterms:W3CDTF">2021-04-26T15:58:50Z</dcterms:modified>
</cp:coreProperties>
</file>