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1" r:id="rId17"/>
    <p:sldId id="262" r:id="rId18"/>
    <p:sldId id="263" r:id="rId19"/>
    <p:sldId id="264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6E6E6"/>
    <a:srgbClr val="A4A4A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35680-BB4F-424E-88F0-700A6D511A5D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8B20-2939-4748-8052-81B67E729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4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8B20-2939-4748-8052-81B67E7290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B196-F2FD-4639-8AB1-7625ABC7F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6D0CC-614B-4A7F-902B-055D0AFAF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D0BF0-31A6-49EA-A31F-5E22300B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4E0-89E5-48DC-8B4E-F5E1A7F3907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6D928-1232-43E2-AE4D-76B55B34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7919D-3B3C-493D-965A-B0812A66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612B-4D73-4FD1-B19B-BE55C5AD3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1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354F-C229-401C-9FF1-E0F521AA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26D178-E251-431C-B382-1E5CE55CC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DB82F-5AEC-460E-9CE2-2FDE1765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4E0-89E5-48DC-8B4E-F5E1A7F3907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AF264-BCB1-463F-AFD3-63D71C18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EB58E-E07C-44A0-9A4D-7398668E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612B-4D73-4FD1-B19B-BE55C5AD3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3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AAE124-A4B9-47D7-85B1-19E48CC3F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2B206-BC00-406D-801E-2B3AE1FF6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B6044-ADCB-42D3-B593-A85FA10F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4E0-89E5-48DC-8B4E-F5E1A7F3907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3ED48-648D-4C4B-9332-0B0501EF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C3AE1-2ED1-4F66-AEC5-F8976DB3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612B-4D73-4FD1-B19B-BE55C5AD3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9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3DD56-AA6A-4AFE-B856-DB46E25F4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0BB82-4D8A-4EC3-ADCC-E1B519E1B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45E6E-8A57-4C06-BDBE-E4E5B258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4E0-89E5-48DC-8B4E-F5E1A7F3907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12E71-5449-4023-BDEC-47746A96A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32D55-4B97-46F2-A343-C314E06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612B-4D73-4FD1-B19B-BE55C5AD3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8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8A736-5CB3-4129-81E5-C8D5358BB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A8107-1E0B-427E-A440-A01B52203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AA489-B6A9-4295-A4D1-C10B7FD1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4E0-89E5-48DC-8B4E-F5E1A7F3907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E2086-AB65-4B82-AC2A-DF45C2F6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8B203-9A58-4A83-A153-AA69C75EA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612B-4D73-4FD1-B19B-BE55C5AD3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007A1-5EE7-41D3-9EA3-562044E5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B234A-1EFB-489F-A5DC-3097B15DA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F94F3-9AE7-4406-8FDE-E19612A6F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382C0-319A-4DC9-9140-5BD2632A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4E0-89E5-48DC-8B4E-F5E1A7F3907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213C9-07D7-4CE1-B74D-37366DD3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62AF1-F4DB-48CF-B007-3AEA0BEC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612B-4D73-4FD1-B19B-BE55C5AD3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E002-667A-4BF1-994E-9AF91C75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C5605-5C8E-4C4C-8F9A-8284E1EB2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6A28E-CA63-4CCC-9390-9511190B4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250C9-720E-45DD-82EC-33FDAABED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B2ECE-3E7D-427F-A108-9D4D3C4D3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19C6D-BCA1-493E-8162-F885DDB6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4E0-89E5-48DC-8B4E-F5E1A7F3907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8F1163-9CEF-4264-8072-7DCDCEDC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BC1A6-8BAF-4FBF-BB26-7E8FEE33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612B-4D73-4FD1-B19B-BE55C5AD3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9C221-B6F3-46BF-A89E-FF8A7BA8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A8F82-E87B-4599-9E79-DC5B6E67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4E0-89E5-48DC-8B4E-F5E1A7F3907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E275F-4917-4C56-8B52-81C32C18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B3517-6CE4-4417-B9A9-DB401EBB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612B-4D73-4FD1-B19B-BE55C5AD3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7EF143-D94E-45F0-A30F-9E96CDB46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4E0-89E5-48DC-8B4E-F5E1A7F3907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E660C-1903-401F-8B41-79FFA743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0CA5F-FC1F-49FD-AD09-BD3FB813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612B-4D73-4FD1-B19B-BE55C5AD3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3F27-6779-4AE0-8B3F-F26EE2C0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F23AB-108C-44D8-9976-1F873DBD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E09E6-3A43-4903-9B86-B05AF9B3C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78554-FEDC-49CA-8CDB-58D66CC7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4E0-89E5-48DC-8B4E-F5E1A7F3907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86931-AA09-4261-A068-40F3B805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6BA20-EABB-49E9-A925-EE66A0AF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612B-4D73-4FD1-B19B-BE55C5AD3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7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5623-99A1-4DE5-B3E2-9FF18155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F49FD9-8872-4800-9E77-6CFF71866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82056-76A6-4E0C-B61E-EE075515D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FBFCB-76E0-458F-BADD-77D43D8C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4E0-89E5-48DC-8B4E-F5E1A7F3907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BD992-8117-4532-BA4A-14DF63B1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9C0E0-C676-44EF-B14D-605B9343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D612B-4D73-4FD1-B19B-BE55C5AD3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38DAE-399B-4A4D-9F65-7DD19933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291E7-4470-45B5-9AC7-9161D5F77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003B9-7ECF-45CB-BE3E-21C0ECF34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84E0-89E5-48DC-8B4E-F5E1A7F3907F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BC486-D0C8-4DED-A8E0-BF39E803A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E9317-DE77-40D3-BBF7-BE26C2707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D612B-4D73-4FD1-B19B-BE55C5AD3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8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06700D-A9D9-4167-8822-F592F4EFB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A7D0BC-CD59-43F2-8012-D65BC2A95369}"/>
              </a:ext>
            </a:extLst>
          </p:cNvPr>
          <p:cNvSpPr txBox="1"/>
          <p:nvPr/>
        </p:nvSpPr>
        <p:spPr>
          <a:xfrm>
            <a:off x="2332892" y="1237955"/>
            <a:ext cx="7779434" cy="646410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সকলকে</a:t>
            </a:r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স্বাগত</a:t>
            </a:r>
            <a:endParaRPr lang="en-US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5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64FAB-2CBA-4892-9A67-7DA25B0AC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20" y="-79717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31D196-8BBB-4ACD-B0D7-CE00055062CE}"/>
              </a:ext>
            </a:extLst>
          </p:cNvPr>
          <p:cNvSpPr txBox="1"/>
          <p:nvPr/>
        </p:nvSpPr>
        <p:spPr>
          <a:xfrm>
            <a:off x="3742005" y="353943"/>
            <a:ext cx="3221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অসমাপিকা ক্রিয়া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955C6-B2E5-484A-BBA9-32A0F9CBD39A}"/>
              </a:ext>
            </a:extLst>
          </p:cNvPr>
          <p:cNvSpPr txBox="1"/>
          <p:nvPr/>
        </p:nvSpPr>
        <p:spPr>
          <a:xfrm>
            <a:off x="586154" y="1061829"/>
            <a:ext cx="11315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ক্রিয়াপদ দ্বারা বক্তার কথা শেষ হয় না,অসম্পূর্ণ থেকে যায়,তাকে অসমাপিকা ক্রিয়া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E2072-2F67-4A13-8319-E106C67B28CB}"/>
              </a:ext>
            </a:extLst>
          </p:cNvPr>
          <p:cNvSpPr txBox="1"/>
          <p:nvPr/>
        </p:nvSpPr>
        <p:spPr>
          <a:xfrm>
            <a:off x="4049955" y="1498706"/>
            <a:ext cx="2883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B9754-81A9-414D-8602-68A0D7B0A606}"/>
              </a:ext>
            </a:extLst>
          </p:cNvPr>
          <p:cNvSpPr txBox="1"/>
          <p:nvPr/>
        </p:nvSpPr>
        <p:spPr>
          <a:xfrm>
            <a:off x="4049955" y="2434207"/>
            <a:ext cx="4670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A5157-715A-4A3A-9376-21E937250F72}"/>
              </a:ext>
            </a:extLst>
          </p:cNvPr>
          <p:cNvSpPr txBox="1"/>
          <p:nvPr/>
        </p:nvSpPr>
        <p:spPr>
          <a:xfrm>
            <a:off x="3779523" y="4297141"/>
            <a:ext cx="4670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হাত-মুখ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A70CA-10DF-4BA5-9FF0-E58DD2946483}"/>
              </a:ext>
            </a:extLst>
          </p:cNvPr>
          <p:cNvSpPr txBox="1"/>
          <p:nvPr/>
        </p:nvSpPr>
        <p:spPr>
          <a:xfrm>
            <a:off x="3512235" y="4969712"/>
            <a:ext cx="867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দুটি বাক্যে বক্তার কথা শেষ হয়নি,মনে হয় আরো কিছু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বলার বাকী আছে।সাধারনত ইয়া,ইলে,ইতে,এ, লে,তে বিভক্তিগুলো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অসমাপিকা ক্রিয়াপদে বসে।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1DB455-3A8F-4476-9283-31A4B5611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4" y="1646604"/>
            <a:ext cx="3155850" cy="2440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15B9B2-6CFB-42D8-9519-E8421F0BC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3" y="4261826"/>
            <a:ext cx="3155851" cy="20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6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623CFF-E4C9-4131-BDC5-B63368645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79717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6DF87B-1214-4DBD-AA7A-B7BF8F1ED154}"/>
              </a:ext>
            </a:extLst>
          </p:cNvPr>
          <p:cNvSpPr txBox="1"/>
          <p:nvPr/>
        </p:nvSpPr>
        <p:spPr>
          <a:xfrm>
            <a:off x="3432516" y="462447"/>
            <a:ext cx="3882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23F1D9-0C38-4C22-B7E9-812631EA4748}"/>
              </a:ext>
            </a:extLst>
          </p:cNvPr>
          <p:cNvSpPr txBox="1"/>
          <p:nvPr/>
        </p:nvSpPr>
        <p:spPr>
          <a:xfrm>
            <a:off x="3896750" y="2038478"/>
            <a:ext cx="74558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ক্রিয়াপদ কাকে বলে ?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ক্রিয়াপদ কতপ্রকার ও কী কী ?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সমাপিকা ক্রিয়া কাকে বলে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অনুক্ত ক্রিয়াপদ কাকে বলে?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D2ED2B-D8AC-48C4-9DE8-D2DA6D83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64" y="-101726"/>
            <a:ext cx="12354839" cy="693771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CA77C97-D2AC-437C-87BC-DB62ADBC3E7F}"/>
              </a:ext>
            </a:extLst>
          </p:cNvPr>
          <p:cNvSpPr/>
          <p:nvPr/>
        </p:nvSpPr>
        <p:spPr>
          <a:xfrm>
            <a:off x="7190500" y="1879811"/>
            <a:ext cx="1896794" cy="146304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সকর্মক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D04BFA-BB71-4435-8C59-557197CEF1B7}"/>
              </a:ext>
            </a:extLst>
          </p:cNvPr>
          <p:cNvSpPr/>
          <p:nvPr/>
        </p:nvSpPr>
        <p:spPr>
          <a:xfrm>
            <a:off x="6743563" y="4108593"/>
            <a:ext cx="1896794" cy="146304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দ্বিকর্মক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DAAB86-D994-4DB8-AC8B-7159799321C7}"/>
              </a:ext>
            </a:extLst>
          </p:cNvPr>
          <p:cNvSpPr/>
          <p:nvPr/>
        </p:nvSpPr>
        <p:spPr>
          <a:xfrm>
            <a:off x="4487137" y="349609"/>
            <a:ext cx="1896794" cy="146304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অকর্মক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83FDE6-8EC6-4DFB-9A66-E6E0510167A4}"/>
              </a:ext>
            </a:extLst>
          </p:cNvPr>
          <p:cNvSpPr/>
          <p:nvPr/>
        </p:nvSpPr>
        <p:spPr>
          <a:xfrm>
            <a:off x="2416311" y="4318871"/>
            <a:ext cx="1896794" cy="146304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3B622F-E520-4208-BEF2-22D813634470}"/>
              </a:ext>
            </a:extLst>
          </p:cNvPr>
          <p:cNvSpPr/>
          <p:nvPr/>
        </p:nvSpPr>
        <p:spPr>
          <a:xfrm>
            <a:off x="1901577" y="1926100"/>
            <a:ext cx="1896794" cy="146304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B0521B-E79F-499E-92E9-48FACCCA1DDF}"/>
              </a:ext>
            </a:extLst>
          </p:cNvPr>
          <p:cNvSpPr/>
          <p:nvPr/>
        </p:nvSpPr>
        <p:spPr>
          <a:xfrm>
            <a:off x="4543813" y="4952560"/>
            <a:ext cx="1896794" cy="146304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প্রযোজক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F0C541-EDF2-46DB-800F-68373C34164D}"/>
              </a:ext>
            </a:extLst>
          </p:cNvPr>
          <p:cNvSpPr/>
          <p:nvPr/>
        </p:nvSpPr>
        <p:spPr>
          <a:xfrm>
            <a:off x="4249211" y="2326737"/>
            <a:ext cx="2443090" cy="212480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77BFAB6-2806-4821-8539-287F3EE9A16D}"/>
              </a:ext>
            </a:extLst>
          </p:cNvPr>
          <p:cNvSpPr/>
          <p:nvPr/>
        </p:nvSpPr>
        <p:spPr>
          <a:xfrm>
            <a:off x="5228440" y="4450374"/>
            <a:ext cx="484632" cy="60121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DB8661D2-9D02-4ACF-9BFA-110C44264A3E}"/>
              </a:ext>
            </a:extLst>
          </p:cNvPr>
          <p:cNvSpPr/>
          <p:nvPr/>
        </p:nvSpPr>
        <p:spPr>
          <a:xfrm rot="6426469">
            <a:off x="3722574" y="2808367"/>
            <a:ext cx="484632" cy="60121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371E5F4E-A62B-48C9-A46E-B6B9003F5CE2}"/>
              </a:ext>
            </a:extLst>
          </p:cNvPr>
          <p:cNvSpPr/>
          <p:nvPr/>
        </p:nvSpPr>
        <p:spPr>
          <a:xfrm rot="15299753">
            <a:off x="6731491" y="2656823"/>
            <a:ext cx="484632" cy="60121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1C2D4FF5-F51A-4571-ACE6-28C86EDF83FD}"/>
              </a:ext>
            </a:extLst>
          </p:cNvPr>
          <p:cNvSpPr/>
          <p:nvPr/>
        </p:nvSpPr>
        <p:spPr>
          <a:xfrm rot="18646847">
            <a:off x="6345592" y="4060522"/>
            <a:ext cx="484632" cy="60121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9376D86F-3412-4DD8-8A82-FCDEF072F74D}"/>
              </a:ext>
            </a:extLst>
          </p:cNvPr>
          <p:cNvSpPr/>
          <p:nvPr/>
        </p:nvSpPr>
        <p:spPr>
          <a:xfrm rot="2828280">
            <a:off x="4064280" y="4045122"/>
            <a:ext cx="484632" cy="60121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D675320A-D76F-42E1-90EC-6E2A0FA8C390}"/>
              </a:ext>
            </a:extLst>
          </p:cNvPr>
          <p:cNvSpPr/>
          <p:nvPr/>
        </p:nvSpPr>
        <p:spPr>
          <a:xfrm rot="10800000">
            <a:off x="5193218" y="1709426"/>
            <a:ext cx="484632" cy="601218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57CCEE-D3C5-415B-B601-77A369878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79717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F4D5F3-8A85-4251-A7B4-B578A8D07CF6}"/>
              </a:ext>
            </a:extLst>
          </p:cNvPr>
          <p:cNvSpPr txBox="1"/>
          <p:nvPr/>
        </p:nvSpPr>
        <p:spPr>
          <a:xfrm>
            <a:off x="2919046" y="312019"/>
            <a:ext cx="4811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সকর্মক ও অকর্মক ক্রিয়া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94BD4-5374-4300-B7D0-856ABDEA51FE}"/>
              </a:ext>
            </a:extLst>
          </p:cNvPr>
          <p:cNvSpPr txBox="1"/>
          <p:nvPr/>
        </p:nvSpPr>
        <p:spPr>
          <a:xfrm>
            <a:off x="3523080" y="880293"/>
            <a:ext cx="80577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ক্রিয়ার কর্মপদ আছে,তাকে সকর্মক ক্রিয়া বলে।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যেমন-বাবা আমাকে একটি কলম কিনে দিয়েছেন।প্রশ্ন:কী দিয়েছেন?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উত্তর:কলম(কর্মপদ)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দিয়েছেন’ক্রিয়াপদটির কর্ম পদ থাকায় এটি সকর্মক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8C7DC-98B0-438E-BC2E-9697147D8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3" y="880293"/>
            <a:ext cx="2838450" cy="26447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C2A1D8-9724-4F6E-8458-2E86BC0C03E7}"/>
              </a:ext>
            </a:extLst>
          </p:cNvPr>
          <p:cNvSpPr txBox="1"/>
          <p:nvPr/>
        </p:nvSpPr>
        <p:spPr>
          <a:xfrm>
            <a:off x="3751678" y="4223381"/>
            <a:ext cx="8057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ক্রিয়ার কর্ম নেই,তাকে অকর্মক ক্রিয়া বলে।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যেমন-মেয়েটি হাসে। ‘কী হাসে’প্রশ্ন করলে কোন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হয় না। কাজেই ‘হাসে’ক্রিয়াটি অকর্মক ক্রিয়া।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031BA0-0B8D-48CE-8E9F-00DB2B8CE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3" y="3840480"/>
            <a:ext cx="2838450" cy="25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A870AC-4D47-4D43-AE0C-69801E30B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79717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D14C48-AB1A-47A4-B914-89842239A51E}"/>
              </a:ext>
            </a:extLst>
          </p:cNvPr>
          <p:cNvSpPr txBox="1"/>
          <p:nvPr/>
        </p:nvSpPr>
        <p:spPr>
          <a:xfrm>
            <a:off x="3123029" y="337625"/>
            <a:ext cx="5275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দ্বিকর্মক ও প্রযোজক ক্রিয়া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7D31A-C8F8-4673-95F5-5E30BFF0CB11}"/>
              </a:ext>
            </a:extLst>
          </p:cNvPr>
          <p:cNvSpPr txBox="1"/>
          <p:nvPr/>
        </p:nvSpPr>
        <p:spPr>
          <a:xfrm>
            <a:off x="3840479" y="1045511"/>
            <a:ext cx="7835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ক্রিয়ার দুটি কর্মপদ আছে,তাকে দ্বিকর্মক ক্রিয়া বলে।যেমন-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 আমাকে একটি কলম কিনে দিয়েছেন।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এখানে-কলম(বস্তু)মূখ্যকর্ম আর, ‘আমাকে’ (ব্যক্তি)গৌণ কর্ম।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965B4-7663-476F-8480-E7C1F359C050}"/>
              </a:ext>
            </a:extLst>
          </p:cNvPr>
          <p:cNvSpPr txBox="1"/>
          <p:nvPr/>
        </p:nvSpPr>
        <p:spPr>
          <a:xfrm>
            <a:off x="3840480" y="3358515"/>
            <a:ext cx="7835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ক্রিয়া একজনের প্রযোজনায় অন্য জনের কর্তৃক অনুষ্ঠিত হয়,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ক্রিয়াকে প্রযোজক ক্রিয়া বলে।যেমন-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শিশুকে চাঁদ দেখাচ্ছেন।এখানে-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প্রযোজক কর্তা-মা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প্রযোজ্য কর্তা-শিশুকে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প্রযোজক ক্রিয়া-চাঁদ দেখাচ্ছেন।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AA131-0AC3-4A24-900F-6B7067358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3663782"/>
            <a:ext cx="2876550" cy="2606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DD978C-994E-42E1-842D-350DD3B5C1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6" r="15514"/>
          <a:stretch/>
        </p:blipFill>
        <p:spPr>
          <a:xfrm>
            <a:off x="605204" y="822166"/>
            <a:ext cx="2876550" cy="26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B300D7-7AD8-42EA-A7B0-B9FFC707B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79717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DE3929-E0E4-4A82-B8B4-8DB11C9EEBB4}"/>
              </a:ext>
            </a:extLst>
          </p:cNvPr>
          <p:cNvSpPr txBox="1"/>
          <p:nvPr/>
        </p:nvSpPr>
        <p:spPr>
          <a:xfrm>
            <a:off x="2757268" y="307239"/>
            <a:ext cx="5106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যৌগিক ক্রিয়া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26AE4-9303-46BD-90F9-3E4D64B37871}"/>
              </a:ext>
            </a:extLst>
          </p:cNvPr>
          <p:cNvSpPr txBox="1"/>
          <p:nvPr/>
        </p:nvSpPr>
        <p:spPr>
          <a:xfrm>
            <a:off x="379828" y="940416"/>
            <a:ext cx="11240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সমাপিকা ও একটি অসমাপিকা ক্রিয়া যদি একত্রে একটি বিশেষ অর্থ প্রকাশ করে,তবে তাকে যৌগিক ক্রিয়া বলে।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EBF63-BD24-4D4D-B080-844C38D33A2B}"/>
              </a:ext>
            </a:extLst>
          </p:cNvPr>
          <p:cNvSpPr txBox="1"/>
          <p:nvPr/>
        </p:nvSpPr>
        <p:spPr>
          <a:xfrm>
            <a:off x="572086" y="3167390"/>
            <a:ext cx="388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নিরন্তরতা : তিনি বলতে লাগলেন।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6C77E-F807-4557-A3A5-F43C043E9648}"/>
              </a:ext>
            </a:extLst>
          </p:cNvPr>
          <p:cNvSpPr txBox="1"/>
          <p:nvPr/>
        </p:nvSpPr>
        <p:spPr>
          <a:xfrm>
            <a:off x="35169" y="5784355"/>
            <a:ext cx="527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কার্যসমাপ্তি : ছেলেমেয়েরা শুয়ে পড়ল।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795F7-B7EF-42B6-85BC-30D115E9A7E9}"/>
              </a:ext>
            </a:extLst>
          </p:cNvPr>
          <p:cNvSpPr txBox="1"/>
          <p:nvPr/>
        </p:nvSpPr>
        <p:spPr>
          <a:xfrm>
            <a:off x="7385538" y="3127531"/>
            <a:ext cx="423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আকস্মিকতা : সাইরেন বেজে উঠল।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7034E-97CF-4FCA-9D10-9F06FDB7F174}"/>
              </a:ext>
            </a:extLst>
          </p:cNvPr>
          <p:cNvSpPr txBox="1"/>
          <p:nvPr/>
        </p:nvSpPr>
        <p:spPr>
          <a:xfrm>
            <a:off x="6372665" y="5845910"/>
            <a:ext cx="527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অভ্যস্ততা : শিক্ষায় মন সংস্কারমুক্ত হয়ে থাকে।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389CB2-463E-4892-8502-008F7D610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74" y="1419796"/>
            <a:ext cx="3200198" cy="174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8A61F4-DFE8-449D-AFDA-456B62664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6" y="3893566"/>
            <a:ext cx="3213625" cy="19523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2DADDF-D64A-4C66-A65A-5901ADA1F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26" y="1491233"/>
            <a:ext cx="2857500" cy="1600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21C77B-FF75-4480-AA47-6114C513EF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340" y="370278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63A16C-DFD0-4C95-9890-3BD48ABD4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79717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99ABB0-89D0-42AE-9814-64A391C2E0AE}"/>
              </a:ext>
            </a:extLst>
          </p:cNvPr>
          <p:cNvSpPr txBox="1"/>
          <p:nvPr/>
        </p:nvSpPr>
        <p:spPr>
          <a:xfrm>
            <a:off x="2940147" y="450166"/>
            <a:ext cx="4009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 ক্রিয়া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A369B-BDE2-4750-BFFB-52BA3BDB6EDC}"/>
              </a:ext>
            </a:extLst>
          </p:cNvPr>
          <p:cNvSpPr txBox="1"/>
          <p:nvPr/>
        </p:nvSpPr>
        <p:spPr>
          <a:xfrm>
            <a:off x="529883" y="1210881"/>
            <a:ext cx="11132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বিশেষ্য,বিশেষণ ও ধ্বনাত্নক অব্যয়ের সঙ্গে কর্,হ্,দে,পা,যা,কাট্,গা,ছাড়,ধর্,মার্,প্রভৃতি ধাতুযোগে গঠিত ক্রিয়াপদ বিশেষ বিশেষ অর্থে মিশ্র ক্রিয়া গঠন করে।যেমন-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84786-2917-440B-B573-65AF58318C3E}"/>
              </a:ext>
            </a:extLst>
          </p:cNvPr>
          <p:cNvSpPr txBox="1"/>
          <p:nvPr/>
        </p:nvSpPr>
        <p:spPr>
          <a:xfrm>
            <a:off x="126609" y="5170065"/>
            <a:ext cx="3521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বিশেষ্য : আমরা তাজমহল দর্শন করলাম।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51F30-FA25-409D-9090-3FF521EDBFA8}"/>
              </a:ext>
            </a:extLst>
          </p:cNvPr>
          <p:cNvSpPr txBox="1"/>
          <p:nvPr/>
        </p:nvSpPr>
        <p:spPr>
          <a:xfrm>
            <a:off x="4037428" y="5170065"/>
            <a:ext cx="3038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বিশেষণ : তোমাকে দেখে বিশেষ প্রীত হলাম।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3165F-4720-4A68-A558-3D17F59F5770}"/>
              </a:ext>
            </a:extLst>
          </p:cNvPr>
          <p:cNvSpPr txBox="1"/>
          <p:nvPr/>
        </p:nvSpPr>
        <p:spPr>
          <a:xfrm>
            <a:off x="8243668" y="5170065"/>
            <a:ext cx="341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ধ্বনাত্নক : ঝম্ ঝম্ করে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পড়ছে।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7EA45-9A55-4F40-95B5-73EE86B75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4" y="2700998"/>
            <a:ext cx="2958905" cy="22611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A4D058-240F-48B9-8915-74B403589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2" y="2700998"/>
            <a:ext cx="3379804" cy="22611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974687-E94E-4DC7-A8B0-0F2E852E9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52" y="2700998"/>
            <a:ext cx="3113246" cy="226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1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C5AFC7-E82C-4197-B9F0-67F1BE411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79717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2836B7-24FC-4F49-9557-724979DEA057}"/>
              </a:ext>
            </a:extLst>
          </p:cNvPr>
          <p:cNvSpPr txBox="1"/>
          <p:nvPr/>
        </p:nvSpPr>
        <p:spPr>
          <a:xfrm>
            <a:off x="3235569" y="211015"/>
            <a:ext cx="4473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CF718-9CD9-4610-A096-2A34334E9AF3}"/>
              </a:ext>
            </a:extLst>
          </p:cNvPr>
          <p:cNvSpPr txBox="1"/>
          <p:nvPr/>
        </p:nvSpPr>
        <p:spPr>
          <a:xfrm>
            <a:off x="1519311" y="1226678"/>
            <a:ext cx="9777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ক্রিয়াপদগুলো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5FA1A-71FE-4CDA-BED5-E145860F5F62}"/>
              </a:ext>
            </a:extLst>
          </p:cNvPr>
          <p:cNvSpPr txBox="1"/>
          <p:nvPr/>
        </p:nvSpPr>
        <p:spPr>
          <a:xfrm>
            <a:off x="769035" y="3429000"/>
            <a:ext cx="1065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আধঘন্টার মধ্যে আমাদের চন্ডীমন্ডপের সামনে বেশ একটি ছোটোখাটো ভিড় জমে গেল।বাক্স ফেরৎ পেয়ে লোকটা যেন কেমন হকচকিয়ে গেল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বলে-ঠাকুরমশায়,আপনারা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গরিবের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আপনাদের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838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092345-570B-49F6-86AA-80CF0180E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65649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95DAD6-1BE8-4E12-A808-85380F12EE33}"/>
              </a:ext>
            </a:extLst>
          </p:cNvPr>
          <p:cNvSpPr txBox="1"/>
          <p:nvPr/>
        </p:nvSpPr>
        <p:spPr>
          <a:xfrm>
            <a:off x="2307102" y="209620"/>
            <a:ext cx="6428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ক্রিয়ার ভাব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2BF4AE-0F5F-4756-8823-9068C3815384}"/>
              </a:ext>
            </a:extLst>
          </p:cNvPr>
          <p:cNvSpPr txBox="1"/>
          <p:nvPr/>
        </p:nvSpPr>
        <p:spPr>
          <a:xfrm>
            <a:off x="407964" y="1225283"/>
            <a:ext cx="11254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অবস্থার দ্বারা ক্রিয়া ঘটার ধরন বা রীতি প্রকাশ পায়,তাকে ক্রিয়ার ভাব বা প্রকার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3161D-878E-49F0-9A6A-EA70F72AF732}"/>
              </a:ext>
            </a:extLst>
          </p:cNvPr>
          <p:cNvSpPr txBox="1"/>
          <p:nvPr/>
        </p:nvSpPr>
        <p:spPr>
          <a:xfrm>
            <a:off x="-498705" y="2774168"/>
            <a:ext cx="4853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ভাবের প্রকার হলো-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213523-28A6-4BD8-A2DF-A8F5EF7D8C6B}"/>
              </a:ext>
            </a:extLst>
          </p:cNvPr>
          <p:cNvSpPr/>
          <p:nvPr/>
        </p:nvSpPr>
        <p:spPr>
          <a:xfrm>
            <a:off x="4354649" y="3026208"/>
            <a:ext cx="3221502" cy="120031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ক্রিয়ার ভাব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86B997-428F-4F52-A122-1BBF9BCBA785}"/>
              </a:ext>
            </a:extLst>
          </p:cNvPr>
          <p:cNvSpPr/>
          <p:nvPr/>
        </p:nvSpPr>
        <p:spPr>
          <a:xfrm>
            <a:off x="6049108" y="5032557"/>
            <a:ext cx="2700997" cy="120031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সাপেক্ষ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377841-8C01-4046-804B-C89DF6700207}"/>
              </a:ext>
            </a:extLst>
          </p:cNvPr>
          <p:cNvSpPr/>
          <p:nvPr/>
        </p:nvSpPr>
        <p:spPr>
          <a:xfrm>
            <a:off x="3303563" y="5032557"/>
            <a:ext cx="2492326" cy="120031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অনুজ্ঞা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91646E-3BBD-4745-B1B4-4333DD0274CE}"/>
              </a:ext>
            </a:extLst>
          </p:cNvPr>
          <p:cNvSpPr/>
          <p:nvPr/>
        </p:nvSpPr>
        <p:spPr>
          <a:xfrm>
            <a:off x="9039553" y="5032557"/>
            <a:ext cx="2700997" cy="120031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আকাঙ্ক্ষা</a:t>
            </a:r>
          </a:p>
          <a:p>
            <a:pPr lvl="0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প্রকাশক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CFFCBF-6B2C-46F6-973D-B1C5842CA3B8}"/>
              </a:ext>
            </a:extLst>
          </p:cNvPr>
          <p:cNvSpPr/>
          <p:nvPr/>
        </p:nvSpPr>
        <p:spPr>
          <a:xfrm>
            <a:off x="407964" y="5032557"/>
            <a:ext cx="2492326" cy="1200319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নির্দেশক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357332EA-39C7-4BE3-8AA4-167804B92AAF}"/>
              </a:ext>
            </a:extLst>
          </p:cNvPr>
          <p:cNvSpPr/>
          <p:nvPr/>
        </p:nvSpPr>
        <p:spPr>
          <a:xfrm>
            <a:off x="521146" y="3931529"/>
            <a:ext cx="10986868" cy="81592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5246A82-4E54-409A-9F96-84D1C50D14CB}"/>
              </a:ext>
            </a:extLst>
          </p:cNvPr>
          <p:cNvSpPr/>
          <p:nvPr/>
        </p:nvSpPr>
        <p:spPr>
          <a:xfrm>
            <a:off x="9719492" y="4446837"/>
            <a:ext cx="422031" cy="601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7B1EC2C-45E6-4163-A4AD-63BD5E2B06FE}"/>
              </a:ext>
            </a:extLst>
          </p:cNvPr>
          <p:cNvSpPr/>
          <p:nvPr/>
        </p:nvSpPr>
        <p:spPr>
          <a:xfrm>
            <a:off x="1885071" y="4446836"/>
            <a:ext cx="422031" cy="601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BE3DF9D-F810-4703-9373-037558CA467F}"/>
              </a:ext>
            </a:extLst>
          </p:cNvPr>
          <p:cNvSpPr/>
          <p:nvPr/>
        </p:nvSpPr>
        <p:spPr>
          <a:xfrm>
            <a:off x="7018495" y="4446837"/>
            <a:ext cx="422031" cy="601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22D454B-452B-40FC-8056-353073C5D455}"/>
              </a:ext>
            </a:extLst>
          </p:cNvPr>
          <p:cNvSpPr/>
          <p:nvPr/>
        </p:nvSpPr>
        <p:spPr>
          <a:xfrm>
            <a:off x="4574903" y="4446837"/>
            <a:ext cx="422031" cy="6012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D02EC2-CC2E-4622-8B31-2259C7FF8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79717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AA8427-6D50-4C78-9C20-55EF495779BF}"/>
              </a:ext>
            </a:extLst>
          </p:cNvPr>
          <p:cNvSpPr txBox="1"/>
          <p:nvPr/>
        </p:nvSpPr>
        <p:spPr>
          <a:xfrm>
            <a:off x="3488788" y="340193"/>
            <a:ext cx="385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নির্দেশক ভাব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3D4FB-26F8-4803-9963-52B78C005BB8}"/>
              </a:ext>
            </a:extLst>
          </p:cNvPr>
          <p:cNvSpPr txBox="1"/>
          <p:nvPr/>
        </p:nvSpPr>
        <p:spPr>
          <a:xfrm>
            <a:off x="281354" y="1152273"/>
            <a:ext cx="11519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ঘটনা নির্দেশ করলে বা কিছু জিজ্ঞাসা করলে ক্রিয়াপদের নির্দেশক 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যথা-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69664-1976-485F-9E45-F940631870CC}"/>
              </a:ext>
            </a:extLst>
          </p:cNvPr>
          <p:cNvSpPr txBox="1"/>
          <p:nvPr/>
        </p:nvSpPr>
        <p:spPr>
          <a:xfrm>
            <a:off x="633046" y="2700997"/>
            <a:ext cx="6611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ক)সাধারণ নির্দেশক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বই পড়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3D1FB-2598-4E84-8D21-B5EB0D68D5F1}"/>
              </a:ext>
            </a:extLst>
          </p:cNvPr>
          <p:cNvSpPr txBox="1"/>
          <p:nvPr/>
        </p:nvSpPr>
        <p:spPr>
          <a:xfrm>
            <a:off x="633046" y="5092505"/>
            <a:ext cx="60631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খ)প্রশ্ন জিজ্ঞাসায়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কি লিখছেন?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900F04-3B56-4364-93F5-56A9D2E81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2" y="1760566"/>
            <a:ext cx="4450631" cy="2141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141AA4-4F94-4925-8AEF-9B8F2B9B9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1" y="4208126"/>
            <a:ext cx="4450631" cy="214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5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544863-2402-4A76-B90E-D83F3FD3F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249473"/>
            <a:ext cx="12354839" cy="7072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70D3A4-9162-417B-8937-CF187F81AF02}"/>
              </a:ext>
            </a:extLst>
          </p:cNvPr>
          <p:cNvSpPr txBox="1"/>
          <p:nvPr/>
        </p:nvSpPr>
        <p:spPr>
          <a:xfrm>
            <a:off x="4891815" y="34905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7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A611F-D17F-421F-BF6E-809051E1D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28534" r="23684" b="23911"/>
          <a:stretch/>
        </p:blipFill>
        <p:spPr>
          <a:xfrm>
            <a:off x="6877050" y="1066800"/>
            <a:ext cx="1047750" cy="5067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95EDDC-1C68-49CF-B280-36C5D4E4C45B}"/>
              </a:ext>
            </a:extLst>
          </p:cNvPr>
          <p:cNvSpPr txBox="1"/>
          <p:nvPr/>
        </p:nvSpPr>
        <p:spPr>
          <a:xfrm>
            <a:off x="236373" y="466635"/>
            <a:ext cx="367665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25B8B-5591-41C0-BA89-DBC67F557FF0}"/>
              </a:ext>
            </a:extLst>
          </p:cNvPr>
          <p:cNvSpPr txBox="1"/>
          <p:nvPr/>
        </p:nvSpPr>
        <p:spPr>
          <a:xfrm>
            <a:off x="10770491" y="279653"/>
            <a:ext cx="16383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r>
              <a:rPr lang="en-US" sz="7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20F5FB-1EAE-4607-9631-7197CA35B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43" y="374839"/>
            <a:ext cx="2867836" cy="28445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6B0E36-04F3-4497-9AAC-DBBD3FD16C3F}"/>
              </a:ext>
            </a:extLst>
          </p:cNvPr>
          <p:cNvSpPr txBox="1"/>
          <p:nvPr/>
        </p:nvSpPr>
        <p:spPr>
          <a:xfrm>
            <a:off x="552450" y="2705100"/>
            <a:ext cx="6324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মহিউদ্দীন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আমদহ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আল্লারদর্গা,দৌলতপুর,কুষ্টিয়া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নং-০১৭১৯৭৬৫৯৩৯</a:t>
            </a:r>
          </a:p>
          <a:p>
            <a:r>
              <a:rPr lang="en-US" sz="3200" b="1" dirty="0">
                <a:latin typeface="+mj-lt"/>
                <a:cs typeface="NikoshBAN" panose="02000000000000000000" pitchFamily="2" charset="0"/>
              </a:rPr>
              <a:t>mohiuddinam69@gmail.com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A9AA4B-89C3-456B-B0D9-6F6C2A571CE5}"/>
              </a:ext>
            </a:extLst>
          </p:cNvPr>
          <p:cNvSpPr txBox="1"/>
          <p:nvPr/>
        </p:nvSpPr>
        <p:spPr>
          <a:xfrm>
            <a:off x="8148125" y="3219385"/>
            <a:ext cx="3543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ব্যাকরন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সংখ্যা-৫০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E19EA7-331A-4729-9C84-BEFCD957FE1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41286" y="723901"/>
            <a:ext cx="2107714" cy="248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1F0E-844E-450B-A0E4-C48837474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79717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14D2DB-57E6-48A1-8EE8-1F56966415D0}"/>
              </a:ext>
            </a:extLst>
          </p:cNvPr>
          <p:cNvSpPr txBox="1"/>
          <p:nvPr/>
        </p:nvSpPr>
        <p:spPr>
          <a:xfrm>
            <a:off x="3376246" y="265891"/>
            <a:ext cx="441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অনুজ্ঞা ভাব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97660-A917-448B-AEAE-6E0F925A1A2B}"/>
              </a:ext>
            </a:extLst>
          </p:cNvPr>
          <p:cNvSpPr txBox="1"/>
          <p:nvPr/>
        </p:nvSpPr>
        <p:spPr>
          <a:xfrm>
            <a:off x="447821" y="1168120"/>
            <a:ext cx="1129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আদেশ,নিষেধ,উপদেশ,অনুরোধ,আশীর্বাদ ইত্যাদি হলে ক্রিয়াপদের অনুজ্ঞা ভাব হয়।যেমন-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1EC7B-632F-4848-9B83-6423D7A8FE9E}"/>
              </a:ext>
            </a:extLst>
          </p:cNvPr>
          <p:cNvSpPr txBox="1"/>
          <p:nvPr/>
        </p:nvSpPr>
        <p:spPr>
          <a:xfrm>
            <a:off x="447821" y="2772277"/>
            <a:ext cx="6274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কালে: ছাতাটা দিন তো ভাই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8D40AD-B1A4-4C05-888C-D991D670C0B1}"/>
              </a:ext>
            </a:extLst>
          </p:cNvPr>
          <p:cNvSpPr txBox="1"/>
          <p:nvPr/>
        </p:nvSpPr>
        <p:spPr>
          <a:xfrm>
            <a:off x="464234" y="5458265"/>
            <a:ext cx="5514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ভবিষৎ কালে :আপ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আসবেন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F73D65-3296-466C-A908-58EE89A61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76" y="1802245"/>
            <a:ext cx="4245512" cy="25032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A82D4E-B8EE-442F-A758-1770E353E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76" y="4450195"/>
            <a:ext cx="4245512" cy="19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3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AEC0D2-E5D0-4A88-B18D-8B1934E64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79717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9A439F-7419-4858-9B7D-034913118775}"/>
              </a:ext>
            </a:extLst>
          </p:cNvPr>
          <p:cNvSpPr txBox="1"/>
          <p:nvPr/>
        </p:nvSpPr>
        <p:spPr>
          <a:xfrm>
            <a:off x="2518117" y="309489"/>
            <a:ext cx="5261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সাপেক্ষ ভাব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5E0DD-0C5D-4F71-B6BA-EBE98FB0DCDD}"/>
              </a:ext>
            </a:extLst>
          </p:cNvPr>
          <p:cNvSpPr txBox="1"/>
          <p:nvPr/>
        </p:nvSpPr>
        <p:spPr>
          <a:xfrm>
            <a:off x="602566" y="1375754"/>
            <a:ext cx="10986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ক্রিয়ার সংঘটন অন্য একটি ক্রিয়ার ওপর নির্ভর করলে,নির্ভরশীল ক্রিয়াকে সাপেক্ষ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ভাবের ক্রিয়া বলা 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D78C5-5E53-48C9-A75E-9D4D0356D121}"/>
              </a:ext>
            </a:extLst>
          </p:cNvPr>
          <p:cNvSpPr txBox="1"/>
          <p:nvPr/>
        </p:nvSpPr>
        <p:spPr>
          <a:xfrm>
            <a:off x="602566" y="4107766"/>
            <a:ext cx="4897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করে পড়লে সফল হবে।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FF25A5-70C5-4CC5-A2F0-39272549E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34" y="2940148"/>
            <a:ext cx="4661094" cy="31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19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E57249-C419-48DF-BA6E-9DEA04393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79717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11AD5B-2C8A-4DF9-AAED-01DD75892072}"/>
              </a:ext>
            </a:extLst>
          </p:cNvPr>
          <p:cNvSpPr txBox="1"/>
          <p:nvPr/>
        </p:nvSpPr>
        <p:spPr>
          <a:xfrm>
            <a:off x="-576775" y="242774"/>
            <a:ext cx="4768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DB25E-7FC0-4E3C-952E-E6AF80BAAB4F}"/>
              </a:ext>
            </a:extLst>
          </p:cNvPr>
          <p:cNvSpPr txBox="1"/>
          <p:nvPr/>
        </p:nvSpPr>
        <p:spPr>
          <a:xfrm>
            <a:off x="4050486" y="1826898"/>
            <a:ext cx="76960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বাদল কী একটা পায়ে বেধে হোঁচট খেয়ে পড়ে গেল। আমি হাতে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 দেখলাম একটি টিনের বাক্স , চাবি বন্ধ। ধরনের টিনের বাক্সে টাকাকড়ি রাখে পাড়াগাঁয়ে।টিনের বাক্স হাতে আমরা দুজনে সেই অন্ধকারে তেঁতুলতলায় বসে পড়লাম।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দুজনে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কুড়িয়ে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এনেছি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তাও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একপাশে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অনাদৃত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পড়েই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---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B3167-4D64-4F36-8446-2DB840F03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44" y="1431716"/>
            <a:ext cx="1847850" cy="2466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8D06D-02A5-4423-8DC3-3FFD09C35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83" y="4549670"/>
            <a:ext cx="2762250" cy="1657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C89677-366E-4F94-ABF4-E7729B9C3846}"/>
              </a:ext>
            </a:extLst>
          </p:cNvPr>
          <p:cNvSpPr txBox="1"/>
          <p:nvPr/>
        </p:nvSpPr>
        <p:spPr>
          <a:xfrm>
            <a:off x="563568" y="2257660"/>
            <a:ext cx="103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F1E7A-1DCB-4B0B-A176-FEDAC2E6101D}"/>
              </a:ext>
            </a:extLst>
          </p:cNvPr>
          <p:cNvSpPr txBox="1"/>
          <p:nvPr/>
        </p:nvSpPr>
        <p:spPr>
          <a:xfrm>
            <a:off x="370008" y="5140150"/>
            <a:ext cx="78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02E959-BAFC-493B-8B50-E263667AFDA6}"/>
              </a:ext>
            </a:extLst>
          </p:cNvPr>
          <p:cNvSpPr txBox="1"/>
          <p:nvPr/>
        </p:nvSpPr>
        <p:spPr>
          <a:xfrm>
            <a:off x="3746694" y="506062"/>
            <a:ext cx="7771116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ক্রিয়াপদগুলো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10566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38D3D1-FC63-4C4E-9ADB-5227AA389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121921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007FFC-0A45-4EEB-A5F3-1D6CE446F2C8}"/>
              </a:ext>
            </a:extLst>
          </p:cNvPr>
          <p:cNvSpPr txBox="1"/>
          <p:nvPr/>
        </p:nvSpPr>
        <p:spPr>
          <a:xfrm>
            <a:off x="2236763" y="99242"/>
            <a:ext cx="4979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kumimoji="0" lang="bn-BD" sz="40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81418-D713-4C76-9CDF-8C038C69107E}"/>
              </a:ext>
            </a:extLst>
          </p:cNvPr>
          <p:cNvSpPr txBox="1"/>
          <p:nvPr/>
        </p:nvSpPr>
        <p:spPr>
          <a:xfrm>
            <a:off x="548640" y="1092373"/>
            <a:ext cx="7920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১| ভাব প্রকাশের দিক থেকে ক্রিয়াপদ কত প্রকার?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69A93-2EC2-4338-90D4-397CACA81555}"/>
              </a:ext>
            </a:extLst>
          </p:cNvPr>
          <p:cNvSpPr txBox="1"/>
          <p:nvPr/>
        </p:nvSpPr>
        <p:spPr>
          <a:xfrm>
            <a:off x="1245632" y="1724229"/>
            <a:ext cx="8995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দুই প্রকার                খ) তিন প্রকার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গ) চার প্রকার               ঘ) পাঁচ প্রকার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3A6BFD-2C8F-4C7F-9FCE-1D3B25C5C9E0}"/>
              </a:ext>
            </a:extLst>
          </p:cNvPr>
          <p:cNvSpPr txBox="1"/>
          <p:nvPr/>
        </p:nvSpPr>
        <p:spPr>
          <a:xfrm>
            <a:off x="-485336" y="2853326"/>
            <a:ext cx="998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শিশুকে চাঁদ দেখাচ্ছেন।এখানে-প্রযোজক কর্তা-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8687E-DE7C-4CF7-ADAD-8A6C98C5F1CE}"/>
              </a:ext>
            </a:extLst>
          </p:cNvPr>
          <p:cNvSpPr txBox="1"/>
          <p:nvPr/>
        </p:nvSpPr>
        <p:spPr>
          <a:xfrm>
            <a:off x="1245632" y="3646409"/>
            <a:ext cx="7799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শিশুকে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গ)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চাঁদ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ঘ) 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দেখাচ্ছেন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F3C73-530E-48CA-BC6B-30617E91107E}"/>
              </a:ext>
            </a:extLst>
          </p:cNvPr>
          <p:cNvSpPr txBox="1"/>
          <p:nvPr/>
        </p:nvSpPr>
        <p:spPr>
          <a:xfrm>
            <a:off x="-485336" y="4700899"/>
            <a:ext cx="998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শিশুকে চাঁদ দেখাচ্ছেন।এখানে-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প্রযোজ্য কর্তা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0DBB5-99CF-4B6A-B035-8496408E7495}"/>
              </a:ext>
            </a:extLst>
          </p:cNvPr>
          <p:cNvSpPr txBox="1"/>
          <p:nvPr/>
        </p:nvSpPr>
        <p:spPr>
          <a:xfrm>
            <a:off x="1065949" y="5360096"/>
            <a:ext cx="8159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শিশুকে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গ)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চাঁদ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ঘ) 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দেখাচ্ছেন</a:t>
            </a:r>
            <a:endParaRPr lang="en-US" sz="3200" dirty="0"/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736AB120-74C8-42D9-8904-B4A9F0CA2475}"/>
              </a:ext>
            </a:extLst>
          </p:cNvPr>
          <p:cNvSpPr/>
          <p:nvPr/>
        </p:nvSpPr>
        <p:spPr>
          <a:xfrm rot="12142540">
            <a:off x="1192057" y="1952720"/>
            <a:ext cx="525997" cy="762117"/>
          </a:xfrm>
          <a:prstGeom prst="halfFrame">
            <a:avLst>
              <a:gd name="adj1" fmla="val 21064"/>
              <a:gd name="adj2" fmla="val 217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DFE971D3-BD29-4360-9E13-706C29081057}"/>
              </a:ext>
            </a:extLst>
          </p:cNvPr>
          <p:cNvSpPr/>
          <p:nvPr/>
        </p:nvSpPr>
        <p:spPr>
          <a:xfrm rot="12142540">
            <a:off x="1246931" y="3354453"/>
            <a:ext cx="525997" cy="762117"/>
          </a:xfrm>
          <a:prstGeom prst="halfFrame">
            <a:avLst>
              <a:gd name="adj1" fmla="val 21064"/>
              <a:gd name="adj2" fmla="val 217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16885CF1-DE69-482F-A65E-1A6B33D4BE09}"/>
              </a:ext>
            </a:extLst>
          </p:cNvPr>
          <p:cNvSpPr/>
          <p:nvPr/>
        </p:nvSpPr>
        <p:spPr>
          <a:xfrm rot="12142540">
            <a:off x="4852003" y="5095725"/>
            <a:ext cx="525997" cy="762117"/>
          </a:xfrm>
          <a:prstGeom prst="halfFrame">
            <a:avLst>
              <a:gd name="adj1" fmla="val 21064"/>
              <a:gd name="adj2" fmla="val 217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35BECCF5-FA55-4AAA-960B-83C21C81BCD6}"/>
              </a:ext>
            </a:extLst>
          </p:cNvPr>
          <p:cNvSpPr/>
          <p:nvPr/>
        </p:nvSpPr>
        <p:spPr>
          <a:xfrm>
            <a:off x="8632874" y="317218"/>
            <a:ext cx="3048000" cy="885753"/>
          </a:xfrm>
          <a:prstGeom prst="wedgeRectCallout">
            <a:avLst>
              <a:gd name="adj1" fmla="val -23602"/>
              <a:gd name="adj2" fmla="val 8791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চাপুন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9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FD1B15-A96D-44E9-9DCF-FBE3498E8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" y="-79717"/>
            <a:ext cx="12354839" cy="6937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84CA81-7425-4397-9A78-C56842954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 r="11083"/>
          <a:stretch/>
        </p:blipFill>
        <p:spPr>
          <a:xfrm>
            <a:off x="7727852" y="388652"/>
            <a:ext cx="4007534" cy="2213871"/>
          </a:xfrm>
          <a:prstGeom prst="rect">
            <a:avLst/>
          </a:prstGeom>
        </p:spPr>
      </p:pic>
      <p:pic>
        <p:nvPicPr>
          <p:cNvPr id="6" name="Picture 5" descr="Scan4.jpg">
            <a:extLst>
              <a:ext uri="{FF2B5EF4-FFF2-40B4-BE49-F238E27FC236}">
                <a16:creationId xmlns:a16="http://schemas.microsoft.com/office/drawing/2014/main" id="{EFFBE1F6-1B15-4258-B04A-EE5139AB7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14" y="2962423"/>
            <a:ext cx="11131648" cy="3505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CCAE60-B2CD-445A-8B22-9592D2EC00FB}"/>
              </a:ext>
            </a:extLst>
          </p:cNvPr>
          <p:cNvSpPr txBox="1"/>
          <p:nvPr/>
        </p:nvSpPr>
        <p:spPr>
          <a:xfrm>
            <a:off x="456614" y="388652"/>
            <a:ext cx="6800557" cy="17543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ক্রিয়াপদগুলো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859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39DABF-2B60-44F6-AB36-301090AF8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79717"/>
            <a:ext cx="12354839" cy="6937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2BC30D-77C4-456B-B86D-9F537B516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309489"/>
            <a:ext cx="11479236" cy="6161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C7A795-B636-4166-8F86-EDE548D147E5}"/>
              </a:ext>
            </a:extLst>
          </p:cNvPr>
          <p:cNvSpPr txBox="1"/>
          <p:nvPr/>
        </p:nvSpPr>
        <p:spPr>
          <a:xfrm>
            <a:off x="1434905" y="942535"/>
            <a:ext cx="7680960" cy="560597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8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1F7FFE-C11B-449E-8442-327312263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79717"/>
            <a:ext cx="12354839" cy="6937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BE7D10-85D6-4054-9F11-C5DE71C47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02" y="986681"/>
            <a:ext cx="9467556" cy="44434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55AC91-C82B-4D53-8F99-442315F935E6}"/>
              </a:ext>
            </a:extLst>
          </p:cNvPr>
          <p:cNvSpPr txBox="1"/>
          <p:nvPr/>
        </p:nvSpPr>
        <p:spPr>
          <a:xfrm>
            <a:off x="928469" y="331188"/>
            <a:ext cx="901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দেখে বলতো,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কি করছে?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29A21-ABCE-4E9B-84B4-CFAB1121FBAB}"/>
              </a:ext>
            </a:extLst>
          </p:cNvPr>
          <p:cNvSpPr txBox="1"/>
          <p:nvPr/>
        </p:nvSpPr>
        <p:spPr>
          <a:xfrm>
            <a:off x="1181686" y="5556175"/>
            <a:ext cx="8693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নিশ্চয় বলবে ‘পড়ছে’,তাহলে ‘পড়া’হলো একটি কাজ।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1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C8591A-0400-437F-8069-51CC4BB167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156CF8-887B-4B84-AB07-81B8A1DFA6E5}"/>
              </a:ext>
            </a:extLst>
          </p:cNvPr>
          <p:cNvSpPr/>
          <p:nvPr/>
        </p:nvSpPr>
        <p:spPr>
          <a:xfrm>
            <a:off x="171450" y="171450"/>
            <a:ext cx="11849100" cy="6534150"/>
          </a:xfrm>
          <a:prstGeom prst="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C0E074-BA73-4A0A-BFEE-07A768B25659}"/>
              </a:ext>
            </a:extLst>
          </p:cNvPr>
          <p:cNvSpPr/>
          <p:nvPr/>
        </p:nvSpPr>
        <p:spPr>
          <a:xfrm>
            <a:off x="171450" y="171450"/>
            <a:ext cx="11849100" cy="6515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D55EF-3049-40B8-BD82-30AF61B18887}"/>
              </a:ext>
            </a:extLst>
          </p:cNvPr>
          <p:cNvSpPr/>
          <p:nvPr/>
        </p:nvSpPr>
        <p:spPr>
          <a:xfrm>
            <a:off x="333375" y="333375"/>
            <a:ext cx="11525250" cy="61912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6A13A-4279-4476-AC3C-D805AD2754C8}"/>
              </a:ext>
            </a:extLst>
          </p:cNvPr>
          <p:cNvSpPr txBox="1"/>
          <p:nvPr/>
        </p:nvSpPr>
        <p:spPr>
          <a:xfrm>
            <a:off x="1237957" y="409863"/>
            <a:ext cx="8890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বলতো,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করছে?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0B55D-157D-4E34-A2A3-29E5A6475C36}"/>
              </a:ext>
            </a:extLst>
          </p:cNvPr>
          <p:cNvSpPr txBox="1"/>
          <p:nvPr/>
        </p:nvSpPr>
        <p:spPr>
          <a:xfrm>
            <a:off x="1489638" y="5302605"/>
            <a:ext cx="10449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36600-5005-410B-8508-9E15F8CB20F1}"/>
              </a:ext>
            </a:extLst>
          </p:cNvPr>
          <p:cNvSpPr txBox="1"/>
          <p:nvPr/>
        </p:nvSpPr>
        <p:spPr>
          <a:xfrm>
            <a:off x="333374" y="5218679"/>
            <a:ext cx="11606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নিশ্চয় বলবে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গাচ্ছে।এই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পড়ছে’এবং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গাচ্ছে’পদ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70493A-AABD-4AE6-BAA0-D7373BC2A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67" y="1035180"/>
            <a:ext cx="6804075" cy="40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E54EC-7A95-4053-B3A3-961ADDC1A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65649"/>
            <a:ext cx="12354839" cy="6937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E5FDBD-5D5F-4F6E-9C78-4156CF44BA67}"/>
              </a:ext>
            </a:extLst>
          </p:cNvPr>
          <p:cNvSpPr txBox="1"/>
          <p:nvPr/>
        </p:nvSpPr>
        <p:spPr>
          <a:xfrm>
            <a:off x="2058572" y="956603"/>
            <a:ext cx="7301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F9995-484B-44FC-A425-4D148B437998}"/>
              </a:ext>
            </a:extLst>
          </p:cNvPr>
          <p:cNvSpPr txBox="1"/>
          <p:nvPr/>
        </p:nvSpPr>
        <p:spPr>
          <a:xfrm>
            <a:off x="1674054" y="1972266"/>
            <a:ext cx="879230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80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E410B8-1D86-4C54-AF5A-80C5C58D9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79717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A9B4AB-DAF3-4252-8DB2-E0AE04AE3E93}"/>
              </a:ext>
            </a:extLst>
          </p:cNvPr>
          <p:cNvSpPr txBox="1"/>
          <p:nvPr/>
        </p:nvSpPr>
        <p:spPr>
          <a:xfrm>
            <a:off x="3665276" y="407963"/>
            <a:ext cx="3460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3B3563-34E7-4CED-9B03-6C3EFC37FA9A}"/>
              </a:ext>
            </a:extLst>
          </p:cNvPr>
          <p:cNvSpPr txBox="1"/>
          <p:nvPr/>
        </p:nvSpPr>
        <p:spPr>
          <a:xfrm>
            <a:off x="548641" y="1419834"/>
            <a:ext cx="108602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 কাকে বলে বলতে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ক্রিয়াপদ কত প্রকার ও কী কী ব্যাখ্যা করতে 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প্রত্যেক প্রকারের উদাহরণ বর্ণনা করতে পারপবে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3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088DD-4458-493F-B45F-FCFE94DDA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462" y="-79717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0305F3-8212-44CE-94E2-A7A1E4F72832}"/>
              </a:ext>
            </a:extLst>
          </p:cNvPr>
          <p:cNvSpPr txBox="1"/>
          <p:nvPr/>
        </p:nvSpPr>
        <p:spPr>
          <a:xfrm>
            <a:off x="1500553" y="344926"/>
            <a:ext cx="1056483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পদ দ্বারা কোন কার্য সম্পাদন করা বোঝায়,তাকে ক্রিয়াপদ বলে।</a:t>
            </a:r>
          </a:p>
          <a:p>
            <a:r>
              <a:rPr lang="bn-BD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 গঠন:</a:t>
            </a: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ক্রিয়ামূল বা ধাতুর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সঙ্গে পুরুষ অনুযায়ী কালসূচক ক্রিয়াবিভক্তি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করে ক্রিয়াপদ গঠন করতে হয়।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‘পড়ছে’-পড়্ ‘ধাতু’+ ‘ছে’ বিভক্তি।</a:t>
            </a:r>
          </a:p>
          <a:p>
            <a:r>
              <a:rPr lang="bn-BD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আরেকটি হলো: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অনুক্ত ক্রিয়াপদ।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অনুক্ত অর্থহলো না বলা।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যেমন:ইনি আমার ভাই=ইনি আমার ভাই(হন)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‘হন’ধাতু উহ্য আছে।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A2BDC-6258-4B54-AEAB-EFA5208C4366}"/>
              </a:ext>
            </a:extLst>
          </p:cNvPr>
          <p:cNvSpPr txBox="1"/>
          <p:nvPr/>
        </p:nvSpPr>
        <p:spPr>
          <a:xfrm rot="18147441">
            <a:off x="-34252" y="593141"/>
            <a:ext cx="1983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9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C109CD-6052-49BD-9A21-CE8B8DE9D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20" y="0"/>
            <a:ext cx="12354839" cy="69377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0ED5EB-1AE7-4AEB-8374-BB7381DF14B4}"/>
              </a:ext>
            </a:extLst>
          </p:cNvPr>
          <p:cNvSpPr/>
          <p:nvPr/>
        </p:nvSpPr>
        <p:spPr>
          <a:xfrm>
            <a:off x="3235569" y="2257863"/>
            <a:ext cx="6485206" cy="10269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 প্রকাশের দিক থেকে দুই প্রকার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2DF1B-C0FA-4E84-89AE-556AFD84784B}"/>
              </a:ext>
            </a:extLst>
          </p:cNvPr>
          <p:cNvSpPr/>
          <p:nvPr/>
        </p:nvSpPr>
        <p:spPr>
          <a:xfrm>
            <a:off x="6334934" y="4454296"/>
            <a:ext cx="4614203" cy="10269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অসমাপিকা ক্রিয়া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9D35E8-3EE9-429F-93C3-D8DC647D9BD7}"/>
              </a:ext>
            </a:extLst>
          </p:cNvPr>
          <p:cNvSpPr/>
          <p:nvPr/>
        </p:nvSpPr>
        <p:spPr>
          <a:xfrm>
            <a:off x="1420836" y="4447266"/>
            <a:ext cx="4614203" cy="10269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সমাপিকা ক্রিয়া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1652C52-6AF3-4385-BD72-F5B73215DA6F}"/>
              </a:ext>
            </a:extLst>
          </p:cNvPr>
          <p:cNvSpPr/>
          <p:nvPr/>
        </p:nvSpPr>
        <p:spPr>
          <a:xfrm>
            <a:off x="3830251" y="3284804"/>
            <a:ext cx="745588" cy="116246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E2E4382-B3BC-4ADD-BA42-19429B784FFA}"/>
              </a:ext>
            </a:extLst>
          </p:cNvPr>
          <p:cNvSpPr/>
          <p:nvPr/>
        </p:nvSpPr>
        <p:spPr>
          <a:xfrm>
            <a:off x="8000678" y="3284804"/>
            <a:ext cx="745588" cy="116246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37A55-95F4-40BF-9E40-B1624E02A139}"/>
              </a:ext>
            </a:extLst>
          </p:cNvPr>
          <p:cNvSpPr txBox="1"/>
          <p:nvPr/>
        </p:nvSpPr>
        <p:spPr>
          <a:xfrm>
            <a:off x="1242863" y="618978"/>
            <a:ext cx="9926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 প্রকার </a:t>
            </a:r>
            <a:endParaRPr lang="en-US" sz="1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5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4BF7D0-960F-4C33-9D7E-C01D92142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39" y="-79717"/>
            <a:ext cx="12354839" cy="6937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3E1B0E-51B8-45B0-9E72-E935DCA745D9}"/>
              </a:ext>
            </a:extLst>
          </p:cNvPr>
          <p:cNvSpPr txBox="1"/>
          <p:nvPr/>
        </p:nvSpPr>
        <p:spPr>
          <a:xfrm>
            <a:off x="584451" y="392828"/>
            <a:ext cx="1010060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সমাপিকা ক্রিয়া: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ক্রিয়াপদ দ্বারা বক্তার মনেরভাব সম্পূর্ন প্রকাশ পায় তাকে সমাপিকা ক্রিয়াপদ বলে।যেমন-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758EC-5508-48C7-B194-F597301BB1A2}"/>
              </a:ext>
            </a:extLst>
          </p:cNvPr>
          <p:cNvSpPr txBox="1"/>
          <p:nvPr/>
        </p:nvSpPr>
        <p:spPr>
          <a:xfrm>
            <a:off x="4783016" y="2419645"/>
            <a:ext cx="6471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ছেলেরা খেলা করছে।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19226F-FE8B-40AF-8704-5F649DD2F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7" y="1704490"/>
            <a:ext cx="4053976" cy="2551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00072B-201D-4EF0-A028-65A1D861F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7" y="4358637"/>
            <a:ext cx="3984742" cy="20111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038062-94B7-470F-A73C-BD8D23107C1F}"/>
              </a:ext>
            </a:extLst>
          </p:cNvPr>
          <p:cNvSpPr txBox="1"/>
          <p:nvPr/>
        </p:nvSpPr>
        <p:spPr>
          <a:xfrm>
            <a:off x="4499959" y="5693889"/>
            <a:ext cx="727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বাক্যে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সম্পূর্ণ অর্থ প্রকাশ বুঝাচ্ছে।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49A82F-84FD-40DC-A86E-28E11412F95E}"/>
              </a:ext>
            </a:extLst>
          </p:cNvPr>
          <p:cNvSpPr txBox="1"/>
          <p:nvPr/>
        </p:nvSpPr>
        <p:spPr>
          <a:xfrm>
            <a:off x="4499959" y="4883722"/>
            <a:ext cx="6893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4417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976</Words>
  <Application>Microsoft Office PowerPoint</Application>
  <PresentationFormat>Widescreen</PresentationFormat>
  <Paragraphs>141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62</cp:revision>
  <dcterms:created xsi:type="dcterms:W3CDTF">2021-04-23T05:59:01Z</dcterms:created>
  <dcterms:modified xsi:type="dcterms:W3CDTF">2021-04-26T05:54:20Z</dcterms:modified>
</cp:coreProperties>
</file>