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8" autoAdjust="0"/>
    <p:restoredTop sz="94660"/>
  </p:normalViewPr>
  <p:slideViewPr>
    <p:cSldViewPr>
      <p:cViewPr varScale="1">
        <p:scale>
          <a:sx n="69" d="100"/>
          <a:sy n="69" d="100"/>
        </p:scale>
        <p:origin x="14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FAC5C-6B89-4177-BB95-1DFA3E06BF0B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DE974-4AD9-4C06-941A-1915BE4A2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DE974-4AD9-4C06-941A-1915BE4A2AB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304800"/>
            <a:ext cx="8305800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t.r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133600"/>
            <a:ext cx="8001000" cy="411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4582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- ১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057400"/>
            <a:ext cx="4953000" cy="35394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মুলধনঃ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প্রারম্ভিক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ব্যাবসায়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খাটানো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3048000"/>
            <a:ext cx="3200400" cy="31700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Profit/Principle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P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|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t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295400"/>
            <a:ext cx="2952750" cy="154305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534400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আলোচনা-২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371600"/>
            <a:ext cx="6172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মুনাফাঃ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আসল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ব্যাবসায়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খাটিয়ে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বলে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0" y="1752600"/>
            <a:ext cx="2057400" cy="30469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Interest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I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|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28600"/>
            <a:ext cx="35814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আলোচনা-৩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371600"/>
            <a:ext cx="441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হারঃ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একশত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টাকায়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| 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3124200"/>
            <a:ext cx="3048000" cy="31085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rate of interest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r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|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৫%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ৎ ১০০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মুলধনে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876800"/>
            <a:ext cx="4572000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t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28600"/>
            <a:ext cx="4038600" cy="92333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সুত্র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828800"/>
            <a:ext cx="25146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I=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prn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2667000"/>
            <a:ext cx="3048000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P=I/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rn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4114800"/>
            <a:ext cx="19812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r=I/</a:t>
            </a:r>
            <a:r>
              <a:rPr lang="en-US" sz="4800" dirty="0" err="1" smtClean="0"/>
              <a:t>pn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343400"/>
            <a:ext cx="358140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মুনাফা-আসল</a:t>
            </a:r>
            <a:r>
              <a:rPr lang="en-US" sz="2400" dirty="0" smtClean="0"/>
              <a:t>=</a:t>
            </a:r>
            <a:r>
              <a:rPr lang="en-US" sz="2400" dirty="0" err="1" smtClean="0"/>
              <a:t>আসল</a:t>
            </a:r>
            <a:r>
              <a:rPr lang="en-US" sz="2400" dirty="0" smtClean="0"/>
              <a:t>+ </a:t>
            </a:r>
            <a:r>
              <a:rPr lang="en-US" sz="2400" dirty="0" err="1" smtClean="0"/>
              <a:t>মুনাফা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5029200"/>
            <a:ext cx="3429000" cy="40011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মুনাফা</a:t>
            </a:r>
            <a:r>
              <a:rPr lang="en-US" sz="2000" dirty="0" smtClean="0"/>
              <a:t>= </a:t>
            </a:r>
            <a:r>
              <a:rPr lang="en-US" sz="2000" dirty="0" err="1" smtClean="0"/>
              <a:t>মুনাফা-আসল</a:t>
            </a:r>
            <a:r>
              <a:rPr lang="en-US" sz="2000" dirty="0" smtClean="0"/>
              <a:t>- </a:t>
            </a:r>
            <a:r>
              <a:rPr lang="en-US" sz="2000" dirty="0" err="1" smtClean="0"/>
              <a:t>আসল</a:t>
            </a:r>
            <a:endParaRPr lang="en-US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86800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- ১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438400"/>
            <a:ext cx="7467600" cy="193899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৫%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মুনাফায়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১০০০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2743200" cy="92333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সমাধান-১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5943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P=১০০০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r=৫%=৫/১০০=১/২০=০.০৫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n=৩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বছর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I=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আমরাজানি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I=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prn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=১০০০X০.০৫X৩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=১৫০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|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28600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 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295400"/>
            <a:ext cx="38862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39624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১০%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মুনাফায়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১৫০০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৭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28600"/>
            <a:ext cx="2743200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- 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362200"/>
            <a:ext cx="75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১০%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মুনাফায়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৩০০০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৮%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মুনাফায়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২০০০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বিনিয়োগ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|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মুলধনের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152400"/>
            <a:ext cx="28194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সমাধানঃ২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52400"/>
            <a:ext cx="44958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১ম </a:t>
            </a:r>
            <a:r>
              <a:rPr lang="en-US" sz="2400" dirty="0" err="1" smtClean="0"/>
              <a:t>ক্ষেত্রে</a:t>
            </a:r>
            <a:r>
              <a:rPr lang="en-US" sz="2400" dirty="0" smtClean="0"/>
              <a:t>,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P=৩০০০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r=১০%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n= ১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;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I=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আমরাজানি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I=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prn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=৩০০০X১০/১০০X১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=৩০০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২য়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P=২০০০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r=৮%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n=১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বছর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I=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               I=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prn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=২০০০X৮/১০০X১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=১৬০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105400" y="1447800"/>
            <a:ext cx="3048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ট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P=(৩০০০+২০০০)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=৫০০০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I=(৩০০+১৬০)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=৪৬০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টাকা,n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=১বছর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r=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;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r=I/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pn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=(৪৬০X১০০)/৫০০০ %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=৯.২%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572000" y="1447800"/>
            <a:ext cx="45719" cy="457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228600"/>
            <a:ext cx="3505200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- ৩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514600"/>
            <a:ext cx="8382000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আসল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৬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বছরে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মুনাফা-আসলে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১০,০০০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|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আসলের৩/৭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|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আসল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304800"/>
            <a:ext cx="7772400" cy="14465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7432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</a:rPr>
              <a:t>কাজী</a:t>
            </a:r>
            <a:r>
              <a:rPr lang="en-US" sz="4800" dirty="0" smtClean="0">
                <a:solidFill>
                  <a:srgbClr val="002060"/>
                </a:solidFill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</a:rPr>
              <a:t>শাহানুর</a:t>
            </a:r>
            <a:r>
              <a:rPr lang="en-US" sz="4800" dirty="0" smtClean="0">
                <a:solidFill>
                  <a:srgbClr val="002060"/>
                </a:solidFill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</a:rPr>
              <a:t>আলম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505200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সহঃ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1910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পলিটেকনিক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4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48768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রংপুর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সিটি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রংপুর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5715000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0400" y="57912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৭</a:t>
            </a:r>
            <a:r>
              <a:rPr lang="en-US" sz="4000" dirty="0" smtClean="0">
                <a:solidFill>
                  <a:srgbClr val="66FF33"/>
                </a:solidFill>
                <a:latin typeface="NikoshBAN" pitchFamily="2" charset="0"/>
                <a:cs typeface="NikoshBAN" pitchFamily="2" charset="0"/>
              </a:rPr>
              <a:t>৯</a:t>
            </a:r>
            <a:endParaRPr lang="en-US" sz="4000" dirty="0">
              <a:solidFill>
                <a:srgbClr val="66FF33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Resize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2667000"/>
            <a:ext cx="1371600" cy="1905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52400"/>
            <a:ext cx="2743200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সমাধান-৩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762000"/>
            <a:ext cx="8305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মনেকরি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আসল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=৭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;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 ৭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৩/৭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=৩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;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সুদাসল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 (৭+৩)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     =১০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সুদাসল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১০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আসল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৭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“       “     ১    “        “      “      ৭/১০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“      “     ১০০০০  “        “      ৭X১০০০০/১০ “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                    =৭০০০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=(১০০০০ -৭০০০)=৩০০০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৭০০০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৬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৩০০০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১          “        ১    ‘           ‘          ৩০০০/(৭০০০X৬)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;  ১০০     ‘          ১    ‘               ‘       (৩০০০X১০০)/(৭০০০X৬) “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                                 =৭ .১৪%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আসল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 ৭০০০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৭.১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৪%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         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220980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মুল্যায়ন-১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28600"/>
            <a:ext cx="6096000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3962400"/>
            <a:ext cx="754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১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|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২|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r=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৩|মুনাফার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৪|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৭%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2438400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 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52400"/>
            <a:ext cx="4419600" cy="2819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9906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সৃজনশীল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057400"/>
            <a:ext cx="396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মিঃ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হারুন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–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অর-রশীদ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২০০০০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রাখেন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|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ব্যাংকের</a:t>
            </a:r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বার্ষিক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১০%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সুত্র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খ)৫ </a:t>
            </a:r>
            <a:r>
              <a:rPr lang="en-US" sz="2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পাবেন</a:t>
            </a:r>
            <a:r>
              <a:rPr lang="en-US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গ)১০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মুনাফা-মুলধনে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হবে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so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3429000"/>
            <a:ext cx="4419600" cy="28956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ri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4038600" cy="2057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48200" y="990600"/>
            <a:ext cx="60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র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1447800"/>
            <a:ext cx="19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00B050"/>
                </a:solidFill>
              </a:rPr>
              <a:t>কাজ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200400"/>
            <a:ext cx="403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ব্যাংকিং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এ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প্রতিমাসে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১০০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৫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১২%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হারে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পাবে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|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sc 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2895600"/>
            <a:ext cx="3352800" cy="250507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57200"/>
            <a:ext cx="3810000" cy="1609725"/>
          </a:xfrm>
          <a:prstGeom prst="rect">
            <a:avLst/>
          </a:prstGeom>
        </p:spPr>
      </p:pic>
      <p:pic>
        <p:nvPicPr>
          <p:cNvPr id="5" name="Picture 4" descr="m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04800"/>
            <a:ext cx="3943350" cy="2133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22860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সঞ্চয়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2819400"/>
            <a:ext cx="3810000" cy="2362200"/>
          </a:xfrm>
          <a:prstGeom prst="rect">
            <a:avLst/>
          </a:prstGeom>
        </p:spPr>
      </p:pic>
      <p:pic>
        <p:nvPicPr>
          <p:cNvPr id="10" name="Picture 9" descr="t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2895600"/>
            <a:ext cx="3962400" cy="2209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34000" y="5181600"/>
            <a:ext cx="3200400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সঞ্চয়ে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সমৃদ্ধি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আনে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5791200"/>
            <a:ext cx="876300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228600"/>
            <a:ext cx="7772400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9600" y="20574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৮ম </a:t>
            </a:r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শ্রেনী</a:t>
            </a:r>
            <a:endParaRPr lang="en-US" sz="8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0480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গনিত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4343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শিক্ষার্থীঃ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৪৫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জন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50292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3733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২য়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8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667000"/>
            <a:ext cx="3657600" cy="27432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304801"/>
            <a:ext cx="777240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দেখ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h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286000"/>
            <a:ext cx="3810000" cy="3581400"/>
          </a:xfrm>
          <a:prstGeom prst="rect">
            <a:avLst/>
          </a:prstGeom>
        </p:spPr>
      </p:pic>
      <p:pic>
        <p:nvPicPr>
          <p:cNvPr id="7" name="Picture 6" descr="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286000"/>
            <a:ext cx="3733800" cy="35814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304800"/>
            <a:ext cx="79248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- 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ta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133600"/>
            <a:ext cx="3962400" cy="3657600"/>
          </a:xfrm>
          <a:prstGeom prst="rect">
            <a:avLst/>
          </a:prstGeom>
        </p:spPr>
      </p:pic>
      <p:pic>
        <p:nvPicPr>
          <p:cNvPr id="7" name="Picture 6" descr="po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133600"/>
            <a:ext cx="3733800" cy="36576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304800"/>
            <a:ext cx="77724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- ৩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po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209800"/>
            <a:ext cx="3581400" cy="3581400"/>
          </a:xfrm>
          <a:prstGeom prst="rect">
            <a:avLst/>
          </a:prstGeom>
        </p:spPr>
      </p:pic>
      <p:cxnSp>
        <p:nvCxnSpPr>
          <p:cNvPr id="8" name="Elbow Connector 7"/>
          <p:cNvCxnSpPr/>
          <p:nvPr/>
        </p:nvCxnSpPr>
        <p:spPr>
          <a:xfrm>
            <a:off x="4267200" y="2819400"/>
            <a:ext cx="1600200" cy="10668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m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2286000"/>
            <a:ext cx="2895600" cy="3352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72400" cy="1143000"/>
          </a:xfrm>
          <a:solidFill>
            <a:srgbClr val="00B0F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381000"/>
            <a:ext cx="76200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- ৪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tk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62200"/>
            <a:ext cx="3352800" cy="3276600"/>
          </a:xfrm>
          <a:prstGeom prst="rect">
            <a:avLst/>
          </a:prstGeom>
        </p:spPr>
      </p:pic>
      <p:cxnSp>
        <p:nvCxnSpPr>
          <p:cNvPr id="7" name="Elbow Connector 6"/>
          <p:cNvCxnSpPr/>
          <p:nvPr/>
        </p:nvCxnSpPr>
        <p:spPr>
          <a:xfrm>
            <a:off x="3886200" y="3657600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2438400"/>
            <a:ext cx="3886200" cy="32004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সহজেই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পাড়ছ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|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839200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2362200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সরল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37338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Elbow Connector 5"/>
          <p:cNvCxnSpPr>
            <a:stCxn id="3" idx="3"/>
          </p:cNvCxnSpPr>
          <p:nvPr/>
        </p:nvCxnSpPr>
        <p:spPr>
          <a:xfrm>
            <a:off x="4114800" y="2870032"/>
            <a:ext cx="1143000" cy="132096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410</TotalTime>
  <Words>651</Words>
  <Application>Microsoft Office PowerPoint</Application>
  <PresentationFormat>On-screen Show (4:3)</PresentationFormat>
  <Paragraphs>125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Franklin Gothic Book</vt:lpstr>
      <vt:lpstr>NikoshBAN</vt:lpstr>
      <vt:lpstr>Perpetua</vt:lpstr>
      <vt:lpstr>Wingdings 2</vt:lpstr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My PC</cp:lastModifiedBy>
  <cp:revision>66</cp:revision>
  <dcterms:created xsi:type="dcterms:W3CDTF">2006-08-16T00:00:00Z</dcterms:created>
  <dcterms:modified xsi:type="dcterms:W3CDTF">2020-08-08T05:20:21Z</dcterms:modified>
</cp:coreProperties>
</file>