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8" r:id="rId2"/>
    <p:sldId id="289" r:id="rId3"/>
    <p:sldId id="258" r:id="rId4"/>
    <p:sldId id="290" r:id="rId5"/>
    <p:sldId id="259" r:id="rId6"/>
    <p:sldId id="260" r:id="rId7"/>
    <p:sldId id="291" r:id="rId8"/>
    <p:sldId id="261" r:id="rId9"/>
    <p:sldId id="292" r:id="rId10"/>
    <p:sldId id="262" r:id="rId11"/>
    <p:sldId id="293" r:id="rId12"/>
    <p:sldId id="270" r:id="rId13"/>
    <p:sldId id="294" r:id="rId14"/>
    <p:sldId id="271" r:id="rId15"/>
    <p:sldId id="263" r:id="rId16"/>
    <p:sldId id="295" r:id="rId17"/>
    <p:sldId id="264" r:id="rId18"/>
    <p:sldId id="296"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F504B-DBF1-4DE3-84A8-5008ECCDC513}" type="datetimeFigureOut">
              <a:rPr lang="en-US" smtClean="0"/>
              <a:t>4/26/2021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56A0E-C69D-4D6A-8333-3A6AC5EB511E}" type="slidenum">
              <a:rPr lang="en-US" smtClean="0"/>
              <a:t>‹#›</a:t>
            </a:fld>
            <a:endParaRPr lang="en-US"/>
          </a:p>
        </p:txBody>
      </p:sp>
    </p:spTree>
    <p:extLst>
      <p:ext uri="{BB962C8B-B14F-4D97-AF65-F5344CB8AC3E}">
        <p14:creationId xmlns:p14="http://schemas.microsoft.com/office/powerpoint/2010/main" val="8208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56A0E-C69D-4D6A-8333-3A6AC5EB511E}" type="slidenum">
              <a:rPr lang="en-US" smtClean="0"/>
              <a:t>20</a:t>
            </a:fld>
            <a:endParaRPr lang="en-US"/>
          </a:p>
        </p:txBody>
      </p:sp>
    </p:spTree>
    <p:extLst>
      <p:ext uri="{BB962C8B-B14F-4D97-AF65-F5344CB8AC3E}">
        <p14:creationId xmlns:p14="http://schemas.microsoft.com/office/powerpoint/2010/main" val="298830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A99B-3E74-48B6-A157-2E657D7B4D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696DC1-56DC-44FC-A1A3-26A82F710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A5AFD8-6558-4F2C-BD69-C4188548CE61}"/>
              </a:ext>
            </a:extLst>
          </p:cNvPr>
          <p:cNvSpPr>
            <a:spLocks noGrp="1"/>
          </p:cNvSpPr>
          <p:nvPr>
            <p:ph type="dt" sz="half" idx="10"/>
          </p:nvPr>
        </p:nvSpPr>
        <p:spPr/>
        <p:txBody>
          <a:bodyPr/>
          <a:lstStyle/>
          <a:p>
            <a:fld id="{DFDE6F06-9B20-490F-9B4C-CD910042D21A}" type="datetimeFigureOut">
              <a:rPr lang="en-US" smtClean="0"/>
              <a:t>4/26/2021</a:t>
            </a:fld>
            <a:endParaRPr lang="en-US"/>
          </a:p>
        </p:txBody>
      </p:sp>
      <p:sp>
        <p:nvSpPr>
          <p:cNvPr id="5" name="Footer Placeholder 4">
            <a:extLst>
              <a:ext uri="{FF2B5EF4-FFF2-40B4-BE49-F238E27FC236}">
                <a16:creationId xmlns:a16="http://schemas.microsoft.com/office/drawing/2014/main" id="{C3A52D70-F2BA-4FBE-8C90-C21C67420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9AFBC-BCC9-4414-8953-537D9DA1A1E6}"/>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13102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8468-8DED-4F1E-8268-08C8BA3B49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5AD59-4FF9-4248-B065-61DD51F05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13A6D-1940-4612-BB37-3F673E1B68FA}"/>
              </a:ext>
            </a:extLst>
          </p:cNvPr>
          <p:cNvSpPr>
            <a:spLocks noGrp="1"/>
          </p:cNvSpPr>
          <p:nvPr>
            <p:ph type="dt" sz="half" idx="10"/>
          </p:nvPr>
        </p:nvSpPr>
        <p:spPr/>
        <p:txBody>
          <a:bodyPr/>
          <a:lstStyle/>
          <a:p>
            <a:fld id="{DFDE6F06-9B20-490F-9B4C-CD910042D21A}" type="datetimeFigureOut">
              <a:rPr lang="en-US" smtClean="0"/>
              <a:t>4/26/2021</a:t>
            </a:fld>
            <a:endParaRPr lang="en-US"/>
          </a:p>
        </p:txBody>
      </p:sp>
      <p:sp>
        <p:nvSpPr>
          <p:cNvPr id="5" name="Footer Placeholder 4">
            <a:extLst>
              <a:ext uri="{FF2B5EF4-FFF2-40B4-BE49-F238E27FC236}">
                <a16:creationId xmlns:a16="http://schemas.microsoft.com/office/drawing/2014/main" id="{58CB1F10-0ECD-4A7B-99A2-BF2A51EDF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D0E89-E008-4C91-81CC-FB214453299D}"/>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33854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4897CA-F01A-4BE7-AED6-74AEC85749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0A6B58-36ED-4B19-B724-63DE02A940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4F8D5-4392-4562-8FAC-06E0E9017156}"/>
              </a:ext>
            </a:extLst>
          </p:cNvPr>
          <p:cNvSpPr>
            <a:spLocks noGrp="1"/>
          </p:cNvSpPr>
          <p:nvPr>
            <p:ph type="dt" sz="half" idx="10"/>
          </p:nvPr>
        </p:nvSpPr>
        <p:spPr/>
        <p:txBody>
          <a:bodyPr/>
          <a:lstStyle/>
          <a:p>
            <a:fld id="{DFDE6F06-9B20-490F-9B4C-CD910042D21A}" type="datetimeFigureOut">
              <a:rPr lang="en-US" smtClean="0"/>
              <a:t>4/26/2021</a:t>
            </a:fld>
            <a:endParaRPr lang="en-US"/>
          </a:p>
        </p:txBody>
      </p:sp>
      <p:sp>
        <p:nvSpPr>
          <p:cNvPr id="5" name="Footer Placeholder 4">
            <a:extLst>
              <a:ext uri="{FF2B5EF4-FFF2-40B4-BE49-F238E27FC236}">
                <a16:creationId xmlns:a16="http://schemas.microsoft.com/office/drawing/2014/main" id="{2212860E-70E1-47F5-A7B5-004C68D1F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C0D0F-5FF0-414B-A2F5-2E387DF3982E}"/>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64292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0EB9-3C1C-4BD7-83EC-152F7DCE52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CD106-B539-47F9-A097-0B989982D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28A5D-00DB-49E5-8E05-C51599DE5174}"/>
              </a:ext>
            </a:extLst>
          </p:cNvPr>
          <p:cNvSpPr>
            <a:spLocks noGrp="1"/>
          </p:cNvSpPr>
          <p:nvPr>
            <p:ph type="dt" sz="half" idx="10"/>
          </p:nvPr>
        </p:nvSpPr>
        <p:spPr/>
        <p:txBody>
          <a:bodyPr/>
          <a:lstStyle/>
          <a:p>
            <a:fld id="{DFDE6F06-9B20-490F-9B4C-CD910042D21A}" type="datetimeFigureOut">
              <a:rPr lang="en-US" smtClean="0"/>
              <a:t>4/26/2021</a:t>
            </a:fld>
            <a:endParaRPr lang="en-US"/>
          </a:p>
        </p:txBody>
      </p:sp>
      <p:sp>
        <p:nvSpPr>
          <p:cNvPr id="5" name="Footer Placeholder 4">
            <a:extLst>
              <a:ext uri="{FF2B5EF4-FFF2-40B4-BE49-F238E27FC236}">
                <a16:creationId xmlns:a16="http://schemas.microsoft.com/office/drawing/2014/main" id="{48081D99-FB7E-4366-B651-AC23FBF24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1CE9C-826A-445C-B0B4-6259D517F539}"/>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222879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ED780-EAB0-4A10-8ECF-ADF43035B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4292A3-7807-4FFA-89C3-7C8D9D272D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659058-34F7-4FD1-B480-F9C89BE784C8}"/>
              </a:ext>
            </a:extLst>
          </p:cNvPr>
          <p:cNvSpPr>
            <a:spLocks noGrp="1"/>
          </p:cNvSpPr>
          <p:nvPr>
            <p:ph type="dt" sz="half" idx="10"/>
          </p:nvPr>
        </p:nvSpPr>
        <p:spPr/>
        <p:txBody>
          <a:bodyPr/>
          <a:lstStyle/>
          <a:p>
            <a:fld id="{DFDE6F06-9B20-490F-9B4C-CD910042D21A}" type="datetimeFigureOut">
              <a:rPr lang="en-US" smtClean="0"/>
              <a:t>4/26/2021</a:t>
            </a:fld>
            <a:endParaRPr lang="en-US"/>
          </a:p>
        </p:txBody>
      </p:sp>
      <p:sp>
        <p:nvSpPr>
          <p:cNvPr id="5" name="Footer Placeholder 4">
            <a:extLst>
              <a:ext uri="{FF2B5EF4-FFF2-40B4-BE49-F238E27FC236}">
                <a16:creationId xmlns:a16="http://schemas.microsoft.com/office/drawing/2014/main" id="{58130ED4-923D-4A22-9BA5-5DEE0FD14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32C87-5705-4CA7-99CE-160C5F774D52}"/>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75566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27E6-4834-41C1-AB23-AA6BBA5D91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5CE56-F84D-4342-BB0B-BE35360AA6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DC192-E90E-4C2B-AB88-64763E67E2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16BD24-9E3C-4C09-BC57-A68CD44FFFE4}"/>
              </a:ext>
            </a:extLst>
          </p:cNvPr>
          <p:cNvSpPr>
            <a:spLocks noGrp="1"/>
          </p:cNvSpPr>
          <p:nvPr>
            <p:ph type="dt" sz="half" idx="10"/>
          </p:nvPr>
        </p:nvSpPr>
        <p:spPr/>
        <p:txBody>
          <a:bodyPr/>
          <a:lstStyle/>
          <a:p>
            <a:fld id="{DFDE6F06-9B20-490F-9B4C-CD910042D21A}" type="datetimeFigureOut">
              <a:rPr lang="en-US" smtClean="0"/>
              <a:t>4/26/2021</a:t>
            </a:fld>
            <a:endParaRPr lang="en-US"/>
          </a:p>
        </p:txBody>
      </p:sp>
      <p:sp>
        <p:nvSpPr>
          <p:cNvPr id="6" name="Footer Placeholder 5">
            <a:extLst>
              <a:ext uri="{FF2B5EF4-FFF2-40B4-BE49-F238E27FC236}">
                <a16:creationId xmlns:a16="http://schemas.microsoft.com/office/drawing/2014/main" id="{E433936C-EED3-4F9D-A246-1CD8FC984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92818-C6F5-4E7B-9EA0-367312B2C529}"/>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2958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56F4-2CDD-4E4E-8C2C-ACED073F74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708505-0BF7-422F-A659-40DE0EC7D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4D935-EDA6-4F8A-BA37-ED69057284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27516C-9A0E-4B89-BD54-4FA12711E0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CC150D-26BD-4400-BF59-2D743B92C9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9CA6DB-CF68-4BE4-9ACB-EFBA9E1F22F4}"/>
              </a:ext>
            </a:extLst>
          </p:cNvPr>
          <p:cNvSpPr>
            <a:spLocks noGrp="1"/>
          </p:cNvSpPr>
          <p:nvPr>
            <p:ph type="dt" sz="half" idx="10"/>
          </p:nvPr>
        </p:nvSpPr>
        <p:spPr/>
        <p:txBody>
          <a:bodyPr/>
          <a:lstStyle/>
          <a:p>
            <a:fld id="{DFDE6F06-9B20-490F-9B4C-CD910042D21A}" type="datetimeFigureOut">
              <a:rPr lang="en-US" smtClean="0"/>
              <a:t>4/26/2021</a:t>
            </a:fld>
            <a:endParaRPr lang="en-US"/>
          </a:p>
        </p:txBody>
      </p:sp>
      <p:sp>
        <p:nvSpPr>
          <p:cNvPr id="8" name="Footer Placeholder 7">
            <a:extLst>
              <a:ext uri="{FF2B5EF4-FFF2-40B4-BE49-F238E27FC236}">
                <a16:creationId xmlns:a16="http://schemas.microsoft.com/office/drawing/2014/main" id="{A64A02FA-E5A0-4B77-91EC-9413913C5E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62D305-8CCA-4C4D-9527-18DA647AC67C}"/>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92620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9E56-B416-4BE4-922E-B4A5BC5551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EA6DA4-A53A-4236-ACC4-CB3100362341}"/>
              </a:ext>
            </a:extLst>
          </p:cNvPr>
          <p:cNvSpPr>
            <a:spLocks noGrp="1"/>
          </p:cNvSpPr>
          <p:nvPr>
            <p:ph type="dt" sz="half" idx="10"/>
          </p:nvPr>
        </p:nvSpPr>
        <p:spPr/>
        <p:txBody>
          <a:bodyPr/>
          <a:lstStyle/>
          <a:p>
            <a:fld id="{DFDE6F06-9B20-490F-9B4C-CD910042D21A}" type="datetimeFigureOut">
              <a:rPr lang="en-US" smtClean="0"/>
              <a:t>4/26/2021</a:t>
            </a:fld>
            <a:endParaRPr lang="en-US"/>
          </a:p>
        </p:txBody>
      </p:sp>
      <p:sp>
        <p:nvSpPr>
          <p:cNvPr id="4" name="Footer Placeholder 3">
            <a:extLst>
              <a:ext uri="{FF2B5EF4-FFF2-40B4-BE49-F238E27FC236}">
                <a16:creationId xmlns:a16="http://schemas.microsoft.com/office/drawing/2014/main" id="{C748BA44-61A8-4A7E-8665-F6FE48FE08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D1613F-2E8E-4499-A17C-816D13C85FD2}"/>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67093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CA697-C7BB-4CD5-8507-256B1799EDC5}"/>
              </a:ext>
            </a:extLst>
          </p:cNvPr>
          <p:cNvSpPr>
            <a:spLocks noGrp="1"/>
          </p:cNvSpPr>
          <p:nvPr>
            <p:ph type="dt" sz="half" idx="10"/>
          </p:nvPr>
        </p:nvSpPr>
        <p:spPr/>
        <p:txBody>
          <a:bodyPr/>
          <a:lstStyle/>
          <a:p>
            <a:fld id="{DFDE6F06-9B20-490F-9B4C-CD910042D21A}" type="datetimeFigureOut">
              <a:rPr lang="en-US" smtClean="0"/>
              <a:t>4/26/2021</a:t>
            </a:fld>
            <a:endParaRPr lang="en-US"/>
          </a:p>
        </p:txBody>
      </p:sp>
      <p:sp>
        <p:nvSpPr>
          <p:cNvPr id="3" name="Footer Placeholder 2">
            <a:extLst>
              <a:ext uri="{FF2B5EF4-FFF2-40B4-BE49-F238E27FC236}">
                <a16:creationId xmlns:a16="http://schemas.microsoft.com/office/drawing/2014/main" id="{83984EBA-14A1-4638-ADA6-216E8CCA87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766D0C-4DBB-48B9-8138-9394777700B4}"/>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203837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C844-6250-4967-9506-8F6076EC9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EA45F7-63AC-4635-B82B-2CB52CAE4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3ED29B-63C1-42A1-A944-84B5D242E6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F5CB0A-F8E4-462B-8C71-EF8336D11169}"/>
              </a:ext>
            </a:extLst>
          </p:cNvPr>
          <p:cNvSpPr>
            <a:spLocks noGrp="1"/>
          </p:cNvSpPr>
          <p:nvPr>
            <p:ph type="dt" sz="half" idx="10"/>
          </p:nvPr>
        </p:nvSpPr>
        <p:spPr/>
        <p:txBody>
          <a:bodyPr/>
          <a:lstStyle/>
          <a:p>
            <a:fld id="{DFDE6F06-9B20-490F-9B4C-CD910042D21A}" type="datetimeFigureOut">
              <a:rPr lang="en-US" smtClean="0"/>
              <a:t>4/26/2021</a:t>
            </a:fld>
            <a:endParaRPr lang="en-US"/>
          </a:p>
        </p:txBody>
      </p:sp>
      <p:sp>
        <p:nvSpPr>
          <p:cNvPr id="6" name="Footer Placeholder 5">
            <a:extLst>
              <a:ext uri="{FF2B5EF4-FFF2-40B4-BE49-F238E27FC236}">
                <a16:creationId xmlns:a16="http://schemas.microsoft.com/office/drawing/2014/main" id="{9B72DD9A-CEA8-4308-8E36-6D544C17F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FE23E-E067-46C4-B51A-F865CB3C8C80}"/>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77639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7557-8FE9-471D-8F6A-6E50CA84E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6AA1A-933B-4AFB-A462-4A8147DB2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6E1904-4A35-4CA1-A176-394463A80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65170-669D-46A8-BC34-F76D6F673A78}"/>
              </a:ext>
            </a:extLst>
          </p:cNvPr>
          <p:cNvSpPr>
            <a:spLocks noGrp="1"/>
          </p:cNvSpPr>
          <p:nvPr>
            <p:ph type="dt" sz="half" idx="10"/>
          </p:nvPr>
        </p:nvSpPr>
        <p:spPr/>
        <p:txBody>
          <a:bodyPr/>
          <a:lstStyle/>
          <a:p>
            <a:fld id="{DFDE6F06-9B20-490F-9B4C-CD910042D21A}" type="datetimeFigureOut">
              <a:rPr lang="en-US" smtClean="0"/>
              <a:t>4/26/2021</a:t>
            </a:fld>
            <a:endParaRPr lang="en-US"/>
          </a:p>
        </p:txBody>
      </p:sp>
      <p:sp>
        <p:nvSpPr>
          <p:cNvPr id="6" name="Footer Placeholder 5">
            <a:extLst>
              <a:ext uri="{FF2B5EF4-FFF2-40B4-BE49-F238E27FC236}">
                <a16:creationId xmlns:a16="http://schemas.microsoft.com/office/drawing/2014/main" id="{AA876AC1-0332-404D-83A3-5908A6576F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321D9-2E6B-4187-A2D6-F639DC81328A}"/>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8011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A247D-64C2-429F-931C-D5502605FD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CA41EE-2D08-446D-B56A-2B577A40B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39A36-85A8-4687-8E5B-DF0ECB5DB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E6F06-9B20-490F-9B4C-CD910042D21A}" type="datetimeFigureOut">
              <a:rPr lang="en-US" smtClean="0"/>
              <a:t>4/26/2021</a:t>
            </a:fld>
            <a:endParaRPr lang="en-US"/>
          </a:p>
        </p:txBody>
      </p:sp>
      <p:sp>
        <p:nvSpPr>
          <p:cNvPr id="5" name="Footer Placeholder 4">
            <a:extLst>
              <a:ext uri="{FF2B5EF4-FFF2-40B4-BE49-F238E27FC236}">
                <a16:creationId xmlns:a16="http://schemas.microsoft.com/office/drawing/2014/main" id="{056624BF-6905-4CB9-B775-456E7AE8A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AED4A2-1C8D-4324-91BF-7A6938FF6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8F7C8-6FDA-4F05-8083-1D06D1AA8038}" type="slidenum">
              <a:rPr lang="en-US" smtClean="0"/>
              <a:t>‹#›</a:t>
            </a:fld>
            <a:endParaRPr lang="en-US"/>
          </a:p>
        </p:txBody>
      </p:sp>
    </p:spTree>
    <p:extLst>
      <p:ext uri="{BB962C8B-B14F-4D97-AF65-F5344CB8AC3E}">
        <p14:creationId xmlns:p14="http://schemas.microsoft.com/office/powerpoint/2010/main" val="17029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audio" Target="../media/media1.mp3" /><Relationship Id="rId1" Type="http://schemas.microsoft.com/office/2007/relationships/media" Target="../media/media1.mp3" /><Relationship Id="rId6" Type="http://schemas.openxmlformats.org/officeDocument/2006/relationships/image" Target="../media/image3.png" /><Relationship Id="rId5" Type="http://schemas.openxmlformats.org/officeDocument/2006/relationships/image" Target="../media/image2.jpeg" /><Relationship Id="rId4" Type="http://schemas.openxmlformats.org/officeDocument/2006/relationships/image" Target="../media/image1.jpeg" /></Relationships>
</file>

<file path=ppt/slides/_rels/slide10.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5.jpeg" /></Relationships>
</file>

<file path=ppt/slides/_rels/slide20.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notesSlide" Target="../notesSlides/notesSlide1.xml" /><Relationship Id="rId1" Type="http://schemas.openxmlformats.org/officeDocument/2006/relationships/slideLayout" Target="../slideLayouts/slideLayout7.xml" /><Relationship Id="rId5" Type="http://schemas.openxmlformats.org/officeDocument/2006/relationships/image" Target="../media/image15.jpeg" /><Relationship Id="rId4" Type="http://schemas.openxmlformats.org/officeDocument/2006/relationships/image" Target="../media/image1.jpeg" /></Relationships>
</file>

<file path=ppt/slides/_rels/slide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10">
            <a:extLst>
              <a:ext uri="{FF2B5EF4-FFF2-40B4-BE49-F238E27FC236}">
                <a16:creationId xmlns:a16="http://schemas.microsoft.com/office/drawing/2014/main" id="{50EEBE68-616F-6C4F-B8C7-5401F892A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842" y="261595"/>
            <a:ext cx="11747444" cy="6342405"/>
          </a:xfrm>
          <a:prstGeom prst="rect">
            <a:avLst/>
          </a:prstGeom>
        </p:spPr>
      </p:pic>
      <p:sp>
        <p:nvSpPr>
          <p:cNvPr id="2" name="Oval 1">
            <a:extLst>
              <a:ext uri="{FF2B5EF4-FFF2-40B4-BE49-F238E27FC236}">
                <a16:creationId xmlns:a16="http://schemas.microsoft.com/office/drawing/2014/main" id="{DBE11908-9F3B-FC47-BF79-0D4CE2329189}"/>
              </a:ext>
            </a:extLst>
          </p:cNvPr>
          <p:cNvSpPr/>
          <p:nvPr/>
        </p:nvSpPr>
        <p:spPr>
          <a:xfrm>
            <a:off x="4664527" y="3429000"/>
            <a:ext cx="7146473" cy="2755900"/>
          </a:xfrm>
          <a:prstGeom prst="ellipse">
            <a:avLst/>
          </a:prstGeom>
          <a:solidFill>
            <a:srgbClr val="FF00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Edwardian Script ITC" panose="030303020407070D0804" pitchFamily="66" charset="0"/>
              </a:rPr>
              <a:t>G,T  Degree College.</a:t>
            </a:r>
          </a:p>
          <a:p>
            <a:pPr algn="ctr"/>
            <a:r>
              <a:rPr lang="en-US" sz="4800" b="1">
                <a:latin typeface="Edwardian Script ITC" panose="030303020407070D0804" pitchFamily="66" charset="0"/>
              </a:rPr>
              <a:t>Kotchandpur, Jhenaidah. </a:t>
            </a:r>
          </a:p>
        </p:txBody>
      </p:sp>
      <p:sp>
        <p:nvSpPr>
          <p:cNvPr id="3" name="TextBox 2">
            <a:extLst>
              <a:ext uri="{FF2B5EF4-FFF2-40B4-BE49-F238E27FC236}">
                <a16:creationId xmlns:a16="http://schemas.microsoft.com/office/drawing/2014/main" id="{5D398450-720A-7340-9FAD-D7EBBEBDE622}"/>
              </a:ext>
            </a:extLst>
          </p:cNvPr>
          <p:cNvSpPr txBox="1"/>
          <p:nvPr/>
        </p:nvSpPr>
        <p:spPr>
          <a:xfrm>
            <a:off x="927099" y="4153940"/>
            <a:ext cx="3374571" cy="1754326"/>
          </a:xfrm>
          <a:prstGeom prst="rect">
            <a:avLst/>
          </a:prstGeom>
          <a:noFill/>
        </p:spPr>
        <p:txBody>
          <a:bodyPr wrap="square" rtlCol="0">
            <a:spAutoFit/>
          </a:bodyPr>
          <a:lstStyle/>
          <a:p>
            <a:pPr algn="ctr"/>
            <a:r>
              <a:rPr lang="en-US" sz="5400" i="1">
                <a:solidFill>
                  <a:srgbClr val="00B0F0"/>
                </a:solidFill>
                <a:latin typeface="Algerian" pitchFamily="82" charset="0"/>
                <a:ea typeface="Abadi" panose="02000000000000000000" pitchFamily="2" charset="0"/>
              </a:rPr>
              <a:t>On-line class</a:t>
            </a:r>
          </a:p>
        </p:txBody>
      </p:sp>
      <p:pic>
        <p:nvPicPr>
          <p:cNvPr id="6" name="galleryContent1898590273881455892.mp3">
            <a:hlinkClick r:id="" action="ppaction://media"/>
            <a:extLst>
              <a:ext uri="{FF2B5EF4-FFF2-40B4-BE49-F238E27FC236}">
                <a16:creationId xmlns:a16="http://schemas.microsoft.com/office/drawing/2014/main" id="{141BE4FE-26B3-044C-A1F7-736F9DBA88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5975" y="3228975"/>
            <a:ext cx="400050" cy="400050"/>
          </a:xfrm>
          <a:prstGeom prst="rect">
            <a:avLst/>
          </a:prstGeom>
        </p:spPr>
      </p:pic>
    </p:spTree>
    <p:extLst>
      <p:ext uri="{BB962C8B-B14F-4D97-AF65-F5344CB8AC3E}">
        <p14:creationId xmlns:p14="http://schemas.microsoft.com/office/powerpoint/2010/main" val="1267246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00046686-5644-6343-9EC0-8A43266CAF64}"/>
              </a:ext>
            </a:extLst>
          </p:cNvPr>
          <p:cNvSpPr txBox="1"/>
          <p:nvPr/>
        </p:nvSpPr>
        <p:spPr>
          <a:xfrm>
            <a:off x="322036" y="482112"/>
            <a:ext cx="11325677" cy="3724096"/>
          </a:xfrm>
          <a:prstGeom prst="rect">
            <a:avLst/>
          </a:prstGeom>
          <a:noFill/>
        </p:spPr>
        <p:txBody>
          <a:bodyPr wrap="square">
            <a:spAutoFit/>
          </a:bodyPr>
          <a:lstStyle/>
          <a:p>
            <a:pPr algn="ctr"/>
            <a:r>
              <a:rPr lang="as-IN" sz="6000" b="1" i="0">
                <a:solidFill>
                  <a:srgbClr val="FF0000"/>
                </a:solidFill>
                <a:effectLst/>
                <a:latin typeface="Baloo Da 2"/>
              </a:rPr>
              <a:t>২.চিন্তন-মনন প্রক্রিয়াঃ</a:t>
            </a:r>
            <a:endParaRPr lang="en-US" sz="6000" b="1" i="0">
              <a:solidFill>
                <a:srgbClr val="FF0000"/>
              </a:solidFill>
              <a:effectLst/>
              <a:latin typeface="Baloo Da 2"/>
            </a:endParaRPr>
          </a:p>
          <a:p>
            <a:r>
              <a:rPr lang="as-IN" sz="4400" b="0" i="0">
                <a:solidFill>
                  <a:srgbClr val="2C2525"/>
                </a:solidFill>
                <a:effectLst/>
                <a:latin typeface="Baloo Da 2"/>
              </a:rPr>
              <a:t> পরিকল্পনা বিষয়টি চিন্তার সাথে সম্পৃক্ত। কোনো পরিকল্পনার জন্য তথ্য সংগ্রহ, বিশ্লেষণ, তা নিয়ে চিন্তা করতে হয় এজন্য বলা হয়,পরিকল্পনা হলো কাজ শুরুর পূর্বে চিন্তা-ভাবনার প্রক্রিয়া।</a:t>
            </a:r>
            <a:endParaRPr lang="en-US" sz="4400"/>
          </a:p>
        </p:txBody>
      </p:sp>
    </p:spTree>
    <p:extLst>
      <p:ext uri="{BB962C8B-B14F-4D97-AF65-F5344CB8AC3E}">
        <p14:creationId xmlns:p14="http://schemas.microsoft.com/office/powerpoint/2010/main" val="4239327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9AB95398-A965-E743-B529-7F715C534FE0}"/>
              </a:ext>
            </a:extLst>
          </p:cNvPr>
          <p:cNvSpPr txBox="1"/>
          <p:nvPr/>
        </p:nvSpPr>
        <p:spPr>
          <a:xfrm>
            <a:off x="358322" y="411786"/>
            <a:ext cx="11715692" cy="5847755"/>
          </a:xfrm>
          <a:prstGeom prst="rect">
            <a:avLst/>
          </a:prstGeom>
          <a:noFill/>
        </p:spPr>
        <p:txBody>
          <a:bodyPr wrap="square">
            <a:spAutoFit/>
          </a:bodyPr>
          <a:lstStyle/>
          <a:p>
            <a:pPr algn="ctr"/>
            <a:r>
              <a:rPr lang="as-IN" sz="5400" b="1" i="0">
                <a:solidFill>
                  <a:srgbClr val="FF0000"/>
                </a:solidFill>
                <a:effectLst/>
                <a:latin typeface="Baloo Da 2"/>
              </a:rPr>
              <a:t>৩.ভবিষ্যৎ কার্যপদ্ধতি সম্পর্কে অনুমানঃ</a:t>
            </a:r>
            <a:r>
              <a:rPr lang="as-IN" sz="5400" b="0" i="0">
                <a:solidFill>
                  <a:srgbClr val="2C2525"/>
                </a:solidFill>
                <a:effectLst/>
                <a:latin typeface="Baloo Da 2"/>
              </a:rPr>
              <a:t> </a:t>
            </a:r>
            <a:endParaRPr lang="en-US" sz="5400" b="0" i="0">
              <a:solidFill>
                <a:srgbClr val="2C2525"/>
              </a:solidFill>
              <a:effectLst/>
              <a:latin typeface="Baloo Da 2"/>
            </a:endParaRPr>
          </a:p>
          <a:p>
            <a:pPr algn="ctr"/>
            <a:endParaRPr lang="en-US" sz="4000">
              <a:solidFill>
                <a:srgbClr val="2C2525"/>
              </a:solidFill>
              <a:latin typeface="Baloo Da 2"/>
            </a:endParaRPr>
          </a:p>
          <a:p>
            <a:pPr algn="ctr"/>
            <a:r>
              <a:rPr lang="as-IN" sz="4000" b="0" i="0">
                <a:solidFill>
                  <a:srgbClr val="2C2525"/>
                </a:solidFill>
                <a:effectLst/>
                <a:latin typeface="Baloo Da 2"/>
              </a:rPr>
              <a:t>পরিকল্পনা সবসময়ই ভবিষ্যৎ অনুমানের সাথে জড়িত। প্রতিষ্ঠানের অভ্যন্তরীণ ও বাহ্যিক পরিবেশ বা পরিকল্পনা অঙ্গন কেমন থাকবে এবং গৃহীত পরিকল্পনা সে সকল পরিবেশের মধ্য দিয়ে কিভাবে বাস্তবায়িত হবে তাও অনুমান করে সিদ্ধান্ত নেয়া হয়ে থাকে। অর্থাৎ, সঠিক পূর্বানুমান ভবিষ্যৎ ঝুঁকি ও অনিশ্চয়তা দূর করতে সহায়তা করে।</a:t>
            </a:r>
            <a:endParaRPr lang="en-US" sz="4000"/>
          </a:p>
        </p:txBody>
      </p:sp>
      <p:pic>
        <p:nvPicPr>
          <p:cNvPr id="2" name="Picture 5">
            <a:extLst>
              <a:ext uri="{FF2B5EF4-FFF2-40B4-BE49-F238E27FC236}">
                <a16:creationId xmlns:a16="http://schemas.microsoft.com/office/drawing/2014/main" id="{4FF9A189-7ADD-DE49-BD09-3A7EFC739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22" y="1140103"/>
            <a:ext cx="11475356" cy="5418667"/>
          </a:xfrm>
          <a:prstGeom prst="rect">
            <a:avLst/>
          </a:prstGeom>
        </p:spPr>
      </p:pic>
    </p:spTree>
    <p:extLst>
      <p:ext uri="{BB962C8B-B14F-4D97-AF65-F5344CB8AC3E}">
        <p14:creationId xmlns:p14="http://schemas.microsoft.com/office/powerpoint/2010/main" val="37486085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9AB95398-A965-E743-B529-7F715C534FE0}"/>
              </a:ext>
            </a:extLst>
          </p:cNvPr>
          <p:cNvSpPr txBox="1"/>
          <p:nvPr/>
        </p:nvSpPr>
        <p:spPr>
          <a:xfrm>
            <a:off x="358322" y="411786"/>
            <a:ext cx="11715692" cy="5847755"/>
          </a:xfrm>
          <a:prstGeom prst="rect">
            <a:avLst/>
          </a:prstGeom>
          <a:noFill/>
        </p:spPr>
        <p:txBody>
          <a:bodyPr wrap="square">
            <a:spAutoFit/>
          </a:bodyPr>
          <a:lstStyle/>
          <a:p>
            <a:pPr algn="ctr"/>
            <a:r>
              <a:rPr lang="as-IN" sz="5400" b="1" i="0">
                <a:solidFill>
                  <a:srgbClr val="FF0000"/>
                </a:solidFill>
                <a:effectLst/>
                <a:latin typeface="Baloo Da 2"/>
              </a:rPr>
              <a:t>৩.ভবিষ্যৎ কার্যপদ্ধতি সম্পর্কে অনুমানঃ</a:t>
            </a:r>
            <a:r>
              <a:rPr lang="as-IN" sz="5400" b="0" i="0">
                <a:solidFill>
                  <a:srgbClr val="2C2525"/>
                </a:solidFill>
                <a:effectLst/>
                <a:latin typeface="Baloo Da 2"/>
              </a:rPr>
              <a:t> </a:t>
            </a:r>
            <a:endParaRPr lang="en-US" sz="5400" b="0" i="0">
              <a:solidFill>
                <a:srgbClr val="2C2525"/>
              </a:solidFill>
              <a:effectLst/>
              <a:latin typeface="Baloo Da 2"/>
            </a:endParaRPr>
          </a:p>
          <a:p>
            <a:pPr algn="ctr"/>
            <a:endParaRPr lang="en-US" sz="4000">
              <a:solidFill>
                <a:srgbClr val="2C2525"/>
              </a:solidFill>
              <a:latin typeface="Baloo Da 2"/>
            </a:endParaRPr>
          </a:p>
          <a:p>
            <a:pPr algn="ctr"/>
            <a:r>
              <a:rPr lang="as-IN" sz="4000" b="0" i="0">
                <a:solidFill>
                  <a:srgbClr val="2C2525"/>
                </a:solidFill>
                <a:effectLst/>
                <a:latin typeface="Baloo Da 2"/>
              </a:rPr>
              <a:t>পরিকল্পনা সবসময়ই ভবিষ্যৎ অনুমানের সাথে জড়িত। প্রতিষ্ঠানের অভ্যন্তরীণ ও বাহ্যিক পরিবেশ বা পরিকল্পনা অঙ্গন কেমন থাকবে এবং গৃহীত পরিকল্পনা সে সকল পরিবেশের মধ্য দিয়ে কিভাবে বাস্তবায়িত হবে তাও অনুমান করে সিদ্ধান্ত নেয়া হয়ে থাকে। অর্থাৎ, সঠিক পূর্বানুমান ভবিষ্যৎ ঝুঁকি ও অনিশ্চয়তা দূর করতে সহায়তা করে।</a:t>
            </a:r>
            <a:endParaRPr lang="en-US" sz="4000"/>
          </a:p>
        </p:txBody>
      </p:sp>
    </p:spTree>
    <p:extLst>
      <p:ext uri="{BB962C8B-B14F-4D97-AF65-F5344CB8AC3E}">
        <p14:creationId xmlns:p14="http://schemas.microsoft.com/office/powerpoint/2010/main" val="415780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783E5C1D-7C05-D843-AA37-2599AD2732B3}"/>
              </a:ext>
            </a:extLst>
          </p:cNvPr>
          <p:cNvSpPr txBox="1"/>
          <p:nvPr/>
        </p:nvSpPr>
        <p:spPr>
          <a:xfrm>
            <a:off x="358322" y="422479"/>
            <a:ext cx="11488964" cy="4616648"/>
          </a:xfrm>
          <a:prstGeom prst="rect">
            <a:avLst/>
          </a:prstGeom>
          <a:noFill/>
        </p:spPr>
        <p:txBody>
          <a:bodyPr wrap="square">
            <a:spAutoFit/>
          </a:bodyPr>
          <a:lstStyle/>
          <a:p>
            <a:pPr algn="ctr"/>
            <a:r>
              <a:rPr lang="as-IN" sz="5400" b="1" i="0">
                <a:solidFill>
                  <a:srgbClr val="FF0000"/>
                </a:solidFill>
                <a:effectLst/>
                <a:latin typeface="Baloo Da 2"/>
              </a:rPr>
              <a:t>৪.পরিকল্পনার উদ্দেশ্যমুখিতাঃ</a:t>
            </a:r>
            <a:r>
              <a:rPr lang="as-IN" sz="4000" b="0" i="0">
                <a:solidFill>
                  <a:srgbClr val="FF0000"/>
                </a:solidFill>
                <a:effectLst/>
                <a:latin typeface="Baloo Da 2"/>
              </a:rPr>
              <a:t> </a:t>
            </a:r>
            <a:endParaRPr lang="en-US" sz="4000" b="0" i="0">
              <a:solidFill>
                <a:srgbClr val="FF0000"/>
              </a:solidFill>
              <a:effectLst/>
              <a:latin typeface="Baloo Da 2"/>
            </a:endParaRPr>
          </a:p>
          <a:p>
            <a:endParaRPr lang="en-US" sz="4000">
              <a:solidFill>
                <a:srgbClr val="2C2525"/>
              </a:solidFill>
              <a:latin typeface="Baloo Da 2"/>
            </a:endParaRPr>
          </a:p>
          <a:p>
            <a:r>
              <a:rPr lang="as-IN" sz="4000" b="0" i="0">
                <a:solidFill>
                  <a:srgbClr val="2C2525"/>
                </a:solidFill>
                <a:effectLst/>
                <a:latin typeface="Baloo Da 2"/>
              </a:rPr>
              <a:t>পরিকল্পনা সবসময়ই একটি উদ্দেশ্য বা লক্ষ্যকে সামনে রেখে হয়। প্রতিষ্ঠানের বিক্রয় বৃদ্ধির প্রয়োজন হলে উদ্দেশ্য মোট কাঁচামালের পরিমাণ, মোট শ্রমঘন্টার অপচয় হ্রাস,প্রয়োজনে নতুন শ্রমিক নিয়োগ ইত্যাদি সকল বিষয়ে অতিরিক্ত পরিকল্পনা নেয়ার প্রয়োজন পড়ে।</a:t>
            </a:r>
            <a:endParaRPr lang="en-US" sz="4000"/>
          </a:p>
        </p:txBody>
      </p:sp>
      <p:pic>
        <p:nvPicPr>
          <p:cNvPr id="2" name="Picture 5">
            <a:extLst>
              <a:ext uri="{FF2B5EF4-FFF2-40B4-BE49-F238E27FC236}">
                <a16:creationId xmlns:a16="http://schemas.microsoft.com/office/drawing/2014/main" id="{1D4BE75F-CD72-8440-B203-F5B59AE42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55" y="1227666"/>
            <a:ext cx="11776731" cy="5418667"/>
          </a:xfrm>
          <a:prstGeom prst="rect">
            <a:avLst/>
          </a:prstGeom>
        </p:spPr>
      </p:pic>
    </p:spTree>
    <p:extLst>
      <p:ext uri="{BB962C8B-B14F-4D97-AF65-F5344CB8AC3E}">
        <p14:creationId xmlns:p14="http://schemas.microsoft.com/office/powerpoint/2010/main" val="31364501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783E5C1D-7C05-D843-AA37-2599AD2732B3}"/>
              </a:ext>
            </a:extLst>
          </p:cNvPr>
          <p:cNvSpPr txBox="1"/>
          <p:nvPr/>
        </p:nvSpPr>
        <p:spPr>
          <a:xfrm>
            <a:off x="358322" y="422479"/>
            <a:ext cx="11488964" cy="4616648"/>
          </a:xfrm>
          <a:prstGeom prst="rect">
            <a:avLst/>
          </a:prstGeom>
          <a:noFill/>
        </p:spPr>
        <p:txBody>
          <a:bodyPr wrap="square">
            <a:spAutoFit/>
          </a:bodyPr>
          <a:lstStyle/>
          <a:p>
            <a:pPr algn="ctr"/>
            <a:r>
              <a:rPr lang="as-IN" sz="5400" b="1" i="0">
                <a:solidFill>
                  <a:srgbClr val="FF0000"/>
                </a:solidFill>
                <a:effectLst/>
                <a:latin typeface="Baloo Da 2"/>
              </a:rPr>
              <a:t>৪.পরিকল্পনার উদ্দেশ্যমুখিতাঃ</a:t>
            </a:r>
            <a:r>
              <a:rPr lang="as-IN" sz="4000" b="0" i="0">
                <a:solidFill>
                  <a:srgbClr val="FF0000"/>
                </a:solidFill>
                <a:effectLst/>
                <a:latin typeface="Baloo Da 2"/>
              </a:rPr>
              <a:t> </a:t>
            </a:r>
            <a:endParaRPr lang="en-US" sz="4000" b="0" i="0">
              <a:solidFill>
                <a:srgbClr val="FF0000"/>
              </a:solidFill>
              <a:effectLst/>
              <a:latin typeface="Baloo Da 2"/>
            </a:endParaRPr>
          </a:p>
          <a:p>
            <a:endParaRPr lang="en-US" sz="4000">
              <a:solidFill>
                <a:srgbClr val="2C2525"/>
              </a:solidFill>
              <a:latin typeface="Baloo Da 2"/>
            </a:endParaRPr>
          </a:p>
          <a:p>
            <a:r>
              <a:rPr lang="as-IN" sz="4000" b="0" i="0">
                <a:solidFill>
                  <a:srgbClr val="2C2525"/>
                </a:solidFill>
                <a:effectLst/>
                <a:latin typeface="Baloo Da 2"/>
              </a:rPr>
              <a:t>পরিকল্পনা সবসময়ই একটি উদ্দেশ্য বা লক্ষ্যকে সামনে রেখে হয়। প্রতিষ্ঠানের বিক্রয় বৃদ্ধির প্রয়োজন হলে উদ্দেশ্য মোট কাঁচামালের পরিমাণ, মোট শ্রমঘন্টার অপচয় হ্রাস,প্রয়োজনে নতুন শ্রমিক নিয়োগ ইত্যাদি সকল বিষয়ে অতিরিক্ত পরিকল্পনা নেয়ার প্রয়োজন পড়ে।</a:t>
            </a:r>
            <a:endParaRPr lang="en-US" sz="4000"/>
          </a:p>
        </p:txBody>
      </p:sp>
    </p:spTree>
    <p:extLst>
      <p:ext uri="{BB962C8B-B14F-4D97-AF65-F5344CB8AC3E}">
        <p14:creationId xmlns:p14="http://schemas.microsoft.com/office/powerpoint/2010/main" val="24705622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4780F8E2-F23B-9D49-B9AC-289E6919B916}"/>
              </a:ext>
            </a:extLst>
          </p:cNvPr>
          <p:cNvSpPr txBox="1"/>
          <p:nvPr/>
        </p:nvSpPr>
        <p:spPr>
          <a:xfrm>
            <a:off x="322035" y="515595"/>
            <a:ext cx="11507107" cy="5324535"/>
          </a:xfrm>
          <a:prstGeom prst="rect">
            <a:avLst/>
          </a:prstGeom>
          <a:noFill/>
        </p:spPr>
        <p:txBody>
          <a:bodyPr wrap="square">
            <a:spAutoFit/>
          </a:bodyPr>
          <a:lstStyle/>
          <a:p>
            <a:pPr algn="ctr"/>
            <a:r>
              <a:rPr lang="as-IN" sz="6000" b="1" i="0">
                <a:solidFill>
                  <a:srgbClr val="FF0000"/>
                </a:solidFill>
                <a:effectLst/>
                <a:latin typeface="Baloo Da 2"/>
              </a:rPr>
              <a:t>৫.পরিকল্পনার তথ্য নির্ভরশীলতাঃ </a:t>
            </a:r>
            <a:endParaRPr lang="en-US" sz="6000" b="1" i="0">
              <a:solidFill>
                <a:srgbClr val="FF0000"/>
              </a:solidFill>
              <a:effectLst/>
              <a:latin typeface="Baloo Da 2"/>
            </a:endParaRPr>
          </a:p>
          <a:p>
            <a:endParaRPr lang="en-US" sz="4000" b="1">
              <a:solidFill>
                <a:srgbClr val="2C2525"/>
              </a:solidFill>
              <a:latin typeface="Baloo Da 2"/>
            </a:endParaRPr>
          </a:p>
          <a:p>
            <a:r>
              <a:rPr lang="as-IN" sz="4000" b="0" i="0">
                <a:solidFill>
                  <a:srgbClr val="2C2525"/>
                </a:solidFill>
                <a:effectLst/>
                <a:latin typeface="Baloo Da 2"/>
              </a:rPr>
              <a:t>অতীতকে বাদ দিয়ে ভবিষ্যৎ চিন্তা করা যায় না,তাই পরিকল্পনা প্রণয়নে সব সময়ই অতীতে কী ঘটেছে তার মূল্যায়ন করতে হয়। এজন্য বিভিন্ন বিষয়ে তথ্য সংগ্রহ ও তা বিশ্লেষণের প্রয়োজন দেখা যায়।</a:t>
            </a:r>
            <a:br>
              <a:rPr lang="as-IN" sz="4000"/>
            </a:br>
            <a:r>
              <a:rPr lang="as-IN" sz="4000" b="0" i="0">
                <a:solidFill>
                  <a:srgbClr val="2C2525"/>
                </a:solidFill>
                <a:effectLst/>
                <a:latin typeface="Baloo Da 2"/>
              </a:rPr>
              <a:t>প্রয়োজনে বিভিন্ন পক্ষের নিকট থেকেও তথ্য সংগ্রহ করতে হয়</a:t>
            </a:r>
            <a:endParaRPr lang="en-US" sz="4000"/>
          </a:p>
        </p:txBody>
      </p:sp>
      <p:pic>
        <p:nvPicPr>
          <p:cNvPr id="2" name="Picture 5">
            <a:extLst>
              <a:ext uri="{FF2B5EF4-FFF2-40B4-BE49-F238E27FC236}">
                <a16:creationId xmlns:a16="http://schemas.microsoft.com/office/drawing/2014/main" id="{BC08FBD7-772D-6641-A970-65E9AE44E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58" y="1820579"/>
            <a:ext cx="11466284" cy="4801563"/>
          </a:xfrm>
          <a:prstGeom prst="rect">
            <a:avLst/>
          </a:prstGeom>
        </p:spPr>
      </p:pic>
    </p:spTree>
    <p:extLst>
      <p:ext uri="{BB962C8B-B14F-4D97-AF65-F5344CB8AC3E}">
        <p14:creationId xmlns:p14="http://schemas.microsoft.com/office/powerpoint/2010/main" val="17098509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4780F8E2-F23B-9D49-B9AC-289E6919B916}"/>
              </a:ext>
            </a:extLst>
          </p:cNvPr>
          <p:cNvSpPr txBox="1"/>
          <p:nvPr/>
        </p:nvSpPr>
        <p:spPr>
          <a:xfrm>
            <a:off x="322035" y="515595"/>
            <a:ext cx="11507107" cy="5324535"/>
          </a:xfrm>
          <a:prstGeom prst="rect">
            <a:avLst/>
          </a:prstGeom>
          <a:noFill/>
        </p:spPr>
        <p:txBody>
          <a:bodyPr wrap="square">
            <a:spAutoFit/>
          </a:bodyPr>
          <a:lstStyle/>
          <a:p>
            <a:pPr algn="ctr"/>
            <a:r>
              <a:rPr lang="as-IN" sz="6000" b="1" i="0">
                <a:solidFill>
                  <a:srgbClr val="FF0000"/>
                </a:solidFill>
                <a:effectLst/>
                <a:latin typeface="Baloo Da 2"/>
              </a:rPr>
              <a:t>৫.পরিকল্পনার তথ্য নির্ভরশীলতাঃ </a:t>
            </a:r>
            <a:endParaRPr lang="en-US" sz="6000" b="1" i="0">
              <a:solidFill>
                <a:srgbClr val="FF0000"/>
              </a:solidFill>
              <a:effectLst/>
              <a:latin typeface="Baloo Da 2"/>
            </a:endParaRPr>
          </a:p>
          <a:p>
            <a:endParaRPr lang="en-US" sz="4000" b="1">
              <a:solidFill>
                <a:srgbClr val="2C2525"/>
              </a:solidFill>
              <a:latin typeface="Baloo Da 2"/>
            </a:endParaRPr>
          </a:p>
          <a:p>
            <a:r>
              <a:rPr lang="as-IN" sz="4000" b="0" i="0">
                <a:solidFill>
                  <a:srgbClr val="2C2525"/>
                </a:solidFill>
                <a:effectLst/>
                <a:latin typeface="Baloo Da 2"/>
              </a:rPr>
              <a:t>অতীতকে বাদ দিয়ে ভবিষ্যৎ চিন্তা করা যায় না,তাই পরিকল্পনা প্রণয়নে সব সময়ই অতীতে কী ঘটেছে তার মূল্যায়ন করতে হয়। এজন্য বিভিন্ন বিষয়ে তথ্য সংগ্রহ ও তা বিশ্লেষণের প্রয়োজন দেখা যায়।</a:t>
            </a:r>
            <a:br>
              <a:rPr lang="as-IN" sz="4000"/>
            </a:br>
            <a:r>
              <a:rPr lang="as-IN" sz="4000" b="0" i="0">
                <a:solidFill>
                  <a:srgbClr val="2C2525"/>
                </a:solidFill>
                <a:effectLst/>
                <a:latin typeface="Baloo Da 2"/>
              </a:rPr>
              <a:t>প্রয়োজনে বিভিন্ন পক্ষের নিকট থেকেও তথ্য সংগ্রহ করতে হয়</a:t>
            </a:r>
            <a:endParaRPr lang="en-US" sz="4000"/>
          </a:p>
        </p:txBody>
      </p:sp>
    </p:spTree>
    <p:extLst>
      <p:ext uri="{BB962C8B-B14F-4D97-AF65-F5344CB8AC3E}">
        <p14:creationId xmlns:p14="http://schemas.microsoft.com/office/powerpoint/2010/main" val="3244445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B064B0AE-4F4A-2747-A796-E7C21D006353}"/>
              </a:ext>
            </a:extLst>
          </p:cNvPr>
          <p:cNvSpPr txBox="1"/>
          <p:nvPr/>
        </p:nvSpPr>
        <p:spPr>
          <a:xfrm>
            <a:off x="322037" y="331764"/>
            <a:ext cx="11543392" cy="4801314"/>
          </a:xfrm>
          <a:prstGeom prst="rect">
            <a:avLst/>
          </a:prstGeom>
          <a:noFill/>
        </p:spPr>
        <p:txBody>
          <a:bodyPr wrap="square">
            <a:spAutoFit/>
          </a:bodyPr>
          <a:lstStyle/>
          <a:p>
            <a:pPr algn="ctr"/>
            <a:r>
              <a:rPr lang="as-IN" sz="6600" b="1" i="0">
                <a:solidFill>
                  <a:srgbClr val="FF0000"/>
                </a:solidFill>
                <a:effectLst/>
                <a:latin typeface="Baloo Da 2"/>
              </a:rPr>
              <a:t>৬.উত্তম বিকল্পঃ</a:t>
            </a:r>
            <a:r>
              <a:rPr lang="as-IN" sz="6600" b="0" i="0">
                <a:solidFill>
                  <a:srgbClr val="FF0000"/>
                </a:solidFill>
                <a:effectLst/>
                <a:latin typeface="Baloo Da 2"/>
              </a:rPr>
              <a:t> </a:t>
            </a:r>
            <a:endParaRPr lang="en-US" sz="6600" b="0" i="0">
              <a:solidFill>
                <a:srgbClr val="FF0000"/>
              </a:solidFill>
              <a:effectLst/>
              <a:latin typeface="Baloo Da 2"/>
            </a:endParaRPr>
          </a:p>
          <a:p>
            <a:endParaRPr lang="en-US" sz="4000">
              <a:solidFill>
                <a:srgbClr val="2C2525"/>
              </a:solidFill>
              <a:latin typeface="Baloo Da 2"/>
            </a:endParaRPr>
          </a:p>
          <a:p>
            <a:r>
              <a:rPr lang="as-IN" sz="4000" b="0" i="0">
                <a:solidFill>
                  <a:srgbClr val="2C2525"/>
                </a:solidFill>
                <a:effectLst/>
                <a:latin typeface="Baloo Da 2"/>
              </a:rPr>
              <a:t>বিকল্পসমূহের মধ্য থেকে বাস্তবতা বিবেচনায় সবচেয়ে গ্রহণযোগ্য বিকল্পটিকেই উত্তম বিকল্প বলে। উদ্দেশ্যার্জনে একাধিক বিকল্প পন্থা অনুসরণ করা যেতে পারে। বিকল্পসমূহের মধ্য থেকে সবদিক বিচারে উত্তম বিকল্প গ্রহণই পরিকল্পনা হিসেবে গৃহীত।</a:t>
            </a:r>
            <a:endParaRPr lang="en-US" sz="4000"/>
          </a:p>
        </p:txBody>
      </p:sp>
      <p:pic>
        <p:nvPicPr>
          <p:cNvPr id="2" name="Picture 5">
            <a:extLst>
              <a:ext uri="{FF2B5EF4-FFF2-40B4-BE49-F238E27FC236}">
                <a16:creationId xmlns:a16="http://schemas.microsoft.com/office/drawing/2014/main" id="{7158E489-7F4D-FE46-855D-F2C40A0AC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036" y="1751703"/>
            <a:ext cx="11543391" cy="4774533"/>
          </a:xfrm>
          <a:prstGeom prst="rect">
            <a:avLst/>
          </a:prstGeom>
        </p:spPr>
      </p:pic>
    </p:spTree>
    <p:extLst>
      <p:ext uri="{BB962C8B-B14F-4D97-AF65-F5344CB8AC3E}">
        <p14:creationId xmlns:p14="http://schemas.microsoft.com/office/powerpoint/2010/main" val="1979452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B064B0AE-4F4A-2747-A796-E7C21D006353}"/>
              </a:ext>
            </a:extLst>
          </p:cNvPr>
          <p:cNvSpPr txBox="1"/>
          <p:nvPr/>
        </p:nvSpPr>
        <p:spPr>
          <a:xfrm>
            <a:off x="322037" y="331764"/>
            <a:ext cx="11543392" cy="4801314"/>
          </a:xfrm>
          <a:prstGeom prst="rect">
            <a:avLst/>
          </a:prstGeom>
          <a:noFill/>
        </p:spPr>
        <p:txBody>
          <a:bodyPr wrap="square">
            <a:spAutoFit/>
          </a:bodyPr>
          <a:lstStyle/>
          <a:p>
            <a:pPr algn="ctr"/>
            <a:r>
              <a:rPr lang="as-IN" sz="6600" b="1" i="0">
                <a:solidFill>
                  <a:srgbClr val="FF0000"/>
                </a:solidFill>
                <a:effectLst/>
                <a:latin typeface="Baloo Da 2"/>
              </a:rPr>
              <a:t>৬.উত্তম বিকল্পঃ</a:t>
            </a:r>
            <a:r>
              <a:rPr lang="as-IN" sz="6600" b="0" i="0">
                <a:solidFill>
                  <a:srgbClr val="FF0000"/>
                </a:solidFill>
                <a:effectLst/>
                <a:latin typeface="Baloo Da 2"/>
              </a:rPr>
              <a:t> </a:t>
            </a:r>
            <a:endParaRPr lang="en-US" sz="6600" b="0" i="0">
              <a:solidFill>
                <a:srgbClr val="FF0000"/>
              </a:solidFill>
              <a:effectLst/>
              <a:latin typeface="Baloo Da 2"/>
            </a:endParaRPr>
          </a:p>
          <a:p>
            <a:endParaRPr lang="en-US" sz="4000">
              <a:solidFill>
                <a:srgbClr val="2C2525"/>
              </a:solidFill>
              <a:latin typeface="Baloo Da 2"/>
            </a:endParaRPr>
          </a:p>
          <a:p>
            <a:r>
              <a:rPr lang="as-IN" sz="4000" b="0" i="0">
                <a:solidFill>
                  <a:srgbClr val="2C2525"/>
                </a:solidFill>
                <a:effectLst/>
                <a:latin typeface="Baloo Da 2"/>
              </a:rPr>
              <a:t>বিকল্পসমূহের মধ্য থেকে বাস্তবতা বিবেচনায় সবচেয়ে গ্রহণযোগ্য বিকল্পটিকেই উত্তম বিকল্প বলে। উদ্দেশ্যার্জনে একাধিক বিকল্প পন্থা অনুসরণ করা যেতে পারে। বিকল্পসমূহের মধ্য থেকে সবদিক বিচারে উত্তম বিকল্প গ্রহণই পরিকল্পনা হিসেবে গৃহীত।</a:t>
            </a:r>
            <a:endParaRPr lang="en-US" sz="4000"/>
          </a:p>
        </p:txBody>
      </p:sp>
    </p:spTree>
    <p:extLst>
      <p:ext uri="{BB962C8B-B14F-4D97-AF65-F5344CB8AC3E}">
        <p14:creationId xmlns:p14="http://schemas.microsoft.com/office/powerpoint/2010/main" val="21577519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4">
            <a:extLst>
              <a:ext uri="{FF2B5EF4-FFF2-40B4-BE49-F238E27FC236}">
                <a16:creationId xmlns:a16="http://schemas.microsoft.com/office/drawing/2014/main" id="{97490C39-903D-DA40-9BE2-5D44241BD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44" y="359002"/>
            <a:ext cx="11397570" cy="6208712"/>
          </a:xfrm>
          <a:prstGeom prst="rect">
            <a:avLst/>
          </a:prstGeom>
        </p:spPr>
      </p:pic>
    </p:spTree>
    <p:extLst>
      <p:ext uri="{BB962C8B-B14F-4D97-AF65-F5344CB8AC3E}">
        <p14:creationId xmlns:p14="http://schemas.microsoft.com/office/powerpoint/2010/main" val="16250844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09" y="4663715"/>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1CE226F2-68F3-5B43-ABF2-44CFBA39DA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670" y="466952"/>
            <a:ext cx="4274710" cy="56602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a:extLst>
              <a:ext uri="{FF2B5EF4-FFF2-40B4-BE49-F238E27FC236}">
                <a16:creationId xmlns:a16="http://schemas.microsoft.com/office/drawing/2014/main" id="{65D48565-1CC4-2B41-B168-676CE9EBF774}"/>
              </a:ext>
            </a:extLst>
          </p:cNvPr>
          <p:cNvSpPr/>
          <p:nvPr/>
        </p:nvSpPr>
        <p:spPr>
          <a:xfrm>
            <a:off x="4824380" y="1369201"/>
            <a:ext cx="7151311" cy="4087273"/>
          </a:xfrm>
          <a:prstGeom prst="rect">
            <a:avLst/>
          </a:prstGeom>
        </p:spPr>
        <p:txBody>
          <a:bodyPr wrap="square">
            <a:spAutoFit/>
          </a:bodyPr>
          <a:lstStyle/>
          <a:p>
            <a:pPr algn="ctr">
              <a:spcBef>
                <a:spcPct val="20000"/>
              </a:spcBef>
            </a:pPr>
            <a:r>
              <a:rPr lang="en-US" sz="5400" dirty="0">
                <a:solidFill>
                  <a:srgbClr val="FF0000"/>
                </a:solidFill>
                <a:latin typeface="Algerian" pitchFamily="82" charset="0"/>
                <a:ea typeface="STHupo" panose="02010800040101010101" pitchFamily="2" charset="-122"/>
                <a:cs typeface="Bodoni MT Black" panose="02000000000000000000" pitchFamily="2" charset="0"/>
              </a:rPr>
              <a:t>Md. Abbas ali</a:t>
            </a:r>
          </a:p>
          <a:p>
            <a:pPr algn="ctr">
              <a:spcBef>
                <a:spcPct val="20000"/>
              </a:spcBef>
            </a:pPr>
            <a:r>
              <a:rPr lang="en-US" sz="3600" dirty="0">
                <a:solidFill>
                  <a:srgbClr val="7030A0"/>
                </a:solidFill>
                <a:latin typeface="Blackadder ITC" pitchFamily="82" charset="0"/>
                <a:cs typeface="NikoshBAN" panose="02000000000000000000" pitchFamily="2" charset="0"/>
              </a:rPr>
              <a:t>Assistance Professor (Management) </a:t>
            </a:r>
          </a:p>
          <a:p>
            <a:pPr algn="ctr">
              <a:spcBef>
                <a:spcPct val="20000"/>
              </a:spcBef>
            </a:pPr>
            <a:r>
              <a:rPr lang="en-US" sz="2800" dirty="0">
                <a:latin typeface="Eras Bold ITC" panose="020B0907030504020204" pitchFamily="34" charset="0"/>
                <a:cs typeface="NikoshBAN" panose="02000000000000000000" pitchFamily="2" charset="0"/>
              </a:rPr>
              <a:t>G,T College, Kotchandpur, Jhenaidah </a:t>
            </a:r>
          </a:p>
          <a:p>
            <a:pPr algn="ctr">
              <a:spcBef>
                <a:spcPct val="20000"/>
              </a:spcBef>
            </a:pPr>
            <a:r>
              <a:rPr lang="en-US" sz="2800" dirty="0">
                <a:solidFill>
                  <a:schemeClr val="accent1"/>
                </a:solidFill>
                <a:latin typeface="Eras Bold ITC" panose="020B0907030504020204" pitchFamily="34" charset="0"/>
                <a:cs typeface="NikoshBAN" panose="02000000000000000000" pitchFamily="2" charset="0"/>
              </a:rPr>
              <a:t>Facebook: facebook.com/abbasali1976</a:t>
            </a:r>
          </a:p>
          <a:p>
            <a:pPr algn="ctr">
              <a:spcBef>
                <a:spcPct val="20000"/>
              </a:spcBef>
            </a:pPr>
            <a:r>
              <a:rPr lang="en-US" sz="2800" dirty="0">
                <a:solidFill>
                  <a:schemeClr val="accent2">
                    <a:lumMod val="75000"/>
                  </a:schemeClr>
                </a:solidFill>
                <a:latin typeface="Eras Bold ITC" panose="020B0907030504020204" pitchFamily="34" charset="0"/>
                <a:cs typeface="NikoshBAN" panose="02000000000000000000" pitchFamily="2" charset="0"/>
              </a:rPr>
              <a:t>GMAIL: abbasali</a:t>
            </a:r>
            <a:r>
              <a:rPr lang="en-US" sz="2800" dirty="0">
                <a:solidFill>
                  <a:schemeClr val="accent2">
                    <a:lumMod val="75000"/>
                  </a:schemeClr>
                </a:solidFill>
                <a:latin typeface="Eras Bold ITC" panose="020B0907030504020204" pitchFamily="34" charset="0"/>
                <a:cs typeface="Arial" panose="020B0604020202020204" pitchFamily="34" charset="0"/>
              </a:rPr>
              <a:t>1976@gmail.com</a:t>
            </a:r>
            <a:endParaRPr lang="en-US" sz="2800" dirty="0">
              <a:solidFill>
                <a:schemeClr val="accent2">
                  <a:lumMod val="75000"/>
                </a:schemeClr>
              </a:solidFill>
              <a:latin typeface="Eras Bold ITC" panose="020B0907030504020204" pitchFamily="34" charset="0"/>
              <a:cs typeface="NikoshBAN" panose="02000000000000000000" pitchFamily="2" charset="0"/>
            </a:endParaRPr>
          </a:p>
          <a:p>
            <a:pPr algn="ctr">
              <a:spcBef>
                <a:spcPct val="20000"/>
              </a:spcBef>
            </a:pPr>
            <a:r>
              <a:rPr lang="en-US" sz="2800" dirty="0">
                <a:solidFill>
                  <a:srgbClr val="7030A0"/>
                </a:solidFill>
                <a:latin typeface="Eras Bold ITC" panose="020B0907030504020204" pitchFamily="34" charset="0"/>
                <a:cs typeface="NikoshBAN" panose="02000000000000000000" pitchFamily="2" charset="0"/>
              </a:rPr>
              <a:t>Mob: 01911-655784*01717-337116</a:t>
            </a:r>
          </a:p>
        </p:txBody>
      </p:sp>
      <p:sp>
        <p:nvSpPr>
          <p:cNvPr id="7" name="TextBox 6">
            <a:extLst>
              <a:ext uri="{FF2B5EF4-FFF2-40B4-BE49-F238E27FC236}">
                <a16:creationId xmlns:a16="http://schemas.microsoft.com/office/drawing/2014/main" id="{C22E72D8-8CE4-0A4D-8032-001685B875A7}"/>
              </a:ext>
            </a:extLst>
          </p:cNvPr>
          <p:cNvSpPr txBox="1"/>
          <p:nvPr/>
        </p:nvSpPr>
        <p:spPr>
          <a:xfrm>
            <a:off x="1459926" y="222936"/>
            <a:ext cx="10515765" cy="923330"/>
          </a:xfrm>
          <a:prstGeom prst="rect">
            <a:avLst/>
          </a:prstGeom>
          <a:noFill/>
        </p:spPr>
        <p:txBody>
          <a:bodyPr wrap="square" rtlCol="0">
            <a:spAutoFit/>
          </a:bodyPr>
          <a:lstStyle/>
          <a:p>
            <a:pPr algn="r"/>
            <a:r>
              <a:rPr lang="en-US" sz="5400" b="1">
                <a:solidFill>
                  <a:srgbClr val="002060"/>
                </a:solidFill>
                <a:latin typeface="Algerian" pitchFamily="82" charset="0"/>
                <a:ea typeface="Modern Love" panose="02000000000000000000" pitchFamily="2" charset="0"/>
                <a:cs typeface="Arial Black" panose="020B0604020202020204" pitchFamily="34" charset="0"/>
              </a:rPr>
              <a:t> </a:t>
            </a:r>
            <a:r>
              <a:rPr lang="en-US" sz="5400">
                <a:effectLst/>
                <a:latin typeface="Algerian" pitchFamily="82" charset="0"/>
              </a:rPr>
              <a:t>Teacher’s information</a:t>
            </a:r>
            <a:endParaRPr lang="en-US" sz="5400" b="1">
              <a:solidFill>
                <a:srgbClr val="002060"/>
              </a:solidFill>
              <a:latin typeface="Algerian" pitchFamily="82" charset="0"/>
              <a:ea typeface="Modern Love" panose="02000000000000000000" pitchFamily="2" charset="0"/>
              <a:cs typeface="Arial Black" panose="020B0604020202020204" pitchFamily="34" charset="0"/>
            </a:endParaRPr>
          </a:p>
        </p:txBody>
      </p:sp>
    </p:spTree>
    <p:extLst>
      <p:ext uri="{BB962C8B-B14F-4D97-AF65-F5344CB8AC3E}">
        <p14:creationId xmlns:p14="http://schemas.microsoft.com/office/powerpoint/2010/main" val="829697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3" presetClass="entr" presetSubtype="16"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4">
            <a:extLst>
              <a:ext uri="{FF2B5EF4-FFF2-40B4-BE49-F238E27FC236}">
                <a16:creationId xmlns:a16="http://schemas.microsoft.com/office/drawing/2014/main" id="{509CA660-3304-954B-8523-5E4C87E112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287" y="441135"/>
            <a:ext cx="11139714" cy="4657007"/>
          </a:xfrm>
          <a:prstGeom prst="rect">
            <a:avLst/>
          </a:prstGeom>
        </p:spPr>
      </p:pic>
    </p:spTree>
    <p:extLst>
      <p:ext uri="{BB962C8B-B14F-4D97-AF65-F5344CB8AC3E}">
        <p14:creationId xmlns:p14="http://schemas.microsoft.com/office/powerpoint/2010/main" val="22277777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4">
            <a:extLst>
              <a:ext uri="{FF2B5EF4-FFF2-40B4-BE49-F238E27FC236}">
                <a16:creationId xmlns:a16="http://schemas.microsoft.com/office/drawing/2014/main" id="{CA2EF4D5-3D94-FB42-8FCF-268A96F20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34" y="2648857"/>
            <a:ext cx="11414352" cy="3947885"/>
          </a:xfrm>
          <a:prstGeom prst="rect">
            <a:avLst/>
          </a:prstGeom>
        </p:spPr>
      </p:pic>
      <p:sp>
        <p:nvSpPr>
          <p:cNvPr id="5" name="TextBox 4">
            <a:extLst>
              <a:ext uri="{FF2B5EF4-FFF2-40B4-BE49-F238E27FC236}">
                <a16:creationId xmlns:a16="http://schemas.microsoft.com/office/drawing/2014/main" id="{2EAE5FA1-6ABB-4B44-B44C-9AE507D5AADA}"/>
              </a:ext>
            </a:extLst>
          </p:cNvPr>
          <p:cNvSpPr txBox="1"/>
          <p:nvPr/>
        </p:nvSpPr>
        <p:spPr>
          <a:xfrm>
            <a:off x="653143" y="417285"/>
            <a:ext cx="11015209" cy="769441"/>
          </a:xfrm>
          <a:prstGeom prst="rect">
            <a:avLst/>
          </a:prstGeom>
          <a:noFill/>
        </p:spPr>
        <p:txBody>
          <a:bodyPr wrap="square" rtlCol="0">
            <a:spAutoFit/>
          </a:bodyPr>
          <a:lstStyle/>
          <a:p>
            <a:pPr algn="l"/>
            <a:r>
              <a:rPr lang="en-US" sz="4400" b="1">
                <a:solidFill>
                  <a:schemeClr val="accent2">
                    <a:lumMod val="75000"/>
                  </a:schemeClr>
                </a:solidFill>
              </a:rPr>
              <a:t>পরিকল্পনার ধারণা ও পরিকল্পনার বৈশিষ্ট্য  </a:t>
            </a:r>
          </a:p>
        </p:txBody>
      </p:sp>
      <p:sp>
        <p:nvSpPr>
          <p:cNvPr id="6" name="TextBox 5">
            <a:extLst>
              <a:ext uri="{FF2B5EF4-FFF2-40B4-BE49-F238E27FC236}">
                <a16:creationId xmlns:a16="http://schemas.microsoft.com/office/drawing/2014/main" id="{707C9A9D-231B-7346-9E03-E06A23E80A08}"/>
              </a:ext>
            </a:extLst>
          </p:cNvPr>
          <p:cNvSpPr txBox="1"/>
          <p:nvPr/>
        </p:nvSpPr>
        <p:spPr>
          <a:xfrm>
            <a:off x="505506" y="1413575"/>
            <a:ext cx="10470923" cy="769441"/>
          </a:xfrm>
          <a:prstGeom prst="rect">
            <a:avLst/>
          </a:prstGeom>
          <a:noFill/>
        </p:spPr>
        <p:txBody>
          <a:bodyPr wrap="square" rtlCol="0">
            <a:spAutoFit/>
          </a:bodyPr>
          <a:lstStyle/>
          <a:p>
            <a:pPr algn="ctr"/>
            <a:r>
              <a:rPr lang="en-US" sz="4400">
                <a:solidFill>
                  <a:srgbClr val="002060"/>
                </a:solidFill>
              </a:rPr>
              <a:t>Concept Of Planning &amp;Features Of Planning</a:t>
            </a:r>
          </a:p>
        </p:txBody>
      </p:sp>
    </p:spTree>
    <p:extLst>
      <p:ext uri="{BB962C8B-B14F-4D97-AF65-F5344CB8AC3E}">
        <p14:creationId xmlns:p14="http://schemas.microsoft.com/office/powerpoint/2010/main" val="1990780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1644590C-024D-A546-A094-0854A4C25319}"/>
              </a:ext>
            </a:extLst>
          </p:cNvPr>
          <p:cNvSpPr txBox="1"/>
          <p:nvPr/>
        </p:nvSpPr>
        <p:spPr>
          <a:xfrm>
            <a:off x="285751" y="412767"/>
            <a:ext cx="11579678" cy="6370975"/>
          </a:xfrm>
          <a:prstGeom prst="rect">
            <a:avLst/>
          </a:prstGeom>
          <a:noFill/>
        </p:spPr>
        <p:txBody>
          <a:bodyPr wrap="square">
            <a:spAutoFit/>
          </a:bodyPr>
          <a:lstStyle/>
          <a:p>
            <a:pPr algn="ctr"/>
            <a:r>
              <a:rPr lang="as-IN" sz="4400" b="1" i="0">
                <a:solidFill>
                  <a:srgbClr val="0693E3"/>
                </a:solidFill>
                <a:effectLst/>
                <a:latin typeface="Baloo Da 2"/>
              </a:rPr>
              <a:t>পরিকল্পনার ধারণা</a:t>
            </a:r>
            <a:r>
              <a:rPr lang="en-US" sz="4400" b="1">
                <a:solidFill>
                  <a:srgbClr val="0693E3"/>
                </a:solidFill>
                <a:latin typeface="Baloo Da 2"/>
              </a:rPr>
              <a:t> (concept Of Planning) </a:t>
            </a:r>
            <a:endParaRPr lang="en-US" sz="4400" b="1" i="0">
              <a:solidFill>
                <a:srgbClr val="0693E3"/>
              </a:solidFill>
              <a:effectLst/>
              <a:latin typeface="Baloo Da 2"/>
            </a:endParaRPr>
          </a:p>
          <a:p>
            <a:pPr algn="ctr"/>
            <a:endParaRPr lang="as-IN" sz="4400" b="1" i="0">
              <a:solidFill>
                <a:srgbClr val="0693E3"/>
              </a:solidFill>
              <a:effectLst/>
              <a:latin typeface="Baloo Da 2"/>
            </a:endParaRPr>
          </a:p>
          <a:p>
            <a:pPr algn="l"/>
            <a:r>
              <a:rPr lang="as-IN" sz="4000" b="0" i="0">
                <a:solidFill>
                  <a:srgbClr val="2C2525"/>
                </a:solidFill>
                <a:effectLst/>
                <a:latin typeface="Baloo Da 2"/>
              </a:rPr>
              <a:t>ভবিষ্যতে কি করা হবে তা আগাম ঠিক করে ফেলাই হলো পরিকল্পনা।ব্যবস্থাপনা প্রক্রিয়ার সকল কাজ সুষ্ঠুভাবে সম্পাদনের জন্য পরিকল্পনা একটি গুরুত্বপূর্ণ বিষয়। কোনো পণ্য উৎপাদনের জন্য কি কি কাঁচামাল দরকার,কোথা থেকে আনা হবে,কি পরিমাণ আনা হবে, কর্মী সংখ্যা কেমন প্রয়োজন হবে-এইসকল পরিকল্পনা আগেই করে পণ্য উৎপাদন করতে হবে। পরিকল্পনা ছাড়া সকল কাজেই বিশৃঙ্খলা দেখা দেয়।</a:t>
            </a:r>
          </a:p>
        </p:txBody>
      </p:sp>
      <p:pic>
        <p:nvPicPr>
          <p:cNvPr id="2" name="Picture 2">
            <a:extLst>
              <a:ext uri="{FF2B5EF4-FFF2-40B4-BE49-F238E27FC236}">
                <a16:creationId xmlns:a16="http://schemas.microsoft.com/office/drawing/2014/main" id="{A855B638-A58D-6C4F-8768-5B9116963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1211216"/>
            <a:ext cx="11579677" cy="5415280"/>
          </a:xfrm>
          <a:prstGeom prst="rect">
            <a:avLst/>
          </a:prstGeom>
        </p:spPr>
      </p:pic>
    </p:spTree>
    <p:extLst>
      <p:ext uri="{BB962C8B-B14F-4D97-AF65-F5344CB8AC3E}">
        <p14:creationId xmlns:p14="http://schemas.microsoft.com/office/powerpoint/2010/main" val="3826243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1644590C-024D-A546-A094-0854A4C25319}"/>
              </a:ext>
            </a:extLst>
          </p:cNvPr>
          <p:cNvSpPr txBox="1"/>
          <p:nvPr/>
        </p:nvSpPr>
        <p:spPr>
          <a:xfrm>
            <a:off x="285751" y="412767"/>
            <a:ext cx="11579678" cy="6370975"/>
          </a:xfrm>
          <a:prstGeom prst="rect">
            <a:avLst/>
          </a:prstGeom>
          <a:noFill/>
        </p:spPr>
        <p:txBody>
          <a:bodyPr wrap="square">
            <a:spAutoFit/>
          </a:bodyPr>
          <a:lstStyle/>
          <a:p>
            <a:pPr algn="ctr"/>
            <a:r>
              <a:rPr lang="as-IN" sz="4400" b="1" i="0">
                <a:solidFill>
                  <a:srgbClr val="0693E3"/>
                </a:solidFill>
                <a:effectLst/>
                <a:latin typeface="Baloo Da 2"/>
              </a:rPr>
              <a:t>পরিকল্পনার ধারণা</a:t>
            </a:r>
            <a:r>
              <a:rPr lang="en-US" sz="4400" b="1">
                <a:solidFill>
                  <a:srgbClr val="0693E3"/>
                </a:solidFill>
                <a:latin typeface="Baloo Da 2"/>
              </a:rPr>
              <a:t> (concept Of Planning) </a:t>
            </a:r>
            <a:endParaRPr lang="en-US" sz="4400" b="1" i="0">
              <a:solidFill>
                <a:srgbClr val="0693E3"/>
              </a:solidFill>
              <a:effectLst/>
              <a:latin typeface="Baloo Da 2"/>
            </a:endParaRPr>
          </a:p>
          <a:p>
            <a:pPr algn="ctr"/>
            <a:endParaRPr lang="as-IN" sz="4400" b="1" i="0">
              <a:solidFill>
                <a:srgbClr val="0693E3"/>
              </a:solidFill>
              <a:effectLst/>
              <a:latin typeface="Baloo Da 2"/>
            </a:endParaRPr>
          </a:p>
          <a:p>
            <a:pPr algn="l"/>
            <a:r>
              <a:rPr lang="as-IN" sz="4000" b="0" i="0">
                <a:solidFill>
                  <a:srgbClr val="2C2525"/>
                </a:solidFill>
                <a:effectLst/>
                <a:latin typeface="Baloo Da 2"/>
              </a:rPr>
              <a:t>ভবিষ্যতে কি করা হবে তা আগাম ঠিক করে ফেলাই হলো পরিকল্পনা।ব্যবস্থাপনা প্রক্রিয়ার সকল কাজ সুষ্ঠুভাবে সম্পাদনের জন্য পরিকল্পনা একটি গুরুত্বপূর্ণ বিষয়। কোনো পণ্য উৎপাদনের জন্য কি কি কাঁচামাল দরকার,কোথা থেকে আনা হবে,কি পরিমাণ আনা হবে, কর্মী সংখ্যা কেমন প্রয়োজন হবে-এইসকল পরিকল্পনা আগেই করে পণ্য উৎপাদন করতে হবে। পরিকল্পনা ছাড়া সকল কাজেই বিশৃঙ্খলা দেখা দেয়।</a:t>
            </a:r>
          </a:p>
        </p:txBody>
      </p:sp>
    </p:spTree>
    <p:extLst>
      <p:ext uri="{BB962C8B-B14F-4D97-AF65-F5344CB8AC3E}">
        <p14:creationId xmlns:p14="http://schemas.microsoft.com/office/powerpoint/2010/main" val="27951071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57A47ADA-565A-AE41-8D6D-EBAC9266C5B4}"/>
              </a:ext>
            </a:extLst>
          </p:cNvPr>
          <p:cNvSpPr txBox="1"/>
          <p:nvPr/>
        </p:nvSpPr>
        <p:spPr>
          <a:xfrm>
            <a:off x="322035" y="422479"/>
            <a:ext cx="11416393" cy="4708981"/>
          </a:xfrm>
          <a:prstGeom prst="rect">
            <a:avLst/>
          </a:prstGeom>
          <a:noFill/>
        </p:spPr>
        <p:txBody>
          <a:bodyPr wrap="square">
            <a:spAutoFit/>
          </a:bodyPr>
          <a:lstStyle/>
          <a:p>
            <a:pPr algn="ctr"/>
            <a:r>
              <a:rPr lang="as-IN" sz="6000" b="1" i="0">
                <a:solidFill>
                  <a:srgbClr val="0693E3"/>
                </a:solidFill>
                <a:effectLst/>
                <a:latin typeface="Baloo Da 2"/>
              </a:rPr>
              <a:t>পরিকল্পনার বৈশিষ্ট্য</a:t>
            </a:r>
          </a:p>
          <a:p>
            <a:pPr algn="l"/>
            <a:r>
              <a:rPr lang="as-IN" sz="4800" b="0" i="0">
                <a:solidFill>
                  <a:srgbClr val="2C2525"/>
                </a:solidFill>
                <a:effectLst/>
                <a:latin typeface="Baloo Da 2"/>
              </a:rPr>
              <a:t>পরিকল্পনা হলো ভবিষ্যৎ কার্যক্রমের পূর্বনির্ধারিত প্রতিচ্ছবি।ব্যবস্থাপনা কার্যের প্রথম ও প্রধান গুরুত্বপূর্ণ কাজ। এর এমন কিছু বৈশিষ্ট্য বিদ্যমান যা ব্যবস্থাপনার অন্যান্য কার্য হতে একে স্বতন্ত্র রূপ প্রদান করেছে।</a:t>
            </a:r>
          </a:p>
        </p:txBody>
      </p:sp>
    </p:spTree>
    <p:extLst>
      <p:ext uri="{BB962C8B-B14F-4D97-AF65-F5344CB8AC3E}">
        <p14:creationId xmlns:p14="http://schemas.microsoft.com/office/powerpoint/2010/main" val="27631806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96639F9A-D1D7-934A-901A-740F59424DB4}"/>
              </a:ext>
            </a:extLst>
          </p:cNvPr>
          <p:cNvSpPr txBox="1"/>
          <p:nvPr/>
        </p:nvSpPr>
        <p:spPr>
          <a:xfrm>
            <a:off x="358322" y="277335"/>
            <a:ext cx="11488964" cy="5139869"/>
          </a:xfrm>
          <a:prstGeom prst="rect">
            <a:avLst/>
          </a:prstGeom>
          <a:noFill/>
        </p:spPr>
        <p:txBody>
          <a:bodyPr wrap="square">
            <a:spAutoFit/>
          </a:bodyPr>
          <a:lstStyle/>
          <a:p>
            <a:pPr algn="ctr"/>
            <a:r>
              <a:rPr lang="as-IN" sz="5400" b="1" i="0">
                <a:solidFill>
                  <a:srgbClr val="FF0000"/>
                </a:solidFill>
                <a:effectLst/>
                <a:latin typeface="Baloo Da 2"/>
              </a:rPr>
              <a:t>১.পরিকল্পনার প্রাথমিকতা ও মূখ্যতাঃ</a:t>
            </a:r>
            <a:endParaRPr lang="en-US" sz="5400" b="1" i="0">
              <a:solidFill>
                <a:srgbClr val="FF0000"/>
              </a:solidFill>
              <a:effectLst/>
              <a:latin typeface="Baloo Da 2"/>
            </a:endParaRPr>
          </a:p>
          <a:p>
            <a:pPr algn="ctr"/>
            <a:endParaRPr lang="en-US" sz="5400" b="1" i="0">
              <a:solidFill>
                <a:srgbClr val="2C2525"/>
              </a:solidFill>
              <a:effectLst/>
              <a:latin typeface="Baloo Da 2"/>
            </a:endParaRPr>
          </a:p>
          <a:p>
            <a:pPr algn="ctr"/>
            <a:r>
              <a:rPr lang="as-IN" sz="4400" b="0" i="0">
                <a:solidFill>
                  <a:srgbClr val="2C2525"/>
                </a:solidFill>
                <a:effectLst/>
                <a:latin typeface="Baloo Da 2"/>
              </a:rPr>
              <a:t> পরিকল্পনা হলো ব্যবস্থাপনাত প্রথম ও মৌলিক কাজ। কী করা হবে শুধুমাত্র এতটুকু ঠিক করাই পরিকল্পনা নয়। বরং কখন,কার দ্বারা,কত সময়,কোন কাজ করানো হবে ইত্যাদি বিষয়ও পরিকল্পনার অন্তর্ভুক্ত।</a:t>
            </a:r>
            <a:endParaRPr lang="en-US" sz="4400"/>
          </a:p>
        </p:txBody>
      </p:sp>
      <p:pic>
        <p:nvPicPr>
          <p:cNvPr id="2" name="Picture 5">
            <a:extLst>
              <a:ext uri="{FF2B5EF4-FFF2-40B4-BE49-F238E27FC236}">
                <a16:creationId xmlns:a16="http://schemas.microsoft.com/office/drawing/2014/main" id="{AB09252B-414D-5E46-A35C-D873EDE72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80" y="1440796"/>
            <a:ext cx="11351306" cy="4827091"/>
          </a:xfrm>
          <a:prstGeom prst="rect">
            <a:avLst/>
          </a:prstGeom>
        </p:spPr>
      </p:pic>
    </p:spTree>
    <p:extLst>
      <p:ext uri="{BB962C8B-B14F-4D97-AF65-F5344CB8AC3E}">
        <p14:creationId xmlns:p14="http://schemas.microsoft.com/office/powerpoint/2010/main" val="34841359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96639F9A-D1D7-934A-901A-740F59424DB4}"/>
              </a:ext>
            </a:extLst>
          </p:cNvPr>
          <p:cNvSpPr txBox="1"/>
          <p:nvPr/>
        </p:nvSpPr>
        <p:spPr>
          <a:xfrm>
            <a:off x="358322" y="277335"/>
            <a:ext cx="11488964" cy="5139869"/>
          </a:xfrm>
          <a:prstGeom prst="rect">
            <a:avLst/>
          </a:prstGeom>
          <a:noFill/>
        </p:spPr>
        <p:txBody>
          <a:bodyPr wrap="square">
            <a:spAutoFit/>
          </a:bodyPr>
          <a:lstStyle/>
          <a:p>
            <a:pPr algn="ctr"/>
            <a:r>
              <a:rPr lang="as-IN" sz="5400" b="1" i="0">
                <a:solidFill>
                  <a:srgbClr val="FF0000"/>
                </a:solidFill>
                <a:effectLst/>
                <a:latin typeface="Baloo Da 2"/>
              </a:rPr>
              <a:t>১.পরিকল্পনার প্রাথমিকতা ও মূখ্যতাঃ</a:t>
            </a:r>
            <a:endParaRPr lang="en-US" sz="5400" b="1" i="0">
              <a:solidFill>
                <a:srgbClr val="FF0000"/>
              </a:solidFill>
              <a:effectLst/>
              <a:latin typeface="Baloo Da 2"/>
            </a:endParaRPr>
          </a:p>
          <a:p>
            <a:pPr algn="ctr"/>
            <a:endParaRPr lang="en-US" sz="5400" b="1" i="0">
              <a:solidFill>
                <a:srgbClr val="2C2525"/>
              </a:solidFill>
              <a:effectLst/>
              <a:latin typeface="Baloo Da 2"/>
            </a:endParaRPr>
          </a:p>
          <a:p>
            <a:pPr algn="ctr"/>
            <a:r>
              <a:rPr lang="as-IN" sz="4400" b="0" i="0">
                <a:solidFill>
                  <a:srgbClr val="2C2525"/>
                </a:solidFill>
                <a:effectLst/>
                <a:latin typeface="Baloo Da 2"/>
              </a:rPr>
              <a:t> পরিকল্পনা হলো ব্যবস্থাপনাত প্রথম ও মৌলিক কাজ। কী করা হবে শুধুমাত্র এতটুকু ঠিক করাই পরিকল্পনা নয়। বরং কখন,কার দ্বারা,কত সময়,কোন কাজ করানো হবে ইত্যাদি বিষয়ও পরিকল্পনার অন্তর্ভুক্ত।</a:t>
            </a:r>
            <a:endParaRPr lang="en-US" sz="4400"/>
          </a:p>
        </p:txBody>
      </p:sp>
    </p:spTree>
    <p:extLst>
      <p:ext uri="{BB962C8B-B14F-4D97-AF65-F5344CB8AC3E}">
        <p14:creationId xmlns:p14="http://schemas.microsoft.com/office/powerpoint/2010/main" val="10196626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00046686-5644-6343-9EC0-8A43266CAF64}"/>
              </a:ext>
            </a:extLst>
          </p:cNvPr>
          <p:cNvSpPr txBox="1"/>
          <p:nvPr/>
        </p:nvSpPr>
        <p:spPr>
          <a:xfrm>
            <a:off x="322036" y="482112"/>
            <a:ext cx="11325677" cy="3724096"/>
          </a:xfrm>
          <a:prstGeom prst="rect">
            <a:avLst/>
          </a:prstGeom>
          <a:noFill/>
        </p:spPr>
        <p:txBody>
          <a:bodyPr wrap="square">
            <a:spAutoFit/>
          </a:bodyPr>
          <a:lstStyle/>
          <a:p>
            <a:pPr algn="ctr"/>
            <a:r>
              <a:rPr lang="as-IN" sz="6000" b="1" i="0">
                <a:solidFill>
                  <a:srgbClr val="FF0000"/>
                </a:solidFill>
                <a:effectLst/>
                <a:latin typeface="Baloo Da 2"/>
              </a:rPr>
              <a:t>২.চিন্তন-মনন প্রক্রিয়াঃ</a:t>
            </a:r>
            <a:endParaRPr lang="en-US" sz="6000" b="1" i="0">
              <a:solidFill>
                <a:srgbClr val="FF0000"/>
              </a:solidFill>
              <a:effectLst/>
              <a:latin typeface="Baloo Da 2"/>
            </a:endParaRPr>
          </a:p>
          <a:p>
            <a:r>
              <a:rPr lang="as-IN" sz="4400" b="0" i="0">
                <a:solidFill>
                  <a:srgbClr val="2C2525"/>
                </a:solidFill>
                <a:effectLst/>
                <a:latin typeface="Baloo Da 2"/>
              </a:rPr>
              <a:t> পরিকল্পনা বিষয়টি চিন্তার সাথে সম্পৃক্ত। কোনো পরিকল্পনার জন্য তথ্য সংগ্রহ, বিশ্লেষণ, তা নিয়ে চিন্তা করতে হয় এজন্য বলা হয়,পরিকল্পনা হলো কাজ শুরুর পূর্বে চিন্তা-ভাবনার প্রক্রিয়া।</a:t>
            </a:r>
            <a:endParaRPr lang="en-US" sz="4400"/>
          </a:p>
        </p:txBody>
      </p:sp>
      <p:pic>
        <p:nvPicPr>
          <p:cNvPr id="2" name="Picture 5">
            <a:extLst>
              <a:ext uri="{FF2B5EF4-FFF2-40B4-BE49-F238E27FC236}">
                <a16:creationId xmlns:a16="http://schemas.microsoft.com/office/drawing/2014/main" id="{569130FA-5A6A-0345-9EBA-8A3C9A207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42" y="1413595"/>
            <a:ext cx="11597822" cy="5099691"/>
          </a:xfrm>
          <a:prstGeom prst="rect">
            <a:avLst/>
          </a:prstGeom>
        </p:spPr>
      </p:pic>
    </p:spTree>
    <p:extLst>
      <p:ext uri="{BB962C8B-B14F-4D97-AF65-F5344CB8AC3E}">
        <p14:creationId xmlns:p14="http://schemas.microsoft.com/office/powerpoint/2010/main" val="1587950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705</Words>
  <Application>Microsoft Office PowerPoint</Application>
  <PresentationFormat>Widescreen</PresentationFormat>
  <Paragraphs>79</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shibu chandra</dc:creator>
  <cp:lastModifiedBy>abbasali1976@gmail.com</cp:lastModifiedBy>
  <cp:revision>60</cp:revision>
  <dcterms:created xsi:type="dcterms:W3CDTF">2020-10-22T13:15:00Z</dcterms:created>
  <dcterms:modified xsi:type="dcterms:W3CDTF">2021-04-26T10:04:55Z</dcterms:modified>
</cp:coreProperties>
</file>