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11" r:id="rId2"/>
    <p:sldId id="410" r:id="rId3"/>
    <p:sldId id="257" r:id="rId4"/>
    <p:sldId id="258" r:id="rId5"/>
    <p:sldId id="412" r:id="rId6"/>
    <p:sldId id="259" r:id="rId7"/>
    <p:sldId id="260" r:id="rId8"/>
    <p:sldId id="261" r:id="rId9"/>
    <p:sldId id="262" r:id="rId10"/>
    <p:sldId id="263" r:id="rId11"/>
    <p:sldId id="264" r:id="rId12"/>
    <p:sldId id="417" r:id="rId13"/>
    <p:sldId id="418" r:id="rId14"/>
    <p:sldId id="413" r:id="rId15"/>
    <p:sldId id="414" r:id="rId16"/>
    <p:sldId id="41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499E8-25EF-BF49-A7CF-663251DD9590}" type="datetimeFigureOut">
              <a:rPr lang="en-US"/>
              <a:t>4/24/2021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41BA8-C233-C049-B157-4ACF93909B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শিক্ষক পরিচিতি :</a:t>
            </a:r>
          </a:p>
          <a:p>
            <a:r>
              <a:rPr lang="en-US" b="1"/>
              <a:t>ফারহানা তাসমিন</a:t>
            </a:r>
          </a:p>
          <a:p>
            <a:r>
              <a:rPr lang="en-US" b="1"/>
              <a:t>প্রভাষক ( মনোবিজ্ঞান)</a:t>
            </a:r>
          </a:p>
          <a:p>
            <a:r>
              <a:rPr lang="en-US" b="1"/>
              <a:t>আব্দুল আউয়াল বিশ্ববিদ্যালয় কলেজ,আবদার,তেলিহাটী,শ্রীপুর, গাজীপুর।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7250B-16C4-E342-B6EB-B0A93D58CC4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5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55CE-D39E-374F-B420-1BE1119B2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89AEE-6A25-AC48-A96A-B89DF5B25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9ECCC-506B-E840-895F-68D2A040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A793-EDB7-E242-92E0-AF4A04BB0F38}" type="datetimeFigureOut">
              <a:rPr lang="en-US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4960-8FEE-514A-BC9F-9E6D0523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DB2E6-53E9-DC4C-B120-02302332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C2FA-A62B-F749-ADC2-CA365187EE7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5FB0-5DEC-D845-AC15-ED777168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E45B6-FB6C-EA48-B013-129DCBBDF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30F2D-533E-C242-A987-6746F4C5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A793-EDB7-E242-92E0-AF4A04BB0F38}" type="datetimeFigureOut">
              <a:rPr lang="en-US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91365-A198-B745-AF6A-0C784BD1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F32C6-6622-D843-B758-87FED20B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C2FA-A62B-F749-ADC2-CA365187EE7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0081ED-86C0-7A4A-B813-B73B2B613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08DE1-9CA4-A94D-B106-1B1615C3C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5887F-ACD7-2849-AB4F-AF14BFFE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A793-EDB7-E242-92E0-AF4A04BB0F38}" type="datetimeFigureOut">
              <a:rPr lang="en-US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3923-4484-2B4A-8A50-165BE549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27324-0401-C141-B86D-D9F9876C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C2FA-A62B-F749-ADC2-CA365187EE7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4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D1EFD-FEFD-7444-9A3E-E8769EA4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C837-0997-FB45-B41F-B9086C87A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EBD38-E5D2-5545-B268-A6856226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A793-EDB7-E242-92E0-AF4A04BB0F38}" type="datetimeFigureOut">
              <a:rPr lang="en-US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7FBE3-A74F-C84D-92AF-BCA048D4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7B4F5-2494-8E41-89D5-42E71501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C2FA-A62B-F749-ADC2-CA365187EE7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D2EE-DBFE-7648-8FC4-3C8610A7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3EC3E-1B6F-314A-9352-A12EE9908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E060C-4081-7F45-9C86-96FDD5F1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A793-EDB7-E242-92E0-AF4A04BB0F38}" type="datetimeFigureOut">
              <a:rPr lang="en-US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6B3FC-35FF-2641-86FA-CC78220C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66865-92AA-4E40-B2E9-F5614A1B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C2FA-A62B-F749-ADC2-CA365187EE7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FAEB-9E2D-9A49-A99A-8FE8B4DB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852CF-B0EB-B04A-A821-13E6C552E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AD26C-7008-0D4E-8F98-F9611275D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5B1FC-1A37-924F-9501-3C54A29E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A793-EDB7-E242-92E0-AF4A04BB0F38}" type="datetimeFigureOut">
              <a:rPr lang="en-US"/>
              <a:t>4/24/2021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7B387-D92B-9E41-A429-874B8181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2CB26-B85B-674E-BEA0-F7654790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C2FA-A62B-F749-ADC2-CA365187EE7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6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75C4-A6A9-AB40-ABDD-1BCF616B4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BF6F6-E93E-1F41-83A4-C75A65528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97712-6615-8544-9857-D92A20D10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18592-5589-FB4A-ACFE-3DBD850EC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80A528-B7B8-AE42-BB7E-7378D4D28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56E8FB-38E5-8841-9321-3F1919BD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A793-EDB7-E242-92E0-AF4A04BB0F38}" type="datetimeFigureOut">
              <a:rPr lang="en-US"/>
              <a:t>4/24/2021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6A484-51B0-3A4D-863A-B4B6F880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99CDF-1654-B746-9EDC-9CDB5C6D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C2FA-A62B-F749-ADC2-CA365187EE7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8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94C6-EAF9-6E40-84BF-9FDEE69C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4F716-815E-2742-947E-FAF90D075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A793-EDB7-E242-92E0-AF4A04BB0F38}" type="datetimeFigureOut">
              <a:rPr lang="en-US"/>
              <a:t>4/24/2021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511DE-C058-1E42-AD12-05A26120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DAAA2-C6EF-4147-B44B-C9BDE424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C2FA-A62B-F749-ADC2-CA365187EE7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532F3-D54A-1D4F-935C-5619EA28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A793-EDB7-E242-92E0-AF4A04BB0F38}" type="datetimeFigureOut">
              <a:rPr lang="en-US"/>
              <a:t>4/24/2021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9FCE1-0C68-7840-BFBF-4B7AF0D5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D32EA-615B-614D-9516-C2AC8628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C2FA-A62B-F749-ADC2-CA365187EE7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CC55-D06C-384C-8663-D5B9152C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7923E-DE28-BA41-A162-812A09107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B9A95-801D-1748-A936-6902DF2F9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51C7E-6281-464C-813A-8A25406F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A793-EDB7-E242-92E0-AF4A04BB0F38}" type="datetimeFigureOut">
              <a:rPr lang="en-US"/>
              <a:t>4/24/2021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7882B-4689-BA40-84A5-39A3EB5D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2A6CA-A195-544A-9DD9-AFAC1C5E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C2FA-A62B-F749-ADC2-CA365187EE7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4D1C-D09F-AE41-84CC-08004A1C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417A83-6E2C-4642-AE58-DF20384AA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9D5ED-53F8-694B-8C30-42D23C1A9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71C5C-D5DE-2947-9861-84F94667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A793-EDB7-E242-92E0-AF4A04BB0F38}" type="datetimeFigureOut">
              <a:rPr lang="en-US"/>
              <a:t>4/24/2021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5F996-CC4B-1249-BD4F-1E8E2169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8FD71-3E2E-D04D-B1DF-9FA3653F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C2FA-A62B-F749-ADC2-CA365187EE7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30014-8C5C-D04E-B50C-DB610E70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A802A-2F48-1349-9F4F-30DC13C7D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1A838-9424-EC48-9510-4218652FA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CA793-EDB7-E242-92E0-AF4A04BB0F38}" type="datetimeFigureOut">
              <a:rPr lang="en-US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6B3E3-D854-9742-B592-E1481A33C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BA8F9-5F77-8D4C-8D20-96F58212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4C2FA-A62B-F749-ADC2-CA365187EE7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6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 /><Relationship Id="rId3" Type="http://schemas.openxmlformats.org/officeDocument/2006/relationships/image" Target="../media/image21.jpeg" /><Relationship Id="rId7" Type="http://schemas.openxmlformats.org/officeDocument/2006/relationships/image" Target="../media/image25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jpeg" /><Relationship Id="rId5" Type="http://schemas.openxmlformats.org/officeDocument/2006/relationships/image" Target="../media/image23.jpeg" /><Relationship Id="rId4" Type="http://schemas.openxmlformats.org/officeDocument/2006/relationships/image" Target="../media/image22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jpeg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وعملت كمان Sticker GIF | Gfycat">
            <a:extLst>
              <a:ext uri="{FF2B5EF4-FFF2-40B4-BE49-F238E27FC236}">
                <a16:creationId xmlns:a16="http://schemas.microsoft.com/office/drawing/2014/main" id="{9B2B4724-08B3-4230-8D67-34057FF088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982391"/>
            <a:ext cx="11429999" cy="487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6C1DD5-F648-244D-B3E0-F650D905C34D}"/>
              </a:ext>
            </a:extLst>
          </p:cNvPr>
          <p:cNvSpPr txBox="1"/>
          <p:nvPr/>
        </p:nvSpPr>
        <p:spPr>
          <a:xfrm>
            <a:off x="4345184" y="1012895"/>
            <a:ext cx="8477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rgbClr val="FF0000"/>
                </a:solidFill>
              </a:rPr>
              <a:t>ম</a:t>
            </a:r>
            <a:r>
              <a:rPr lang="en-US" sz="6000" b="1">
                <a:solidFill>
                  <a:schemeClr val="accent6">
                    <a:lumMod val="75000"/>
                  </a:schemeClr>
                </a:solidFill>
              </a:rPr>
              <a:t>নো</a:t>
            </a:r>
            <a:r>
              <a:rPr lang="en-US" sz="6000" b="1">
                <a:solidFill>
                  <a:srgbClr val="FF0000"/>
                </a:solidFill>
              </a:rPr>
              <a:t>বি</a:t>
            </a:r>
            <a:r>
              <a:rPr lang="en-US" sz="6000" b="1">
                <a:solidFill>
                  <a:schemeClr val="accent6">
                    <a:lumMod val="75000"/>
                  </a:schemeClr>
                </a:solidFill>
              </a:rPr>
              <a:t>জ্ঞা</a:t>
            </a:r>
            <a:r>
              <a:rPr lang="en-US" sz="6000" b="1">
                <a:solidFill>
                  <a:srgbClr val="FF0000"/>
                </a:solidFill>
              </a:rPr>
              <a:t>নে</a:t>
            </a:r>
            <a:r>
              <a:rPr lang="en-US" sz="6000" b="1">
                <a:solidFill>
                  <a:schemeClr val="accent6">
                    <a:lumMod val="75000"/>
                  </a:schemeClr>
                </a:solidFill>
              </a:rPr>
              <a:t>র </a:t>
            </a:r>
            <a:r>
              <a:rPr lang="en-US" sz="6000" b="1">
                <a:solidFill>
                  <a:srgbClr val="FF0000"/>
                </a:solidFill>
              </a:rPr>
              <a:t>ক্লা</a:t>
            </a:r>
            <a:r>
              <a:rPr lang="en-US" sz="6000" b="1">
                <a:solidFill>
                  <a:schemeClr val="accent6">
                    <a:lumMod val="75000"/>
                  </a:schemeClr>
                </a:solidFill>
              </a:rPr>
              <a:t>সে </a:t>
            </a:r>
            <a:r>
              <a:rPr lang="en-US" sz="6000" b="1">
                <a:solidFill>
                  <a:srgbClr val="FF0000"/>
                </a:solidFill>
              </a:rPr>
              <a:t>স্বা</a:t>
            </a:r>
            <a:r>
              <a:rPr lang="en-US" sz="6000" b="1">
                <a:solidFill>
                  <a:schemeClr val="accent6">
                    <a:lumMod val="75000"/>
                  </a:schemeClr>
                </a:solidFill>
              </a:rPr>
              <a:t>গ</a:t>
            </a:r>
            <a:r>
              <a:rPr lang="en-US" sz="6000" b="1">
                <a:solidFill>
                  <a:srgbClr val="FF0000"/>
                </a:solidFill>
              </a:rPr>
              <a:t>ত</a:t>
            </a:r>
            <a:r>
              <a:rPr lang="en-US" sz="6000" b="1">
                <a:solidFill>
                  <a:schemeClr val="accent6">
                    <a:lumMod val="75000"/>
                  </a:schemeClr>
                </a:solidFill>
              </a:rPr>
              <a:t>ম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0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08D0-EABD-EF48-ADE7-378FEB58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312" y="0"/>
            <a:ext cx="8548687" cy="2428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বুদ্ধি হলো ব্যক্তির এক ধরনের ক্ষমতা যা দ্বারা সে বাস্তব জগতকে জানতে পারে,ভালো-মন্দ বুঝতে পারে,বিভিন্ন ঘটনার সমন্বয় করতে পারে এবং সমস্যাজনিত অবস্থায় সঠিক সিদ্ধান্ত গ্রহণ করতে পারে।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C880FA2-4C73-6D46-B4A9-239BCB6A0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875"/>
            <a:ext cx="10712055" cy="41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B27822F-759B-8041-BF38-F66E49251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3" y="1987153"/>
            <a:ext cx="2940844" cy="256098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FE4BAB4-8A75-5642-8891-1FDDB8AF9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4" y="1719261"/>
            <a:ext cx="2757096" cy="256098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AF54DD2-0EAE-9D46-9A08-13A42407F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99" y="1490660"/>
            <a:ext cx="2847975" cy="2215465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DF1EE31-9D90-BF48-BB8E-F2339B350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75" y="545543"/>
            <a:ext cx="3238500" cy="16383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9EF958E-968F-7A45-9E13-A5BB53B86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50" y="2238612"/>
            <a:ext cx="2790850" cy="152228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ABCD892-F482-B345-ABEC-DC6E26B4DD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65" y="2183843"/>
            <a:ext cx="3019425" cy="17907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79C187E-670C-1947-8DDB-7DF9FE4A0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8" y="4294533"/>
            <a:ext cx="11069238" cy="22154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06FEA2-E362-0348-AAE9-A690859ACA84}"/>
              </a:ext>
            </a:extLst>
          </p:cNvPr>
          <p:cNvSpPr txBox="1"/>
          <p:nvPr/>
        </p:nvSpPr>
        <p:spPr>
          <a:xfrm>
            <a:off x="3579909" y="490774"/>
            <a:ext cx="66535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chemeClr val="accent6">
                    <a:lumMod val="50000"/>
                  </a:schemeClr>
                </a:solidFill>
              </a:rPr>
              <a:t>বুদ্ধির প্রকৃতি </a:t>
            </a:r>
            <a:r>
              <a:rPr lang="en-US" sz="4400" b="1">
                <a:solidFill>
                  <a:srgbClr val="C00000"/>
                </a:solidFill>
              </a:rPr>
              <a:t>(Nature of Intelligence) </a:t>
            </a:r>
            <a:endParaRPr lang="en-US" sz="44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308AED-B5CD-E641-915D-379285D638C8}"/>
              </a:ext>
            </a:extLst>
          </p:cNvPr>
          <p:cNvSpPr txBox="1"/>
          <p:nvPr/>
        </p:nvSpPr>
        <p:spPr>
          <a:xfrm flipH="1">
            <a:off x="3786187" y="2514600"/>
            <a:ext cx="139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প্রায়োগিক ক্ষমতা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17658-3067-1543-B052-FD889CD20667}"/>
              </a:ext>
            </a:extLst>
          </p:cNvPr>
          <p:cNvSpPr txBox="1"/>
          <p:nvPr/>
        </p:nvSpPr>
        <p:spPr>
          <a:xfrm flipH="1">
            <a:off x="370253" y="2563467"/>
            <a:ext cx="254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বুদ্ধি একটি মানসিক শক্তি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2B1477-D755-4844-8FB3-F2D6B2B6C92F}"/>
              </a:ext>
            </a:extLst>
          </p:cNvPr>
          <p:cNvSpPr txBox="1"/>
          <p:nvPr/>
        </p:nvSpPr>
        <p:spPr>
          <a:xfrm>
            <a:off x="3136106" y="359837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যৌক্তিক চিন্তা ; বিমূর্ত চিন্তা 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28515-817E-AA4E-9510-ACE1DAD2F3C7}"/>
              </a:ext>
            </a:extLst>
          </p:cNvPr>
          <p:cNvSpPr txBox="1"/>
          <p:nvPr/>
        </p:nvSpPr>
        <p:spPr>
          <a:xfrm>
            <a:off x="10233420" y="222139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chemeClr val="accent2">
                    <a:lumMod val="50000"/>
                  </a:schemeClr>
                </a:solidFill>
              </a:rPr>
              <a:t>অভিযোজন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3A63BF-D0F7-5046-9580-FB2915A76281}"/>
              </a:ext>
            </a:extLst>
          </p:cNvPr>
          <p:cNvSpPr txBox="1"/>
          <p:nvPr/>
        </p:nvSpPr>
        <p:spPr>
          <a:xfrm>
            <a:off x="9708356" y="349897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উদ্দেশ্যমূলক কাজ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4DD0E7-F468-DD45-A2E0-BC7BB322CD0A}"/>
              </a:ext>
            </a:extLst>
          </p:cNvPr>
          <p:cNvSpPr txBox="1"/>
          <p:nvPr/>
        </p:nvSpPr>
        <p:spPr>
          <a:xfrm>
            <a:off x="6048969" y="27915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chemeClr val="accent4"/>
                </a:solidFill>
              </a:rPr>
              <a:t>পুনরুদ্রেক ক্ষমতা </a:t>
            </a:r>
          </a:p>
        </p:txBody>
      </p:sp>
    </p:spTree>
    <p:extLst>
      <p:ext uri="{BB962C8B-B14F-4D97-AF65-F5344CB8AC3E}">
        <p14:creationId xmlns:p14="http://schemas.microsoft.com/office/powerpoint/2010/main" val="294708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CC18E5A-0373-5144-98A4-863D5F2F2F80}"/>
              </a:ext>
            </a:extLst>
          </p:cNvPr>
          <p:cNvSpPr txBox="1"/>
          <p:nvPr/>
        </p:nvSpPr>
        <p:spPr>
          <a:xfrm flipH="1">
            <a:off x="1643061" y="2224832"/>
            <a:ext cx="10340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7030A0"/>
                </a:solidFill>
              </a:rPr>
              <a:t>থার্সটোন(১৯৩৮) বুদ্ধির ৭টি মানসিক সামর্থ্যের বর্ণনা করেছেন।যথাঃ</a:t>
            </a:r>
          </a:p>
          <a:p>
            <a:pPr algn="l"/>
            <a:r>
              <a:rPr lang="en-US" b="1">
                <a:solidFill>
                  <a:srgbClr val="7030A0"/>
                </a:solidFill>
              </a:rPr>
              <a:t>১/ বাচনিক বোধ ক্ষমতা অর্থাৎ কথা বোঝাবার সামর্থ্য</a:t>
            </a:r>
          </a:p>
          <a:p>
            <a:pPr algn="l"/>
            <a:r>
              <a:rPr lang="en-US" b="1">
                <a:solidFill>
                  <a:srgbClr val="7030A0"/>
                </a:solidFill>
              </a:rPr>
              <a:t>২/ সংখ্যা ব্যবহারের সামর্থ্য</a:t>
            </a:r>
          </a:p>
          <a:p>
            <a:pPr algn="l"/>
            <a:r>
              <a:rPr lang="en-US" b="1">
                <a:solidFill>
                  <a:srgbClr val="7030A0"/>
                </a:solidFill>
              </a:rPr>
              <a:t>৩/ স্মৃতিশক্তি </a:t>
            </a:r>
          </a:p>
          <a:p>
            <a:pPr algn="l"/>
            <a:r>
              <a:rPr lang="en-US" b="1">
                <a:solidFill>
                  <a:srgbClr val="7030A0"/>
                </a:solidFill>
              </a:rPr>
              <a:t>৪/আরোহমূলক বিচার শক্তি</a:t>
            </a:r>
          </a:p>
          <a:p>
            <a:pPr algn="l"/>
            <a:r>
              <a:rPr lang="en-US" b="1">
                <a:solidFill>
                  <a:srgbClr val="7030A0"/>
                </a:solidFill>
              </a:rPr>
              <a:t>৫/ প্রত্যক্ষণ ক্ষমতা </a:t>
            </a:r>
          </a:p>
          <a:p>
            <a:pPr algn="l"/>
            <a:r>
              <a:rPr lang="en-US" b="1">
                <a:solidFill>
                  <a:srgbClr val="7030A0"/>
                </a:solidFill>
              </a:rPr>
              <a:t>৬/ পরিবেশ উপযোজন ক্ষমতা বা কাল</a:t>
            </a:r>
          </a:p>
          <a:p>
            <a:pPr algn="l"/>
            <a:r>
              <a:rPr lang="en-US" b="1">
                <a:solidFill>
                  <a:srgbClr val="7030A0"/>
                </a:solidFill>
              </a:rPr>
              <a:t>৭/ শব্দ ব্যবহারের ক্ষমতা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B9987-66A3-C141-B4ED-CD8E5533C519}"/>
              </a:ext>
            </a:extLst>
          </p:cNvPr>
          <p:cNvSpPr txBox="1"/>
          <p:nvPr/>
        </p:nvSpPr>
        <p:spPr>
          <a:xfrm flipH="1">
            <a:off x="4196355" y="4318843"/>
            <a:ext cx="7322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FFC000"/>
                </a:solidFill>
              </a:rPr>
              <a:t>#</a:t>
            </a:r>
            <a:r>
              <a:rPr lang="en-US" b="1">
                <a:solidFill>
                  <a:srgbClr val="C00000"/>
                </a:solidFill>
              </a:rPr>
              <a:t>আমেরিকান শিক্ষা মনোবিজ্ঞানী বেঞ্জামিন এস. ব্লুম(১৯৫৬) মানব বুদ্ধির জগতকে ৬ টি স্তরে ভাগ করেন। যথাঃ</a:t>
            </a:r>
          </a:p>
          <a:p>
            <a:pPr algn="l"/>
            <a:r>
              <a:rPr lang="en-US" b="1">
                <a:solidFill>
                  <a:srgbClr val="C00000"/>
                </a:solidFill>
              </a:rPr>
              <a:t>১/ জ্ঞান</a:t>
            </a:r>
          </a:p>
          <a:p>
            <a:pPr algn="l"/>
            <a:r>
              <a:rPr lang="en-US" b="1">
                <a:solidFill>
                  <a:srgbClr val="C00000"/>
                </a:solidFill>
              </a:rPr>
              <a:t>২/ অনুধাবন </a:t>
            </a:r>
          </a:p>
          <a:p>
            <a:pPr algn="l"/>
            <a:r>
              <a:rPr lang="en-US" b="1">
                <a:solidFill>
                  <a:srgbClr val="C00000"/>
                </a:solidFill>
              </a:rPr>
              <a:t>৩/ প্রয়োগ করা </a:t>
            </a:r>
          </a:p>
          <a:p>
            <a:pPr algn="l"/>
            <a:r>
              <a:rPr lang="en-US" b="1">
                <a:solidFill>
                  <a:srgbClr val="C00000"/>
                </a:solidFill>
              </a:rPr>
              <a:t>৪/ বিশ্লেষণ করা</a:t>
            </a:r>
          </a:p>
          <a:p>
            <a:pPr algn="l"/>
            <a:r>
              <a:rPr lang="en-US" b="1">
                <a:solidFill>
                  <a:srgbClr val="C00000"/>
                </a:solidFill>
              </a:rPr>
              <a:t>৫/ মূল্যায়ন করা</a:t>
            </a:r>
          </a:p>
          <a:p>
            <a:pPr algn="l"/>
            <a:r>
              <a:rPr lang="en-US" b="1">
                <a:solidFill>
                  <a:srgbClr val="C00000"/>
                </a:solidFill>
              </a:rPr>
              <a:t>৬/ সংশ্লেষণ করা</a:t>
            </a:r>
            <a:endParaRPr lang="en-US" b="1">
              <a:solidFill>
                <a:srgbClr val="FFC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C1BC1C-38FA-FD4A-B963-9DB39CAD524E}"/>
              </a:ext>
            </a:extLst>
          </p:cNvPr>
          <p:cNvSpPr txBox="1"/>
          <p:nvPr/>
        </p:nvSpPr>
        <p:spPr>
          <a:xfrm>
            <a:off x="5115816" y="595252"/>
            <a:ext cx="66535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chemeClr val="accent6">
                    <a:lumMod val="50000"/>
                  </a:schemeClr>
                </a:solidFill>
              </a:rPr>
              <a:t>বুদ্ধির প্রকৃতি </a:t>
            </a:r>
            <a:r>
              <a:rPr lang="en-US" sz="4400" b="1">
                <a:solidFill>
                  <a:srgbClr val="C00000"/>
                </a:solidFill>
              </a:rPr>
              <a:t>(Nature of Intelligence) </a:t>
            </a:r>
            <a:endParaRPr lang="en-US" sz="44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798A-C5DD-1E4A-8979-5ECE843F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734" y="365125"/>
            <a:ext cx="6621066" cy="2153047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chemeClr val="accent6">
                    <a:lumMod val="50000"/>
                  </a:schemeClr>
                </a:solidFill>
              </a:rPr>
              <a:t>একককাজঃ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AE670-CBAF-174E-A3FA-E01DA9C34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965" y="2713037"/>
            <a:ext cx="11353800" cy="2751932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rgbClr val="C00000"/>
                </a:solidFill>
              </a:rPr>
              <a:t>বুদ্ধির ধারণা বর্ণনা কর।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D8BD61-4C05-0C4E-8AE3-5D576B98A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93" y="3764756"/>
            <a:ext cx="9139237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0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4C91-A721-F24A-AFFA-F783B07A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90" y="365125"/>
            <a:ext cx="7656909" cy="1867297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chemeClr val="accent6">
                    <a:lumMod val="75000"/>
                  </a:schemeClr>
                </a:solidFill>
              </a:rPr>
              <a:t>মূল্যায়ন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A0AC-00A3-C546-8AFE-7D13ACE6D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#“বুদ্ধি হলো বিদ্যুতের মতো।”-সংজ্ঞাটি কার?</a:t>
            </a:r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(ক)ওয়েসলার (খ)ক্রাইডার (গ)ম্যাকমোহন (ঘ) জারবিং</a:t>
            </a:r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#শিক্ষা মনোবিজ্ঞানী ব্লুমস এর মতে বুদ্ধির  জগতে কয়টি স্তর রয়েছে?</a:t>
            </a:r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(ক) ৫টি (খ) ৬টি (গ) ৭ টি (ঘ) ৮টি</a:t>
            </a:r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# “বুদ্ধি হলো মানসিক দক্ষতার কার্যকর ব্যবহার।”-উক্তিটি কোন মনোবিজ্ঞানীর?</a:t>
            </a:r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(ক) ওয়েসলার (খ)ক্যাটেল (গ)থার্সটোন (ঘ)ফ্রিম্যান</a:t>
            </a:r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#সৃজনশীল প্রশ্ন প্রণয়নে কোন মনোবিজ্ঞানীর ধারণা ব্যবহৃত হয়েছে? </a:t>
            </a:r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(ক)লিন্ডগ্রেন (খ) ওয়াটসন (গ)ব্লুমস (ঘ) ক্রাইডার</a:t>
            </a:r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# “বুদ্ধি হলো  জ্ঞান অর্জনের ক্ষমতা এবং সমস্যা সমাধানে ঐ জ্ঞানকে ব্যবহার করা।”-সংজ্ঞাটি কার?</a:t>
            </a:r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</a:rPr>
              <a:t>(ক) বাসকিস্ট এবং জারবিং (খ)ম্যাকমোহন এবং ম্যাকমোহন (গ)ওয়েসলার (ঘ)গ্যালটন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59093AE8-A81E-EC4D-A8A1-FCB8ACACC489}"/>
              </a:ext>
            </a:extLst>
          </p:cNvPr>
          <p:cNvSpPr/>
          <p:nvPr/>
        </p:nvSpPr>
        <p:spPr>
          <a:xfrm>
            <a:off x="2184200" y="1754981"/>
            <a:ext cx="1226940" cy="914400"/>
          </a:xfrm>
          <a:prstGeom prst="star5">
            <a:avLst>
              <a:gd name="adj" fmla="val 14133"/>
              <a:gd name="hf" fmla="val 105146"/>
              <a:gd name="vf" fmla="val 11055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77307004-2619-DD43-9779-C0FD849E8DFD}"/>
              </a:ext>
            </a:extLst>
          </p:cNvPr>
          <p:cNvSpPr/>
          <p:nvPr/>
        </p:nvSpPr>
        <p:spPr>
          <a:xfrm>
            <a:off x="1570730" y="2514600"/>
            <a:ext cx="1226940" cy="914400"/>
          </a:xfrm>
          <a:prstGeom prst="star5">
            <a:avLst>
              <a:gd name="adj" fmla="val 14133"/>
              <a:gd name="hf" fmla="val 105146"/>
              <a:gd name="vf" fmla="val 11055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CB264776-BC63-744F-B7FB-8195045227E1}"/>
              </a:ext>
            </a:extLst>
          </p:cNvPr>
          <p:cNvSpPr/>
          <p:nvPr/>
        </p:nvSpPr>
        <p:spPr>
          <a:xfrm>
            <a:off x="5086944" y="3290292"/>
            <a:ext cx="1226940" cy="914400"/>
          </a:xfrm>
          <a:prstGeom prst="star5">
            <a:avLst>
              <a:gd name="adj" fmla="val 14133"/>
              <a:gd name="hf" fmla="val 105146"/>
              <a:gd name="vf" fmla="val 11055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37F9B6B0-7D43-BF4B-8193-2C1742DCB920}"/>
              </a:ext>
            </a:extLst>
          </p:cNvPr>
          <p:cNvSpPr/>
          <p:nvPr/>
        </p:nvSpPr>
        <p:spPr>
          <a:xfrm>
            <a:off x="3554015" y="4001294"/>
            <a:ext cx="1226940" cy="914400"/>
          </a:xfrm>
          <a:prstGeom prst="star5">
            <a:avLst>
              <a:gd name="adj" fmla="val 14133"/>
              <a:gd name="hf" fmla="val 105146"/>
              <a:gd name="vf" fmla="val 11055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EFC9DD06-29DE-684A-A09B-69FD4D9FE26B}"/>
              </a:ext>
            </a:extLst>
          </p:cNvPr>
          <p:cNvSpPr/>
          <p:nvPr/>
        </p:nvSpPr>
        <p:spPr>
          <a:xfrm>
            <a:off x="550663" y="5262563"/>
            <a:ext cx="1226940" cy="914400"/>
          </a:xfrm>
          <a:prstGeom prst="star5">
            <a:avLst>
              <a:gd name="adj" fmla="val 14133"/>
              <a:gd name="hf" fmla="val 105146"/>
              <a:gd name="vf" fmla="val 11055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798A-C5DD-1E4A-8979-5ECE843F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734" y="365125"/>
            <a:ext cx="6621066" cy="2153047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chemeClr val="accent6">
                    <a:lumMod val="50000"/>
                  </a:schemeClr>
                </a:solidFill>
              </a:rPr>
              <a:t>বাড়ির কাজ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AE670-CBAF-174E-A3FA-E01DA9C34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965" y="2713037"/>
            <a:ext cx="11353800" cy="2751932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rgbClr val="C00000"/>
                </a:solidFill>
              </a:rPr>
              <a:t>বুদ্ধির সংজ্ঞা ও প্রকৃতি বর্ণনা কর ।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6005C6-7CB0-8045-9AF9-3E3D22D8E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07" y="3680618"/>
            <a:ext cx="9795281" cy="281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4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Animated Thank You Clipart - Thank You Gifs - Graphics">
            <a:extLst>
              <a:ext uri="{FF2B5EF4-FFF2-40B4-BE49-F238E27FC236}">
                <a16:creationId xmlns:a16="http://schemas.microsoft.com/office/drawing/2014/main" id="{E7AD13AE-3FDB-4C5D-958A-EB6AE041B7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0" y="1593273"/>
            <a:ext cx="11204863" cy="52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B19684-63E4-2E4A-94E0-61B2EDD6E6BA}"/>
              </a:ext>
            </a:extLst>
          </p:cNvPr>
          <p:cNvSpPr txBox="1"/>
          <p:nvPr/>
        </p:nvSpPr>
        <p:spPr>
          <a:xfrm>
            <a:off x="3362920" y="766652"/>
            <a:ext cx="10103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rgbClr val="7030A0"/>
                </a:solidFill>
              </a:rPr>
              <a:t>সবাইকে অসংখ্য 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12817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33E9-AB03-4443-9C8F-F60AD29D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370" y="409539"/>
            <a:ext cx="10515600" cy="1188641"/>
          </a:xfrm>
        </p:spPr>
        <p:txBody>
          <a:bodyPr/>
          <a:lstStyle/>
          <a:p>
            <a:r>
              <a:rPr lang="en-US"/>
              <a:t>শিক্ষক পরিচিতি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9101-34C6-2340-9CC6-5BACC22550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20641" y="1798121"/>
            <a:ext cx="7041896" cy="1695235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ফারহানা তাসমিন</a:t>
            </a:r>
          </a:p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প্রভাষক ( মনোবিজ্ঞান)</a:t>
            </a:r>
          </a:p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আব্দুল আউয়াল বিশ্ববিদ্যালয় কলেজ,তেলিহাটি,শ্রীপুর, গাজীপুর। 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E71DC-815C-3E4C-B3BC-0B4A1F2E027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শিক্ষক পরিচিতি :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2B61AC-763C-C543-AFC6-4F0C23AA3010}"/>
              </a:ext>
            </a:extLst>
          </p:cNvPr>
          <p:cNvSpPr/>
          <p:nvPr/>
        </p:nvSpPr>
        <p:spPr>
          <a:xfrm>
            <a:off x="7911702" y="339329"/>
            <a:ext cx="4280297" cy="37982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পাঠ পরিচিতিঃ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উচ্চমাধ্যমিক মনোবিজ্ঞান ২য় পত্র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বিষয় কোডঃ১২৪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অধ্যায়ঃ বুদ্ধি   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765DE0-B6EC-6245-8595-DC256C1E4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" y="3724312"/>
            <a:ext cx="12191999" cy="31336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096EB3-1AC9-794F-B957-7C684113306E}"/>
              </a:ext>
            </a:extLst>
          </p:cNvPr>
          <p:cNvSpPr/>
          <p:nvPr/>
        </p:nvSpPr>
        <p:spPr>
          <a:xfrm>
            <a:off x="1106091" y="4436327"/>
            <a:ext cx="9979818" cy="1911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47CB095D-722E-894E-B1D6-C6F92F453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" y="4006218"/>
            <a:ext cx="9979818" cy="2512453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C3FA922-EF47-5944-9706-EC26488A6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8" y="4009736"/>
            <a:ext cx="11109723" cy="26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3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451AC-BDD6-4C45-9D88-F3685B0A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688" y="365125"/>
            <a:ext cx="8139112" cy="1724422"/>
          </a:xfrm>
        </p:spPr>
        <p:txBody>
          <a:bodyPr>
            <a:normAutofit fontScale="90000"/>
          </a:bodyPr>
          <a:lstStyle/>
          <a:p>
            <a:r>
              <a:rPr lang="en-US" sz="6600" b="1"/>
              <a:t>নিচের ছবিগুলো দেখে  কী বুঝতে পারছো?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D8B7541-3878-3F42-BF72-128D9155F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848" y="2506625"/>
            <a:ext cx="3625455" cy="4304109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F20A088-4162-1644-89D6-1E2BDC900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65" y="2553889"/>
            <a:ext cx="2571752" cy="430410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7B95ADB-1693-494A-B74B-B187CD925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17" y="2572611"/>
            <a:ext cx="3103960" cy="428538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5AEF096-C354-2644-8195-F55B0E29B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99" y="2553889"/>
            <a:ext cx="2617292" cy="4285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BAF256-0457-D146-8D4C-813DBDE29F70}"/>
              </a:ext>
            </a:extLst>
          </p:cNvPr>
          <p:cNvSpPr txBox="1"/>
          <p:nvPr/>
        </p:nvSpPr>
        <p:spPr>
          <a:xfrm>
            <a:off x="5247084" y="325576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1D6CF-33C5-5F4B-8528-EF3C4528ED08}"/>
              </a:ext>
            </a:extLst>
          </p:cNvPr>
          <p:cNvSpPr txBox="1"/>
          <p:nvPr/>
        </p:nvSpPr>
        <p:spPr>
          <a:xfrm rot="10800000" flipH="1" flipV="1">
            <a:off x="724046" y="2782102"/>
            <a:ext cx="3389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ধরো,জানালা দিয়ে দেখা গেল পাশের বাড়িতে আগুন লেগেছে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74B45-1E36-0A4B-85AA-069DA07A2360}"/>
              </a:ext>
            </a:extLst>
          </p:cNvPr>
          <p:cNvSpPr txBox="1"/>
          <p:nvPr/>
        </p:nvSpPr>
        <p:spPr>
          <a:xfrm>
            <a:off x="3994697" y="4553882"/>
            <a:ext cx="257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এই অবস্থায় কেউ দমকল বাহিনীকে ফোন দিবে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522F84-27FE-744C-B68F-A117E7713689}"/>
              </a:ext>
            </a:extLst>
          </p:cNvPr>
          <p:cNvSpPr txBox="1"/>
          <p:nvPr/>
        </p:nvSpPr>
        <p:spPr>
          <a:xfrm>
            <a:off x="7465220" y="4369179"/>
            <a:ext cx="1895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কেউ পানি নিয়ে আগুন নিভানোর চেষ্টা করবে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DF236F-CAE1-C143-958F-912DACA31AB2}"/>
              </a:ext>
            </a:extLst>
          </p:cNvPr>
          <p:cNvSpPr txBox="1"/>
          <p:nvPr/>
        </p:nvSpPr>
        <p:spPr>
          <a:xfrm>
            <a:off x="10339387" y="2470934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কেউ নিজের ঘরের দরজা বন্ধ করে দিবে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FB06860-5A3F-D74E-AC7C-FF931C8966BC}"/>
              </a:ext>
            </a:extLst>
          </p:cNvPr>
          <p:cNvSpPr/>
          <p:nvPr/>
        </p:nvSpPr>
        <p:spPr>
          <a:xfrm>
            <a:off x="3055739" y="218850"/>
            <a:ext cx="8921951" cy="17823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এখানে সমস্যাজনিত পরিবেশে একেকজন একেকভাবে সমস্যার সমাধান করার চেষ্টা করেছে,তাইকি?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5F9EA53-7B81-8B40-A905-35DBDA13A623}"/>
              </a:ext>
            </a:extLst>
          </p:cNvPr>
          <p:cNvSpPr/>
          <p:nvPr/>
        </p:nvSpPr>
        <p:spPr>
          <a:xfrm>
            <a:off x="3002162" y="90796"/>
            <a:ext cx="9029103" cy="21855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সমস্যাজনিত পরিবেশে সঠিক সিদ্ধান্ত নিতে পারাকে কী বলে?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C9EE837-33B7-0C45-BCFE-5743277EC8A3}"/>
              </a:ext>
            </a:extLst>
          </p:cNvPr>
          <p:cNvSpPr/>
          <p:nvPr/>
        </p:nvSpPr>
        <p:spPr>
          <a:xfrm>
            <a:off x="3002162" y="49548"/>
            <a:ext cx="9243413" cy="21855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সমস্যাজনিত পরিবেশে সঠিক সিদ্ধান্ত নিতে পারাকে </a:t>
            </a:r>
            <a:r>
              <a:rPr lang="en-US" sz="4400" b="1">
                <a:solidFill>
                  <a:srgbClr val="FF0000"/>
                </a:solidFill>
              </a:rPr>
              <a:t>বুদ্ধি</a:t>
            </a:r>
            <a:r>
              <a:rPr lang="en-US" sz="4400" b="1">
                <a:solidFill>
                  <a:schemeClr val="tx1"/>
                </a:solidFill>
              </a:rPr>
              <a:t> বলে।</a:t>
            </a:r>
            <a:endParaRPr lang="en-US" sz="4400" b="1">
              <a:solidFill>
                <a:srgbClr val="FF0000"/>
              </a:solidFill>
            </a:endParaRPr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id="{B7CBFCBD-749D-4647-9B85-37E2D194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2356304"/>
            <a:ext cx="12084840" cy="446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 animBg="1"/>
      <p:bldP spid="17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F2A5-CABA-9F4D-BEAE-5FDEEAFE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656" y="365125"/>
            <a:ext cx="7246144" cy="1460500"/>
          </a:xfrm>
        </p:spPr>
        <p:txBody>
          <a:bodyPr/>
          <a:lstStyle/>
          <a:p>
            <a:r>
              <a:rPr lang="en-US" b="1">
                <a:solidFill>
                  <a:srgbClr val="FFC000"/>
                </a:solidFill>
              </a:rPr>
              <a:t>আজকের পাঠঃ বুদ্ধি(Intelligence)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5F99ED0-AB6C-E64F-8309-A5543D20B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41537"/>
            <a:ext cx="11068050" cy="4351338"/>
          </a:xfrm>
        </p:spPr>
      </p:pic>
    </p:spTree>
    <p:extLst>
      <p:ext uri="{BB962C8B-B14F-4D97-AF65-F5344CB8AC3E}">
        <p14:creationId xmlns:p14="http://schemas.microsoft.com/office/powerpoint/2010/main" val="8170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798A-C5DD-1E4A-8979-5ECE843F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734" y="365125"/>
            <a:ext cx="6621066" cy="2153047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chemeClr val="accent6">
                    <a:lumMod val="50000"/>
                  </a:schemeClr>
                </a:solidFill>
              </a:rPr>
              <a:t>শিখনফলঃ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AE670-CBAF-174E-A3FA-E01DA9C34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965" y="2713037"/>
            <a:ext cx="11353800" cy="2751932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rgbClr val="C00000"/>
                </a:solidFill>
              </a:rPr>
              <a:t>বুদ্ধির ধারণা বর্ণনা করতে পারবে।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D8BD61-4C05-0C4E-8AE3-5D576B98A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93" y="3764756"/>
            <a:ext cx="9139237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B3D5-17E6-F344-B2F0-C2744031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172" y="365125"/>
            <a:ext cx="7692627" cy="2174081"/>
          </a:xfrm>
        </p:spPr>
        <p:txBody>
          <a:bodyPr>
            <a:normAutofit fontScale="90000"/>
          </a:bodyPr>
          <a:lstStyle/>
          <a:p>
            <a:r>
              <a:rPr lang="en-US" b="1"/>
              <a:t>সৃষ্টি জগতের শ্রেষ্ঠ জীব কে?এর মূলে কী রয়েছে?কিসের ক্ষমতা প্রয়োগ করে মানুষ আধুনিক যুগে প্রবেশ করেছে?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0F437B-1FDB-CE42-8EE3-653B0E95E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2539206"/>
            <a:ext cx="10868025" cy="3953669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2F34CC-940F-C043-BC78-FBD8992DFFE3}"/>
              </a:ext>
            </a:extLst>
          </p:cNvPr>
          <p:cNvSpPr/>
          <p:nvPr/>
        </p:nvSpPr>
        <p:spPr>
          <a:xfrm>
            <a:off x="3661171" y="214313"/>
            <a:ext cx="8045054" cy="2174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6">
                    <a:lumMod val="50000"/>
                  </a:schemeClr>
                </a:solidFill>
              </a:rPr>
              <a:t>সৃষ্টি জগতের শ্রেষ্ঠ জীব মানুষ। এর মূলে রয়েছে বুদ্ধি।বুদ্ধির ক্ষমতা প্রয়োগ করে মানুষ  আধুনিক যুগে প্রবেশ করেছে।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37F40EF-587B-884B-8BE2-95C05FC2A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15" y="774699"/>
            <a:ext cx="9090422" cy="188634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912C345-732E-E641-BF6F-0F2990E13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378"/>
            <a:ext cx="7424738" cy="243562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15EC460-8DF8-514B-ACB6-2F5AB7B48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06" y="2536030"/>
            <a:ext cx="7500344" cy="201136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C63BD8D-23BE-1544-8787-629AA6851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38" y="2661047"/>
            <a:ext cx="4648199" cy="41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8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5D5B-76CC-FC44-B697-99A9B9CB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44" y="490140"/>
            <a:ext cx="8233172" cy="1670843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বুদ্ধি হলো ব্যক্তির এক ধরনের ক্ষমতা যার দ্বারা সে পরিবেশ উপযোগী আচরণ করতে সমর্থ হয়।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D1E50B-62EE-3343-9419-FE70DBC37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4" y="2413000"/>
            <a:ext cx="10784086" cy="4319984"/>
          </a:xfrm>
        </p:spPr>
      </p:pic>
    </p:spTree>
    <p:extLst>
      <p:ext uri="{BB962C8B-B14F-4D97-AF65-F5344CB8AC3E}">
        <p14:creationId xmlns:p14="http://schemas.microsoft.com/office/powerpoint/2010/main" val="36446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38378-A2B2-9744-A131-626120C7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172" y="365125"/>
            <a:ext cx="7692628" cy="1956594"/>
          </a:xfrm>
        </p:spPr>
        <p:txBody>
          <a:bodyPr>
            <a:normAutofit/>
          </a:bodyPr>
          <a:lstStyle/>
          <a:p>
            <a:r>
              <a:rPr lang="en-US" sz="2700" b="1">
                <a:solidFill>
                  <a:srgbClr val="FF0000"/>
                </a:solidFill>
              </a:rPr>
              <a:t>#</a:t>
            </a:r>
            <a:r>
              <a:rPr lang="en-US" sz="2700" b="1">
                <a:solidFill>
                  <a:srgbClr val="00B0F0"/>
                </a:solidFill>
              </a:rPr>
              <a:t>ডেভিড ওয়েসলার(১৯৫৮) বলেন, “বুদ্ধি হলো এমন ক্ষমতা যার দ্বারা উদ্দেশ্যপূর্ণভাবে কাজ করা যায়,যুক্তিপূর্ণভাবে চিন্তা করা যায় এবং পরিবেশের সাথে উপযুক্তভাবে মোকাবেলা করা যায়।</a:t>
            </a:r>
            <a:r>
              <a:rPr lang="en-US" b="1">
                <a:solidFill>
                  <a:srgbClr val="00B0F0"/>
                </a:solidFill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E329-27AE-774D-8102-401B4A322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2196702"/>
            <a:ext cx="8359378" cy="4536282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#</a:t>
            </a:r>
            <a:r>
              <a:rPr lang="en-US" b="1">
                <a:solidFill>
                  <a:srgbClr val="7030A0"/>
                </a:solidFill>
              </a:rPr>
              <a:t>ক্রাইডার ও সঙ্গীদের (১৯৮৩) মতে, “বুদ্ধি হলো বিদ্যুতের মতো।এটি পরিমাপ করা সহজ,কিন্তু সংজ্ঞায়িত করা প্রায় অসম্ভব।”</a:t>
            </a:r>
          </a:p>
          <a:p>
            <a:r>
              <a:rPr lang="en-US" b="1">
                <a:solidFill>
                  <a:srgbClr val="FF0000"/>
                </a:solidFill>
              </a:rPr>
              <a:t># </a:t>
            </a:r>
            <a:r>
              <a:rPr lang="en-US" b="1">
                <a:solidFill>
                  <a:srgbClr val="FFC000"/>
                </a:solidFill>
              </a:rPr>
              <a:t>বাসকিস্ট এবং জারবিং(১৯৯০) এর মতে, “বুদ্ধি হলো জ্ঞানার্জনের ক্ষমতা এবং সমস্যা সমাধানে ঐ জ্ঞানকে ব্যবহার করা।”</a:t>
            </a:r>
          </a:p>
          <a:p>
            <a:r>
              <a:rPr lang="en-US" b="1">
                <a:solidFill>
                  <a:srgbClr val="FF0000"/>
                </a:solidFill>
              </a:rPr>
              <a:t># </a:t>
            </a:r>
            <a:r>
              <a:rPr lang="en-US" b="1">
                <a:solidFill>
                  <a:srgbClr val="C00000"/>
                </a:solidFill>
              </a:rPr>
              <a:t>ফ্রিম্যানের মতে, “বুদ্ধি হলো মানসিক দক্ষতার কার্যকর ব্যবহার।”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4292A0-3C27-784B-B5BB-3845E734D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53" y="2398703"/>
            <a:ext cx="3575447" cy="445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শিক্ষক পরিচিতি :</vt:lpstr>
      <vt:lpstr>নিচের ছবিগুলো দেখে  কী বুঝতে পারছো?</vt:lpstr>
      <vt:lpstr>আজকের পাঠঃ বুদ্ধি(Intelligence) </vt:lpstr>
      <vt:lpstr>শিখনফলঃ </vt:lpstr>
      <vt:lpstr>সৃষ্টি জগতের শ্রেষ্ঠ জীব কে?এর মূলে কী রয়েছে?কিসের ক্ষমতা প্রয়োগ করে মানুষ আধুনিক যুগে প্রবেশ করেছে?</vt:lpstr>
      <vt:lpstr>PowerPoint Presentation</vt:lpstr>
      <vt:lpstr>বুদ্ধি হলো ব্যক্তির এক ধরনের ক্ষমতা যার দ্বারা সে পরিবেশ উপযোগী আচরণ করতে সমর্থ হয়।</vt:lpstr>
      <vt:lpstr>#ডেভিড ওয়েসলার(১৯৫৮) বলেন, “বুদ্ধি হলো এমন ক্ষমতা যার দ্বারা উদ্দেশ্যপূর্ণভাবে কাজ করা যায়,যুক্তিপূর্ণভাবে চিন্তা করা যায় এবং পরিবেশের সাথে উপযুক্তভাবে মোকাবেলা করা যায়।”</vt:lpstr>
      <vt:lpstr>বুদ্ধি হলো ব্যক্তির এক ধরনের ক্ষমতা যা দ্বারা সে বাস্তব জগতকে জানতে পারে,ভালো-মন্দ বুঝতে পারে,বিভিন্ন ঘটনার সমন্বয় করতে পারে এবং সমস্যাজনিত অবস্থায় সঠিক সিদ্ধান্ত গ্রহণ করতে পারে।</vt:lpstr>
      <vt:lpstr>PowerPoint Presentation</vt:lpstr>
      <vt:lpstr>PowerPoint Presentation</vt:lpstr>
      <vt:lpstr>একককাজঃ</vt:lpstr>
      <vt:lpstr>মূল্যায়ন </vt:lpstr>
      <vt:lpstr>বাড়ির কাজ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tasmin</dc:creator>
  <cp:lastModifiedBy>farhana tasmin</cp:lastModifiedBy>
  <cp:revision>19</cp:revision>
  <dcterms:created xsi:type="dcterms:W3CDTF">2021-04-20T13:48:31Z</dcterms:created>
  <dcterms:modified xsi:type="dcterms:W3CDTF">2021-04-24T08:59:12Z</dcterms:modified>
</cp:coreProperties>
</file>