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7" r:id="rId6"/>
    <p:sldId id="281" r:id="rId7"/>
    <p:sldId id="282" r:id="rId8"/>
    <p:sldId id="280" r:id="rId9"/>
    <p:sldId id="271" r:id="rId10"/>
    <p:sldId id="272" r:id="rId11"/>
    <p:sldId id="277" r:id="rId12"/>
    <p:sldId id="274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2EB0D-B539-46D7-86AA-8F9B62D90D7E}" type="datetimeFigureOut">
              <a:rPr lang="en-US" smtClean="0"/>
              <a:pPr/>
              <a:t>27-Apr-21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A2478-155F-44E9-A65D-6BCA3CB6E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27-Apr-21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703290"/>
            <a:ext cx="8001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9900" dirty="0" smtClean="0"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199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314" name="AutoShape 2" descr="International Organizations. The United Nations (UN) The United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6" name="AutoShape 4" descr="International Organizations. The United Nations (UN) The United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8" name="AutoShape 6" descr="International Organizations. The United Nations (UN) The United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0" name="AutoShape 8" descr="International Organizations. The United Nations (UN) The United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2" name="AutoShape 10" descr="International Organizations. The United Nations (UN) The United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4" name="AutoShape 12" descr="International Organizations. The United Nations (UN) The United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6" name="AutoShape 14" descr="International Organizations. The United Nations (UN) The United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8" name="AutoShape 16" descr="International Organizations. The United Nations (UN) The United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340" name="Picture 4" descr="ব্যাঙ্গালোর শহরে বিবাহের জন্য ফুলের তোড়া - 2টি ফুলের তোড়ার ডিলা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04800"/>
            <a:ext cx="7772400" cy="40386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209800" y="3429000"/>
            <a:ext cx="4648200" cy="12192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দলীয় কাজঃ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8600" y="5029200"/>
            <a:ext cx="8686800" cy="1524000"/>
          </a:xfrm>
          <a:prstGeom prst="roundRect">
            <a:avLst>
              <a:gd name="adj" fmla="val 43886"/>
            </a:avLst>
          </a:prstGeom>
          <a:solidFill>
            <a:srgbClr val="00206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endParaRPr lang="bn-BD" sz="16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endParaRPr lang="bn-BD" sz="16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বুঝ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8305799" cy="297180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953000" y="304800"/>
            <a:ext cx="3962400" cy="2819400"/>
          </a:xfrm>
          <a:prstGeom prst="ellipse">
            <a:avLst/>
          </a:prstGeom>
          <a:solidFill>
            <a:srgbClr val="00206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2000" y="3657600"/>
            <a:ext cx="7696200" cy="2971800"/>
          </a:xfrm>
          <a:prstGeom prst="roundRect">
            <a:avLst/>
          </a:prstGeom>
          <a:solidFill>
            <a:srgbClr val="00B05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0050" indent="-400050" algn="ctr"/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marL="400050" indent="-400050"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বৈশিষ্ট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সমাধানযোগ্য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নয়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সৃষ্ট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নয়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সমাজের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অধিকাংশের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ক্ষতিকর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400050" indent="-400050" algn="ctr"/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400050" indent="-400050"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98" name="AutoShape 2" descr="এইচ এস সি রেজাল্ট ২০১৯ কবে দিবে? জেনে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AutoShape 4" descr="এইচ এস সি রেজাল্ট ২০১৯ কবে দিবে? জেনে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2" name="AutoShape 6" descr="এইচ এস সি রেজাল্ট ২০১৯ কবে দিবে? জেনে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4" name="Picture 8" descr="এইচ এস সি পরীক্ষা ২০১৯: নেই ..."/>
          <p:cNvPicPr>
            <a:picLocks noChangeAspect="1" noChangeArrowheads="1"/>
          </p:cNvPicPr>
          <p:nvPr/>
        </p:nvPicPr>
        <p:blipFill>
          <a:blip r:embed="rId2"/>
          <a:srcRect l="9333" t="6000" r="12000" b="10000"/>
          <a:stretch>
            <a:fillRect/>
          </a:stretch>
        </p:blipFill>
        <p:spPr bwMode="auto">
          <a:xfrm>
            <a:off x="304800" y="152400"/>
            <a:ext cx="4495800" cy="3048000"/>
          </a:xfrm>
          <a:prstGeom prst="ellipse">
            <a:avLst/>
          </a:prstGeom>
          <a:ln w="190500" cap="rnd">
            <a:solidFill>
              <a:srgbClr val="FF000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1.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4503632" cy="2872556"/>
          </a:xfrm>
          <a:prstGeom prst="rect">
            <a:avLst/>
          </a:prstGeom>
        </p:spPr>
      </p:pic>
      <p:sp>
        <p:nvSpPr>
          <p:cNvPr id="1026" name="AutoShape 2" descr="Homework | LearnEnglish Kids | British Counci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Homework | LearnEnglish Kids | British Counci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133600" y="3505200"/>
            <a:ext cx="4267200" cy="1066800"/>
          </a:xfrm>
          <a:prstGeom prst="roundRect">
            <a:avLst>
              <a:gd name="adj" fmla="val 50000"/>
            </a:avLst>
          </a:prstGeom>
          <a:solidFill>
            <a:srgbClr val="00B05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বাড়ির কাজঃ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400" y="4800600"/>
            <a:ext cx="8153400" cy="1600200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সামাজিক সমস্যার কারণ সমূহ 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Asian Woman Student Boring Reading Book At Library With A Lot.. Stock  Photo, Picture And Royalty Free Image. Image 81775975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04800"/>
            <a:ext cx="38100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3544937"/>
            <a:ext cx="77724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39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sz="239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39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রাজশাহী কলেজে বিশ্ব সমাজকর্ম দিবস উদযাপন | Silkcity New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1" y="381000"/>
            <a:ext cx="8229600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00400" y="1219200"/>
            <a:ext cx="2590800" cy="990600"/>
          </a:xfrm>
          <a:prstGeom prst="roundRect">
            <a:avLst>
              <a:gd name="adj" fmla="val 6726"/>
            </a:avLst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4343400" cy="2590800"/>
          </a:xfrm>
          <a:prstGeom prst="roundRect">
            <a:avLst/>
          </a:prstGeom>
          <a:solidFill>
            <a:srgbClr val="00B050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ঝুনু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রানী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সরকার</a:t>
            </a:r>
            <a:endParaRPr lang="en-US" sz="32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bn-BD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সমাজকর্ম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পৌর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মহিলা</a:t>
            </a:r>
            <a:r>
              <a:rPr lang="bn-BD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বত্রিশ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কিশোরগঞ্জ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endParaRPr lang="bn-BD" sz="32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876800" y="3657600"/>
            <a:ext cx="4038600" cy="2590800"/>
          </a:xfrm>
          <a:prstGeom prst="roundRect">
            <a:avLst/>
          </a:prstGeom>
          <a:solidFill>
            <a:srgbClr val="00B050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শ্রেনিঃ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দ্বাদশ</a:t>
            </a:r>
            <a:endParaRPr lang="en-US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সমাজকর্ম</a:t>
            </a:r>
            <a:endParaRPr lang="en-US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য়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290" name="Picture 2" descr="সমাজকর্ম - ২য় পত্র (একাদশ-দ্বাদশ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228600"/>
            <a:ext cx="2743200" cy="3200400"/>
          </a:xfrm>
          <a:prstGeom prst="ellipse">
            <a:avLst/>
          </a:prstGeom>
          <a:ln w="762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Picture 9" descr="IMG_20210427_15054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304800"/>
            <a:ext cx="2514599" cy="3048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4445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en-US" sz="8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685800" y="2209800"/>
            <a:ext cx="8153400" cy="2057400"/>
          </a:xfrm>
          <a:prstGeom prst="ellipse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সামাজিক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সমস্যা</a:t>
            </a:r>
            <a:r>
              <a:rPr lang="en-US" sz="2000" dirty="0" smtClean="0"/>
              <a:t> </a:t>
            </a:r>
            <a:r>
              <a:rPr lang="en-US" sz="2000" dirty="0" err="1" smtClean="0"/>
              <a:t>সমাধানে</a:t>
            </a:r>
            <a:r>
              <a:rPr lang="en-US" sz="2000" dirty="0" smtClean="0"/>
              <a:t> </a:t>
            </a:r>
            <a:r>
              <a:rPr lang="en-US" sz="2000" dirty="0" err="1" smtClean="0"/>
              <a:t>সমাজকর্মের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অনুশীলন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609600"/>
            <a:ext cx="4343400" cy="1600438"/>
          </a:xfrm>
          <a:prstGeom prst="flowChartAlternateProcess">
            <a:avLst/>
          </a:prstGeom>
          <a:solidFill>
            <a:srgbClr val="FF0000"/>
          </a:solidFill>
          <a:ln w="76200">
            <a:solidFill>
              <a:srgbClr val="FFFF0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0" y="2667000"/>
            <a:ext cx="9144000" cy="3581400"/>
          </a:xfrm>
          <a:prstGeom prst="round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71600" lvl="1" indent="-914400"/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</a:t>
            </a:r>
            <a:endParaRPr lang="bn-BD" sz="5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371600" lvl="1" indent="-914400"/>
            <a:r>
              <a:rPr lang="bn-BD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bn-BD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সম্পর্কে বলতে পারবে;</a:t>
            </a:r>
          </a:p>
          <a:p>
            <a:pPr marL="742950" indent="-742950"/>
            <a:r>
              <a:rPr lang="bn-BD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২।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সমস্যার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 করতে পারবে;</a:t>
            </a:r>
          </a:p>
          <a:p>
            <a:pPr marL="742950" indent="-742950"/>
            <a:r>
              <a:rPr lang="bn-BD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৩।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সমস্যার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BD" sz="36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86800" cy="6477000"/>
          </a:xfrm>
          <a:prstGeom prst="roundRect">
            <a:avLst>
              <a:gd name="adj" fmla="val 21429"/>
            </a:avLst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Social (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ও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problem (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প্রত্যয়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social problem(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)।social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সম্পর্ক,প্রথা,সংগঠন,সামাজিক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কাঠামো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প্রভৃতি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সম্পৃক্ত।অন্যদিকে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ইংরেজি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problem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শব্দটি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গ্রিক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problema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এসেছে,যার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অপ্রত্যাশিত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দৃষ্টি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আকর্ষণ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থাকে।সুতরাং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যায়,সামাজিক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অপ্রত্যাশিত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ঘটনা,যা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প্রতিষ্ঠান,সংগঠন,কাঠামো,প্রথা,মূল্যবোধ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ইত্যাদির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সঙ্গে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সম্পৃক্ত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পারি,সামাজিক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সমাজের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অধিকাংশ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লোকের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আপত্তিকর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ক্ষতিকর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আচরণ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জনগন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অনুভব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 flipH="1">
            <a:off x="2133600" y="533400"/>
            <a:ext cx="5334000" cy="6096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সামাজিক</a:t>
            </a:r>
            <a:r>
              <a:rPr lang="en-US" dirty="0" smtClean="0"/>
              <a:t> </a:t>
            </a:r>
            <a:r>
              <a:rPr lang="en-US" dirty="0" err="1" smtClean="0"/>
              <a:t>সমস্যার</a:t>
            </a:r>
            <a:r>
              <a:rPr lang="en-US" dirty="0" smtClean="0"/>
              <a:t> </a:t>
            </a:r>
            <a:r>
              <a:rPr lang="en-US" dirty="0" err="1" smtClean="0"/>
              <a:t>ধারণা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81000" y="1447800"/>
            <a:ext cx="8610600" cy="2209800"/>
          </a:xfrm>
          <a:prstGeom prst="roundRect">
            <a:avLst/>
          </a:prstGeom>
          <a:solidFill>
            <a:srgbClr val="C0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চার্লস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ডি.গ্রাভিন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ই.ট্রুপম্যানের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4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সমাজের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একদল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লোকের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আপত্তিজনক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ক্ষতিকর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আচরণ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অনুভূত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57200" y="4114800"/>
            <a:ext cx="8458200" cy="2590800"/>
          </a:xfrm>
          <a:prstGeom prst="roundRect">
            <a:avLst/>
          </a:prstGeom>
          <a:solidFill>
            <a:srgbClr val="00B050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H.A.Phelps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সম্পর্কের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অস্বাভাবিকতাই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514600" y="228600"/>
            <a:ext cx="4191000" cy="838200"/>
          </a:xfrm>
          <a:prstGeom prst="ellipse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বিভিন্ন মণীষীর প্রদত্ত সংগা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AutoShape 8" descr="আবার ব্লাড ব্যাঙ্কে দূষিত রক্ত | বিশ্ব | DW | 09.07.201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8" name="AutoShape 10" descr="আবার ব্লাড ব্যাঙ্কে দূষিত রক্ত | বিশ্ব | DW | 09.07.201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752600" y="228600"/>
            <a:ext cx="6096000" cy="1295400"/>
          </a:xfrm>
          <a:prstGeom prst="ellipse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/>
              <a:t>সামাজিক সমস্যার বৈশিষ্ট্য</a:t>
            </a:r>
            <a:endParaRPr lang="en-US" sz="2800" dirty="0"/>
          </a:p>
        </p:txBody>
      </p:sp>
      <p:sp>
        <p:nvSpPr>
          <p:cNvPr id="9" name="Rounded Rectangle 8"/>
          <p:cNvSpPr/>
          <p:nvPr/>
        </p:nvSpPr>
        <p:spPr>
          <a:xfrm>
            <a:off x="609600" y="1828800"/>
            <a:ext cx="7924800" cy="4800600"/>
          </a:xfrm>
          <a:prstGeom prst="roundRect">
            <a:avLst/>
          </a:prstGeom>
          <a:solidFill>
            <a:srgbClr val="00B05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arenR"/>
            </a:pPr>
            <a:r>
              <a:rPr lang="bn-BD" sz="2400" dirty="0" smtClean="0"/>
              <a:t>সমাজ থেকে উদ্ভব</a:t>
            </a:r>
          </a:p>
          <a:p>
            <a:pPr marL="342900" indent="-342900">
              <a:buFont typeface="+mj-lt"/>
              <a:buAutoNum type="arabicParenR"/>
            </a:pPr>
            <a:r>
              <a:rPr lang="bn-BD" sz="2400" dirty="0" smtClean="0"/>
              <a:t>অস্বাভাবিক ও অনভিপ্রেত অবস্থা</a:t>
            </a:r>
          </a:p>
          <a:p>
            <a:pPr marL="342900" indent="-342900">
              <a:buFont typeface="+mj-lt"/>
              <a:buAutoNum type="arabicParenR"/>
            </a:pPr>
            <a:r>
              <a:rPr lang="bn-BD" sz="2400" dirty="0" smtClean="0"/>
              <a:t>সামাজিক সমস্যা সর্বজনীন</a:t>
            </a:r>
          </a:p>
          <a:p>
            <a:pPr marL="342900" indent="-342900">
              <a:buFont typeface="+mj-lt"/>
              <a:buAutoNum type="arabicParenR"/>
            </a:pPr>
            <a:r>
              <a:rPr lang="bn-BD" sz="2400" dirty="0" smtClean="0"/>
              <a:t>সামাজিক সমস্যা পরস্পর সম্পর্কযুক্ত</a:t>
            </a:r>
          </a:p>
          <a:p>
            <a:pPr marL="342900" indent="-342900">
              <a:buFont typeface="+mj-lt"/>
              <a:buAutoNum type="arabicParenR"/>
            </a:pPr>
            <a:r>
              <a:rPr lang="bn-BD" sz="2400" dirty="0" smtClean="0"/>
              <a:t>সামাজিক সমস্যা একটি বিমূর্ত ধারণা</a:t>
            </a:r>
          </a:p>
          <a:p>
            <a:pPr marL="342900" indent="-342900">
              <a:buFont typeface="+mj-lt"/>
              <a:buAutoNum type="arabicParenR"/>
            </a:pPr>
            <a:r>
              <a:rPr lang="bn-BD" sz="2400" dirty="0" smtClean="0"/>
              <a:t>সমাজের অধিকাংশের জন্য ক্ষতিকর</a:t>
            </a:r>
          </a:p>
          <a:p>
            <a:pPr marL="342900" indent="-342900">
              <a:buFont typeface="+mj-lt"/>
              <a:buAutoNum type="arabicParenR"/>
            </a:pPr>
            <a:r>
              <a:rPr lang="bn-BD" sz="2400" dirty="0" smtClean="0"/>
              <a:t>আদর্শ ও মূল্যবোধ পরিপন্থি</a:t>
            </a:r>
          </a:p>
          <a:p>
            <a:pPr marL="342900" indent="-342900">
              <a:buFont typeface="+mj-lt"/>
              <a:buAutoNum type="arabicParenR"/>
            </a:pPr>
            <a:r>
              <a:rPr lang="bn-BD" sz="2400" dirty="0" smtClean="0"/>
              <a:t>সামাজিক সমস্যা পরিবর্তনশীল</a:t>
            </a:r>
          </a:p>
          <a:p>
            <a:pPr marL="342900" indent="-342900">
              <a:buFont typeface="+mj-lt"/>
              <a:buAutoNum type="arabicParenR"/>
            </a:pPr>
            <a:r>
              <a:rPr lang="bn-BD" sz="2400" dirty="0" smtClean="0"/>
              <a:t>পরিমাপযোগ্যতা</a:t>
            </a:r>
          </a:p>
          <a:p>
            <a:pPr marL="342900" indent="-342900">
              <a:buFont typeface="+mj-lt"/>
              <a:buAutoNum type="arabicParenR"/>
            </a:pPr>
            <a:r>
              <a:rPr lang="bn-BD" sz="2400" dirty="0" smtClean="0"/>
              <a:t>সামাজিক সমস্যা সমাধানযোগ্য</a:t>
            </a:r>
          </a:p>
          <a:p>
            <a:pPr marL="342900" indent="-342900">
              <a:buFont typeface="+mj-lt"/>
              <a:buAutoNum type="arabicParenR"/>
            </a:pPr>
            <a:r>
              <a:rPr lang="bn-BD" sz="2400" dirty="0" smtClean="0"/>
              <a:t>উন্নয়নের পথে বাধা সৃষ্টিকারী</a:t>
            </a:r>
          </a:p>
          <a:p>
            <a:pPr marL="342900" indent="-342900">
              <a:buFont typeface="+mj-lt"/>
              <a:buAutoNum type="arabicParenR"/>
            </a:pPr>
            <a:r>
              <a:rPr lang="bn-BD" sz="2400" dirty="0" smtClean="0"/>
              <a:t>সম্মিলিতভাবে মোকাবেলা</a:t>
            </a:r>
            <a:r>
              <a:rPr lang="bn-BD" dirty="0" smtClean="0"/>
              <a:t>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flipH="1">
            <a:off x="1676400" y="228600"/>
            <a:ext cx="5334000" cy="609600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কারণ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" y="990600"/>
            <a:ext cx="8382000" cy="5638800"/>
          </a:xfrm>
          <a:prstGeom prst="roundRect">
            <a:avLst/>
          </a:prstGeom>
          <a:solidFill>
            <a:srgbClr val="00B05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514350" indent="-514350">
              <a:buFont typeface="+mj-lt"/>
              <a:buAutoNum type="arabicParenR"/>
            </a:pPr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মৌল মানবিক চাহিদার অপূরণ</a:t>
            </a:r>
          </a:p>
          <a:p>
            <a:pPr marL="514350" indent="-514350">
              <a:buFont typeface="+mj-lt"/>
              <a:buAutoNum type="arabicParenR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ত্রুটিপূর্ন সামাজিক কাঠামো</a:t>
            </a:r>
          </a:p>
          <a:p>
            <a:pPr marL="514350" indent="-514350">
              <a:buFont typeface="+mj-lt"/>
              <a:buAutoNum type="arabicParenR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মানসিক চাপ ও বিচ্যুত আচরণ</a:t>
            </a:r>
          </a:p>
          <a:p>
            <a:pPr marL="514350" indent="-514350">
              <a:buFont typeface="+mj-lt"/>
              <a:buAutoNum type="arabicParenR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জনসংখ্যার ত্রুটিপূর্ন বিন্যাস</a:t>
            </a:r>
          </a:p>
          <a:p>
            <a:pPr marL="514350" indent="-514350">
              <a:buFont typeface="+mj-lt"/>
              <a:buAutoNum type="arabicParenR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প্রাকৃতিক দুর্যোগ</a:t>
            </a:r>
          </a:p>
          <a:p>
            <a:pPr marL="514350" indent="-514350">
              <a:buFont typeface="+mj-lt"/>
              <a:buAutoNum type="arabicParenR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সামাজিক পরিবর্তন</a:t>
            </a:r>
          </a:p>
          <a:p>
            <a:pPr marL="514350" indent="-514350">
              <a:buFont typeface="+mj-lt"/>
              <a:buAutoNum type="arabicParenR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সাংস্কৃতিক শূণ্যতা</a:t>
            </a:r>
          </a:p>
          <a:p>
            <a:pPr marL="514350" indent="-514350">
              <a:buFont typeface="+mj-lt"/>
              <a:buAutoNum type="arabicParenR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নৈতিক অবক্ষয়</a:t>
            </a:r>
          </a:p>
          <a:p>
            <a:pPr marL="514350" indent="-514350">
              <a:buFont typeface="+mj-lt"/>
              <a:buAutoNum type="arabicParenR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নিরক্ষরতা</a:t>
            </a:r>
          </a:p>
          <a:p>
            <a:pPr marL="514350" indent="-514350">
              <a:buFont typeface="+mj-lt"/>
              <a:buAutoNum type="arabicParenR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সম্পদের অসম বণ্টন</a:t>
            </a:r>
          </a:p>
          <a:p>
            <a:pPr marL="514350" indent="-514350">
              <a:buFont typeface="+mj-lt"/>
              <a:buAutoNum type="arabicParenR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অপরিকল্পিত শহরায়ন ও নগরায়ন</a:t>
            </a:r>
          </a:p>
          <a:p>
            <a:pPr marL="514350" indent="-514350">
              <a:buFont typeface="+mj-lt"/>
              <a:buAutoNum type="arabicParenR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রাজনৈতিক অস্থিতিশীলতা।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90800" y="4038600"/>
            <a:ext cx="4038600" cy="990600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একক কাজঃ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43000" y="5257800"/>
            <a:ext cx="6781800" cy="1524000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0" indent="-1143000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problema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 descr="National University: Social Work Department Books: জাতীয় ..."/>
          <p:cNvPicPr>
            <a:picLocks noChangeAspect="1" noChangeArrowheads="1"/>
          </p:cNvPicPr>
          <p:nvPr/>
        </p:nvPicPr>
        <p:blipFill>
          <a:blip r:embed="rId2"/>
          <a:srcRect t="54340"/>
          <a:stretch>
            <a:fillRect/>
          </a:stretch>
        </p:blipFill>
        <p:spPr bwMode="auto">
          <a:xfrm>
            <a:off x="1143000" y="381000"/>
            <a:ext cx="68580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2140</TotalTime>
  <Words>330</Words>
  <Application>Microsoft Office PowerPoint</Application>
  <PresentationFormat>On-screen Show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Sajib</dc:creator>
  <cp:lastModifiedBy>Sajib</cp:lastModifiedBy>
  <cp:revision>451</cp:revision>
  <dcterms:created xsi:type="dcterms:W3CDTF">2006-08-16T00:00:00Z</dcterms:created>
  <dcterms:modified xsi:type="dcterms:W3CDTF">2021-04-27T09:27:47Z</dcterms:modified>
</cp:coreProperties>
</file>