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E2B79-CB82-49C9-ABB9-C74475C4F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0" y="190502"/>
            <a:ext cx="8740997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D406741B-1DD0-4B31-B4DA-B06693D6B63C}"/>
              </a:ext>
            </a:extLst>
          </p:cNvPr>
          <p:cNvSpPr txBox="1"/>
          <p:nvPr/>
        </p:nvSpPr>
        <p:spPr>
          <a:xfrm>
            <a:off x="232434" y="4800600"/>
            <a:ext cx="8744476" cy="110799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bn-IN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07E08A40-CD87-403C-89BA-0ED1B1A940E2}"/>
              </a:ext>
            </a:extLst>
          </p:cNvPr>
          <p:cNvSpPr txBox="1"/>
          <p:nvPr/>
        </p:nvSpPr>
        <p:spPr>
          <a:xfrm>
            <a:off x="838200" y="4983827"/>
            <a:ext cx="7734738" cy="120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 জনগোষ্ঠী সমাজে দলবদ্ধভাবে বাস করে। দলকে তারা দফা বলে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টি দফা রয়েছে। এর মধ্যে ২৬টি বাংলাদেশে বাকি ২০ টি ভারতের ত্রিপুরা রাজ্যে। বাংলাদেশে বসবাসকারী ত্রিপুরারা পিতৃতান্ত্রিক সমাজের অধিকারী।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FD21A-559B-47A3-B9F8-04A356B14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47" y="2156783"/>
            <a:ext cx="5582304" cy="2544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443D10E6-9FCC-4839-AC22-D20320347B3E}"/>
              </a:ext>
            </a:extLst>
          </p:cNvPr>
          <p:cNvSpPr txBox="1"/>
          <p:nvPr/>
        </p:nvSpPr>
        <p:spPr>
          <a:xfrm>
            <a:off x="1172263" y="1153771"/>
            <a:ext cx="679947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 ত্রিপুরাদের সমাজ ব্যবস্থা কেমন?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4CC4EBB7-4332-43D1-B842-D04E0F62AB91}"/>
              </a:ext>
            </a:extLst>
          </p:cNvPr>
          <p:cNvSpPr txBox="1"/>
          <p:nvPr/>
        </p:nvSpPr>
        <p:spPr>
          <a:xfrm>
            <a:off x="3352800" y="359877"/>
            <a:ext cx="1739904" cy="584775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6999"/>
            <a:ext cx="8763000" cy="2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CE9F90F-0F6E-4E99-92BF-75E156D06A82}"/>
              </a:ext>
            </a:extLst>
          </p:cNvPr>
          <p:cNvSpPr txBox="1"/>
          <p:nvPr/>
        </p:nvSpPr>
        <p:spPr>
          <a:xfrm>
            <a:off x="4139006" y="868492"/>
            <a:ext cx="1139485" cy="646331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DC4B0878-B4C0-48D5-B2A0-8AA387810B13}"/>
              </a:ext>
            </a:extLst>
          </p:cNvPr>
          <p:cNvSpPr txBox="1"/>
          <p:nvPr/>
        </p:nvSpPr>
        <p:spPr>
          <a:xfrm>
            <a:off x="733333" y="4488627"/>
            <a:ext cx="7677331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সনাতন ধর্মের অনুসারী ,তবে বেশিরভাগই হিন্দু ধর্মাবলম্বী এবং শিব ও কালী পূজা করে। তারা নিজস্ব কিছু দেব-দেবীর উপাসনাও করে। গ্রামের সকল লোকের মঙ্গলের জন্য তারা “কের” পূজা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 result for শিব মূর্তি">
            <a:extLst>
              <a:ext uri="{FF2B5EF4-FFF2-40B4-BE49-F238E27FC236}">
                <a16:creationId xmlns:a16="http://schemas.microsoft.com/office/drawing/2014/main" id="{C886AD32-0B4A-4D98-8C93-5BEB49EEA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1" r="17056"/>
          <a:stretch/>
        </p:blipFill>
        <p:spPr bwMode="auto">
          <a:xfrm>
            <a:off x="4841358" y="1891534"/>
            <a:ext cx="3436656" cy="21225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কালি মূর্তি">
            <a:extLst>
              <a:ext uri="{FF2B5EF4-FFF2-40B4-BE49-F238E27FC236}">
                <a16:creationId xmlns:a16="http://schemas.microsoft.com/office/drawing/2014/main" id="{7D7AF07D-332D-4CC0-9C1E-8D2A16EFD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91533"/>
            <a:ext cx="3436656" cy="2122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F12BC68-7946-4AC6-9082-7189EAA5F3B0}"/>
              </a:ext>
            </a:extLst>
          </p:cNvPr>
          <p:cNvSpPr txBox="1"/>
          <p:nvPr/>
        </p:nvSpPr>
        <p:spPr>
          <a:xfrm>
            <a:off x="3179300" y="671732"/>
            <a:ext cx="2982351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08D22E2A-EF73-432C-BD21-A4112DC29D7E}"/>
              </a:ext>
            </a:extLst>
          </p:cNvPr>
          <p:cNvSpPr txBox="1"/>
          <p:nvPr/>
        </p:nvSpPr>
        <p:spPr>
          <a:xfrm>
            <a:off x="402117" y="5109050"/>
            <a:ext cx="8339767" cy="107721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ত্রিপুরাদের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দল রয়েছে ? এর মধ্যে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bn-BD" sz="32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 </a:t>
            </a:r>
            <a:r>
              <a:rPr lang="bn-BD" sz="32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দল বাংলাদেশে বাস করে?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14CD1-E844-41A8-8C13-8C78315EBA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26987" r="28317" b="6279"/>
          <a:stretch/>
        </p:blipFill>
        <p:spPr>
          <a:xfrm>
            <a:off x="1676400" y="1930791"/>
            <a:ext cx="5715000" cy="2641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875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5EC6BB9-0675-4372-A718-50A922CA9894}"/>
              </a:ext>
            </a:extLst>
          </p:cNvPr>
          <p:cNvSpPr txBox="1"/>
          <p:nvPr/>
        </p:nvSpPr>
        <p:spPr>
          <a:xfrm>
            <a:off x="3810000" y="579087"/>
            <a:ext cx="1280163" cy="523220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3B1ACE-4D60-4C7A-8505-7E2873097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20" y="2455583"/>
            <a:ext cx="3261979" cy="3545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D2CA41-7970-4C5F-B1B1-BA17361AF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85" y="2431570"/>
            <a:ext cx="3275761" cy="3522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D47FB610-F841-48DE-9D4D-7C47B663A36A}"/>
              </a:ext>
            </a:extLst>
          </p:cNvPr>
          <p:cNvSpPr txBox="1"/>
          <p:nvPr/>
        </p:nvSpPr>
        <p:spPr>
          <a:xfrm>
            <a:off x="1005220" y="1305856"/>
            <a:ext cx="666144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 ত্রিপুরাদের বাড়ি দেখতে কেমন?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FFCBEDD-901B-4D3E-A788-D69F1F74A42B}"/>
              </a:ext>
            </a:extLst>
          </p:cNvPr>
          <p:cNvSpPr txBox="1"/>
          <p:nvPr/>
        </p:nvSpPr>
        <p:spPr>
          <a:xfrm>
            <a:off x="444486" y="1537494"/>
            <a:ext cx="773720" cy="1938992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712C0A-4F2C-460E-BCE7-416CA7AC527F}"/>
              </a:ext>
            </a:extLst>
          </p:cNvPr>
          <p:cNvGrpSpPr/>
          <p:nvPr/>
        </p:nvGrpSpPr>
        <p:grpSpPr>
          <a:xfrm>
            <a:off x="2020432" y="859878"/>
            <a:ext cx="5634793" cy="2922149"/>
            <a:chOff x="825301" y="997813"/>
            <a:chExt cx="10977494" cy="41554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B8E244-5544-434B-A5E8-D916951F9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4"/>
            <a:stretch/>
          </p:blipFill>
          <p:spPr>
            <a:xfrm>
              <a:off x="825301" y="997813"/>
              <a:ext cx="5589567" cy="415548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1F73AE-DC20-4418-9160-B04AD84D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869" y="997814"/>
              <a:ext cx="5387926" cy="4155489"/>
            </a:xfrm>
            <a:prstGeom prst="rect">
              <a:avLst/>
            </a:prstGeom>
          </p:spPr>
        </p:pic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B41F76-3604-42F7-A27C-171ABAFC3643}"/>
              </a:ext>
            </a:extLst>
          </p:cNvPr>
          <p:cNvCxnSpPr>
            <a:cxnSpLocks/>
          </p:cNvCxnSpPr>
          <p:nvPr/>
        </p:nvCxnSpPr>
        <p:spPr>
          <a:xfrm flipH="1" flipV="1">
            <a:off x="2537043" y="2053267"/>
            <a:ext cx="1837471" cy="24145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9D3C72-43A8-497E-9D80-F61387650970}"/>
              </a:ext>
            </a:extLst>
          </p:cNvPr>
          <p:cNvCxnSpPr>
            <a:cxnSpLocks/>
          </p:cNvCxnSpPr>
          <p:nvPr/>
        </p:nvCxnSpPr>
        <p:spPr>
          <a:xfrm flipV="1">
            <a:off x="2122871" y="2746485"/>
            <a:ext cx="395100" cy="17213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F3E457-E415-4346-938A-560BD7505697}"/>
              </a:ext>
            </a:extLst>
          </p:cNvPr>
          <p:cNvCxnSpPr>
            <a:cxnSpLocks/>
          </p:cNvCxnSpPr>
          <p:nvPr/>
        </p:nvCxnSpPr>
        <p:spPr>
          <a:xfrm flipH="1" flipV="1">
            <a:off x="5130407" y="2402070"/>
            <a:ext cx="1246885" cy="20657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>
            <a:extLst>
              <a:ext uri="{FF2B5EF4-FFF2-40B4-BE49-F238E27FC236}">
                <a16:creationId xmlns:a16="http://schemas.microsoft.com/office/drawing/2014/main" id="{E4B7F045-0B1A-413B-BE13-80FEB6C26EB8}"/>
              </a:ext>
            </a:extLst>
          </p:cNvPr>
          <p:cNvSpPr txBox="1"/>
          <p:nvPr/>
        </p:nvSpPr>
        <p:spPr>
          <a:xfrm>
            <a:off x="609599" y="5363093"/>
            <a:ext cx="7924800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 মেয়েদের পোশাকের নিচের অংশকে রিনাই ও উপরের অংশকে </a:t>
            </a:r>
            <a:r>
              <a:rPr lang="b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 বলা </a:t>
            </a:r>
            <a:r>
              <a:rPr lang="b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 মেয়েরা নানারকম অলংকার,পুতির মালা আর কানে নাতং নামে একপ্রকার দুল পরে</a:t>
            </a:r>
            <a:r>
              <a:rPr lang="bn-BD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4606080"/>
            <a:ext cx="132651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রিনাই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4641903"/>
            <a:ext cx="114300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4641903"/>
            <a:ext cx="12192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অলংকার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8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7858538-4FFC-4985-AEC8-43530E206F67}"/>
              </a:ext>
            </a:extLst>
          </p:cNvPr>
          <p:cNvSpPr txBox="1"/>
          <p:nvPr/>
        </p:nvSpPr>
        <p:spPr>
          <a:xfrm>
            <a:off x="3774074" y="597597"/>
            <a:ext cx="1636542" cy="707886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4B6F7DE-4A8A-4DB1-A3E3-75725C828CAF}"/>
              </a:ext>
            </a:extLst>
          </p:cNvPr>
          <p:cNvSpPr txBox="1"/>
          <p:nvPr/>
        </p:nvSpPr>
        <p:spPr>
          <a:xfrm>
            <a:off x="1651705" y="5486400"/>
            <a:ext cx="5968295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ছেলেরা ধুতি,গামছা,লুঙ্গি,জামা পরে।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028C7-3AC1-4C5B-B89F-DCC23D07E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06" y="1805668"/>
            <a:ext cx="5881278" cy="3308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12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550D507-3515-4A63-AD3E-D363CA189FD0}"/>
              </a:ext>
            </a:extLst>
          </p:cNvPr>
          <p:cNvSpPr txBox="1"/>
          <p:nvPr/>
        </p:nvSpPr>
        <p:spPr>
          <a:xfrm>
            <a:off x="3429000" y="745715"/>
            <a:ext cx="1941344" cy="646331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E17DE61-BCC8-495B-82CB-D49E169CB905}"/>
              </a:ext>
            </a:extLst>
          </p:cNvPr>
          <p:cNvSpPr txBox="1"/>
          <p:nvPr/>
        </p:nvSpPr>
        <p:spPr>
          <a:xfrm>
            <a:off x="1016757" y="4806607"/>
            <a:ext cx="7110484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 সমাজে জন্ম,মৃত্যু,বিয়ে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উপল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ক্ষ্যে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ধরনের আচার অনুষ্ঠান পালিত হয়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730FE-9D12-441C-9062-4540AE9A1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7" y="1809914"/>
            <a:ext cx="3558746" cy="2622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7F757-E432-47C5-B261-96AFAD47E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05" y="1766119"/>
            <a:ext cx="3547336" cy="2622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99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693D3EB-4D44-4A79-98CB-3F369E4EA237}"/>
              </a:ext>
            </a:extLst>
          </p:cNvPr>
          <p:cNvSpPr txBox="1"/>
          <p:nvPr/>
        </p:nvSpPr>
        <p:spPr>
          <a:xfrm>
            <a:off x="3643691" y="551568"/>
            <a:ext cx="1941344" cy="646331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9FAD912-F7AD-488B-B35D-74C3C5B28AFB}"/>
              </a:ext>
            </a:extLst>
          </p:cNvPr>
          <p:cNvSpPr txBox="1"/>
          <p:nvPr/>
        </p:nvSpPr>
        <p:spPr>
          <a:xfrm>
            <a:off x="2978716" y="1411472"/>
            <a:ext cx="3271295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নবর্ষের উৎসব বিশু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smtClean="0">
                <a:latin typeface="NikoshBAN" panose="02000000000000000000" pitchFamily="2" charset="0"/>
                <a:cs typeface="NikoshBAN" panose="02000000000000000000" pitchFamily="2" charset="0"/>
              </a:rPr>
              <a:t>এসময়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 নারীরা মাথায় ফুল দিয়ে সুন্দর করে সাজে। গ্রামে গ্রামে ঘুরে বে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ড়ায়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ও আনন্দ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A7A52-332D-4B16-B287-6771B0E8C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3" y="1445884"/>
            <a:ext cx="2234533" cy="2298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9A328-9B84-423E-9272-C51E47C53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70" y="1421304"/>
            <a:ext cx="2261072" cy="2298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6B0BF-F94B-4F56-98E7-8C86192F3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78" y="4208499"/>
            <a:ext cx="5213137" cy="2050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5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965AF25-39BC-455F-B1CC-A21F3C40FDA2}"/>
              </a:ext>
            </a:extLst>
          </p:cNvPr>
          <p:cNvSpPr txBox="1"/>
          <p:nvPr/>
        </p:nvSpPr>
        <p:spPr>
          <a:xfrm>
            <a:off x="3446585" y="609938"/>
            <a:ext cx="225083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10B5A15-0AA7-430D-8DDD-CC2AFCD32A39}"/>
              </a:ext>
            </a:extLst>
          </p:cNvPr>
          <p:cNvSpPr txBox="1"/>
          <p:nvPr/>
        </p:nvSpPr>
        <p:spPr>
          <a:xfrm>
            <a:off x="1510801" y="4698094"/>
            <a:ext cx="6122396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ত্রিপুরারা সাধারণত কোন ধর্মের অনুসারী?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ত্রিপুরা মেয়েদের কানের দুলের নাম কী?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ত্রিপুরাদের ঘরগুলো সাধারণত কেমন হয়?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95FEA-357A-48CA-ABC5-032A14D87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01" y="1526691"/>
            <a:ext cx="6122396" cy="290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0DB1608-DA65-4259-87B7-2831568588F4}"/>
              </a:ext>
            </a:extLst>
          </p:cNvPr>
          <p:cNvSpPr txBox="1"/>
          <p:nvPr/>
        </p:nvSpPr>
        <p:spPr>
          <a:xfrm>
            <a:off x="3502578" y="905830"/>
            <a:ext cx="23622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242C964-8F28-4EAC-B993-32842620A908}"/>
              </a:ext>
            </a:extLst>
          </p:cNvPr>
          <p:cNvSpPr txBox="1"/>
          <p:nvPr/>
        </p:nvSpPr>
        <p:spPr>
          <a:xfrm>
            <a:off x="342899" y="5367396"/>
            <a:ext cx="8458199" cy="52322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৮৮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খু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069E0-353D-4C0B-A65E-9FC8526EB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82048"/>
            <a:ext cx="2480909" cy="3293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11376"/>
            <a:ext cx="2515322" cy="3235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87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759089" y="1405278"/>
            <a:ext cx="4297680" cy="1138104"/>
          </a:xfrm>
          <a:prstGeom prst="horizontalScroll">
            <a:avLst/>
          </a:prstGeom>
          <a:solidFill>
            <a:srgbClr val="00B05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197123" y="3573996"/>
            <a:ext cx="5898675" cy="206210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8" y="1405278"/>
            <a:ext cx="1036624" cy="101031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5400000">
            <a:off x="6241628" y="926607"/>
            <a:ext cx="2513495" cy="249995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5776764"/>
            <a:ext cx="8915400" cy="9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39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F01090F-1669-4913-8D2C-8B6B286C8B65}"/>
              </a:ext>
            </a:extLst>
          </p:cNvPr>
          <p:cNvSpPr txBox="1"/>
          <p:nvPr/>
        </p:nvSpPr>
        <p:spPr>
          <a:xfrm>
            <a:off x="3464053" y="345451"/>
            <a:ext cx="2215891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E9CECAC5-A8CE-4BF9-AB11-5D87CBFBF8D8}"/>
              </a:ext>
            </a:extLst>
          </p:cNvPr>
          <p:cNvSpPr txBox="1"/>
          <p:nvPr/>
        </p:nvSpPr>
        <p:spPr>
          <a:xfrm>
            <a:off x="819798" y="1465242"/>
            <a:ext cx="3718789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কয়টি দফা আছে?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84D5B6D3-8343-45E6-89B1-5B55885D677E}"/>
              </a:ext>
            </a:extLst>
          </p:cNvPr>
          <p:cNvSpPr txBox="1"/>
          <p:nvPr/>
        </p:nvSpPr>
        <p:spPr>
          <a:xfrm>
            <a:off x="975062" y="2393298"/>
            <a:ext cx="1083215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৩৬টি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0567CC36-53CA-4C28-82ED-424C6E5D4B44}"/>
              </a:ext>
            </a:extLst>
          </p:cNvPr>
          <p:cNvSpPr txBox="1"/>
          <p:nvPr/>
        </p:nvSpPr>
        <p:spPr>
          <a:xfrm>
            <a:off x="2467806" y="2391062"/>
            <a:ext cx="1001163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৩৭টি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AE4A4C18-2AC3-42FE-83AB-4879E952FA32}"/>
              </a:ext>
            </a:extLst>
          </p:cNvPr>
          <p:cNvSpPr txBox="1"/>
          <p:nvPr/>
        </p:nvSpPr>
        <p:spPr>
          <a:xfrm>
            <a:off x="4125230" y="2395997"/>
            <a:ext cx="912644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৩৮টি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B93D036-3BEB-4C8A-8753-8D783BC41643}"/>
              </a:ext>
            </a:extLst>
          </p:cNvPr>
          <p:cNvSpPr txBox="1"/>
          <p:nvPr/>
        </p:nvSpPr>
        <p:spPr>
          <a:xfrm>
            <a:off x="5636805" y="2401657"/>
            <a:ext cx="942535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৩৯টি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E64DB320-C7C4-4912-9DA5-0BDF4B81548C}"/>
              </a:ext>
            </a:extLst>
          </p:cNvPr>
          <p:cNvSpPr txBox="1"/>
          <p:nvPr/>
        </p:nvSpPr>
        <p:spPr>
          <a:xfrm>
            <a:off x="788237" y="3249314"/>
            <a:ext cx="6664154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সকল লোকের মঙ্গলের জন্য তারা কী পূজা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3BCEF7B9-37F8-483A-A531-9353E5E9237B}"/>
              </a:ext>
            </a:extLst>
          </p:cNvPr>
          <p:cNvSpPr txBox="1"/>
          <p:nvPr/>
        </p:nvSpPr>
        <p:spPr>
          <a:xfrm>
            <a:off x="961674" y="4067074"/>
            <a:ext cx="1559167" cy="52322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লক্ষী পূজা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64B7E9B5-50BD-4692-997B-B4C1C47A28DD}"/>
              </a:ext>
            </a:extLst>
          </p:cNvPr>
          <p:cNvSpPr txBox="1"/>
          <p:nvPr/>
        </p:nvSpPr>
        <p:spPr>
          <a:xfrm>
            <a:off x="2784871" y="4076324"/>
            <a:ext cx="1512276" cy="52322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কালী পূজা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FEE8D340-D397-40F9-9F97-99C15143C27E}"/>
              </a:ext>
            </a:extLst>
          </p:cNvPr>
          <p:cNvSpPr txBox="1"/>
          <p:nvPr/>
        </p:nvSpPr>
        <p:spPr>
          <a:xfrm>
            <a:off x="4629798" y="4076324"/>
            <a:ext cx="1399735" cy="52322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কের পূজা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7BB718FE-35AC-4026-B766-0DC30CD6752D}"/>
              </a:ext>
            </a:extLst>
          </p:cNvPr>
          <p:cNvSpPr txBox="1"/>
          <p:nvPr/>
        </p:nvSpPr>
        <p:spPr>
          <a:xfrm>
            <a:off x="6343358" y="4076324"/>
            <a:ext cx="1486486" cy="52322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মনষা পূজা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CBC5F890-54BC-4788-B312-8B0E477631C6}"/>
              </a:ext>
            </a:extLst>
          </p:cNvPr>
          <p:cNvSpPr txBox="1"/>
          <p:nvPr/>
        </p:nvSpPr>
        <p:spPr>
          <a:xfrm>
            <a:off x="727659" y="4808434"/>
            <a:ext cx="4709160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নবর্ষের উৎসবের নাম কী?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D3D94F23-735E-4C7D-AA17-2BC17820E5E7}"/>
              </a:ext>
            </a:extLst>
          </p:cNvPr>
          <p:cNvSpPr txBox="1"/>
          <p:nvPr/>
        </p:nvSpPr>
        <p:spPr>
          <a:xfrm>
            <a:off x="961674" y="5758736"/>
            <a:ext cx="1521658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ওয়াংগালা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33D54ECD-A1BA-4124-BBB9-9E38D611B039}"/>
              </a:ext>
            </a:extLst>
          </p:cNvPr>
          <p:cNvSpPr txBox="1"/>
          <p:nvPr/>
        </p:nvSpPr>
        <p:spPr>
          <a:xfrm>
            <a:off x="2784871" y="5800215"/>
            <a:ext cx="1519311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সালজং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5735CF51-C591-446E-A339-D1060DA18AB3}"/>
              </a:ext>
            </a:extLst>
          </p:cNvPr>
          <p:cNvSpPr txBox="1"/>
          <p:nvPr/>
        </p:nvSpPr>
        <p:spPr>
          <a:xfrm>
            <a:off x="4853357" y="5807080"/>
            <a:ext cx="1205134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ফাগুয়া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FD466DC9-6011-4795-A04A-8D44D4E6E215}"/>
              </a:ext>
            </a:extLst>
          </p:cNvPr>
          <p:cNvSpPr txBox="1"/>
          <p:nvPr/>
        </p:nvSpPr>
        <p:spPr>
          <a:xfrm>
            <a:off x="6639797" y="5777426"/>
            <a:ext cx="1195754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-Shape 18"/>
          <p:cNvSpPr/>
          <p:nvPr/>
        </p:nvSpPr>
        <p:spPr>
          <a:xfrm rot="19402223">
            <a:off x="5754047" y="4034269"/>
            <a:ext cx="750437" cy="197552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402223">
            <a:off x="1793122" y="2316768"/>
            <a:ext cx="750437" cy="197552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-Shape 20"/>
          <p:cNvSpPr/>
          <p:nvPr/>
        </p:nvSpPr>
        <p:spPr>
          <a:xfrm rot="19402223">
            <a:off x="7464261" y="5666775"/>
            <a:ext cx="750437" cy="197552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ED47055-5915-4DC4-8EB7-E74FC5513DBD}"/>
              </a:ext>
            </a:extLst>
          </p:cNvPr>
          <p:cNvSpPr txBox="1"/>
          <p:nvPr/>
        </p:nvSpPr>
        <p:spPr>
          <a:xfrm>
            <a:off x="3268397" y="563205"/>
            <a:ext cx="2250830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A37C38E-60A6-4437-959A-B6B1FBD730DE}"/>
              </a:ext>
            </a:extLst>
          </p:cNvPr>
          <p:cNvSpPr txBox="1"/>
          <p:nvPr/>
        </p:nvSpPr>
        <p:spPr>
          <a:xfrm>
            <a:off x="307728" y="4599233"/>
            <a:ext cx="8528541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মনে কর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তোমার একজন ত্রি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 বন্ধু আছে যার পরিবার ভারতে যে ত্রিপুরা সমাজ রয়েছে সেখানে চলে যেতে চায়। তুমি কীভাবে তাদেরকে বাংলাদেশে থাকতে রাজি করাতে পার?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সে সম্পর্কে ৫ টি বাক্য লিখে আনবে।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54F84-C23D-4F2E-986E-65130746D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86" y="1406059"/>
            <a:ext cx="5610451" cy="29702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86" y="3807436"/>
            <a:ext cx="1078414" cy="556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2400" y="6329841"/>
            <a:ext cx="8839200" cy="3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87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4E64A-3D4E-488A-8916-984A62C07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7973514" cy="5867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F969AC0C-1C4D-4CD2-8F04-A68C2EBCD662}"/>
              </a:ext>
            </a:extLst>
          </p:cNvPr>
          <p:cNvSpPr txBox="1"/>
          <p:nvPr/>
        </p:nvSpPr>
        <p:spPr>
          <a:xfrm>
            <a:off x="1676400" y="4876800"/>
            <a:ext cx="5521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60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D3898-D924-41A1-AA22-0C501E529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488" y="832848"/>
            <a:ext cx="1839292" cy="1379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B0894C-B90B-47AF-9268-321ED19997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116642" y="926908"/>
            <a:ext cx="1588464" cy="11913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864F9C04-BF2C-452C-BBE7-47357F877432}"/>
              </a:ext>
            </a:extLst>
          </p:cNvPr>
          <p:cNvSpPr txBox="1"/>
          <p:nvPr/>
        </p:nvSpPr>
        <p:spPr>
          <a:xfrm>
            <a:off x="2199473" y="2459506"/>
            <a:ext cx="4745051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বাংলাদেশওবিশ্বপরিচয়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এগারো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936085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5776764"/>
            <a:ext cx="8915400" cy="9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7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120268"/>
              </p:ext>
            </p:extLst>
          </p:nvPr>
        </p:nvGraphicFramePr>
        <p:xfrm>
          <a:off x="4095750" y="3184525"/>
          <a:ext cx="9525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4" imgW="951840" imgH="488520" progId="Package">
                  <p:embed/>
                </p:oleObj>
              </mc:Choice>
              <mc:Fallback>
                <p:oleObj name="Packager Shell Object" showAsIcon="1" r:id="rId4" imgW="9518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0" y="3184525"/>
                        <a:ext cx="9525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0" y="9459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5776764"/>
            <a:ext cx="8915400" cy="9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98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076F983-6D8B-4B64-B158-4C148C7C2FC4}"/>
              </a:ext>
            </a:extLst>
          </p:cNvPr>
          <p:cNvSpPr txBox="1"/>
          <p:nvPr/>
        </p:nvSpPr>
        <p:spPr>
          <a:xfrm>
            <a:off x="2532183" y="1248740"/>
            <a:ext cx="4079634" cy="707886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B3462F4-D3D1-4568-B927-C7BE86B5F4F0}"/>
              </a:ext>
            </a:extLst>
          </p:cNvPr>
          <p:cNvSpPr txBox="1"/>
          <p:nvPr/>
        </p:nvSpPr>
        <p:spPr>
          <a:xfrm>
            <a:off x="1608991" y="3550958"/>
            <a:ext cx="5926016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 ( বাংলাদেশের ক্ষুদ্র নৃ-গোষ্ঠী )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712C0A-4F2C-460E-BCE7-416CA7AC527F}"/>
              </a:ext>
            </a:extLst>
          </p:cNvPr>
          <p:cNvGrpSpPr/>
          <p:nvPr/>
        </p:nvGrpSpPr>
        <p:grpSpPr>
          <a:xfrm>
            <a:off x="1333499" y="2438400"/>
            <a:ext cx="6477000" cy="2690568"/>
            <a:chOff x="825301" y="997813"/>
            <a:chExt cx="10977494" cy="41554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5B8E244-5544-434B-A5E8-D916951F9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4"/>
            <a:stretch/>
          </p:blipFill>
          <p:spPr>
            <a:xfrm>
              <a:off x="825301" y="997813"/>
              <a:ext cx="5589567" cy="415548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F73AE-DC20-4418-9160-B04AD84D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869" y="997814"/>
              <a:ext cx="5387926" cy="415548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8" name="Picture 7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5776764"/>
            <a:ext cx="8915400" cy="9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88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D7E34E7-473D-4053-90D9-60F619F7013F}"/>
              </a:ext>
            </a:extLst>
          </p:cNvPr>
          <p:cNvSpPr txBox="1"/>
          <p:nvPr/>
        </p:nvSpPr>
        <p:spPr>
          <a:xfrm>
            <a:off x="3276600" y="914400"/>
            <a:ext cx="2253176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33C8EC6F-9E17-43E4-BF16-7D2408A6F7B9}"/>
              </a:ext>
            </a:extLst>
          </p:cNvPr>
          <p:cNvSpPr txBox="1"/>
          <p:nvPr/>
        </p:nvSpPr>
        <p:spPr>
          <a:xfrm>
            <a:off x="810942" y="3057832"/>
            <a:ext cx="7522113" cy="286232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২.১.৭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জাতি,শ্রেণি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ধর্ম,বর্ণ,গোষ্ঠী,ছোট-বড়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২.১.৮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সংস্কৃতি বর্ণনা 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9812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5955436"/>
            <a:ext cx="8835510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23DF0-E39F-45B7-A1CE-3670A1D36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8" y="1069781"/>
            <a:ext cx="3659558" cy="4811801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786A2DF8-B0CC-42D0-89FB-6864D57E6D59}"/>
              </a:ext>
            </a:extLst>
          </p:cNvPr>
          <p:cNvSpPr txBox="1"/>
          <p:nvPr/>
        </p:nvSpPr>
        <p:spPr>
          <a:xfrm>
            <a:off x="5366727" y="856954"/>
            <a:ext cx="2485291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অঞ্চল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ECAF921D-4E6D-4A70-889A-227244608559}"/>
              </a:ext>
            </a:extLst>
          </p:cNvPr>
          <p:cNvSpPr txBox="1"/>
          <p:nvPr/>
        </p:nvSpPr>
        <p:spPr>
          <a:xfrm>
            <a:off x="4792295" y="1841542"/>
            <a:ext cx="3634154" cy="40318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অঞ্চলের আরেকটি বৃহৎ জনগোষ্ঠীর নাম ত্রিপুরা। চাকমা মারমাদের পর ত্রিপুরা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জনগোষ্ঠী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হচ্ছে সংখ্যাগরিষ্ঠ। বাংলাদেশ ছাড়াও ভারতের ত্রিপুরা রাজ্যে এই জনগোষ্ঠী বাস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F80D5C3A-81F0-495E-97EE-91CB3203FE45}"/>
              </a:ext>
            </a:extLst>
          </p:cNvPr>
          <p:cNvSpPr txBox="1"/>
          <p:nvPr/>
        </p:nvSpPr>
        <p:spPr>
          <a:xfrm>
            <a:off x="3581400" y="333734"/>
            <a:ext cx="1364565" cy="523220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5955436"/>
            <a:ext cx="8835510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91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077F7D8-50CF-4EA7-AE27-C7E9983209DA}"/>
              </a:ext>
            </a:extLst>
          </p:cNvPr>
          <p:cNvSpPr txBox="1"/>
          <p:nvPr/>
        </p:nvSpPr>
        <p:spPr>
          <a:xfrm>
            <a:off x="3226947" y="488950"/>
            <a:ext cx="269010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F0280C3-8022-4CE1-B69F-E8C1EA40AFAC}"/>
              </a:ext>
            </a:extLst>
          </p:cNvPr>
          <p:cNvSpPr txBox="1"/>
          <p:nvPr/>
        </p:nvSpPr>
        <p:spPr>
          <a:xfrm>
            <a:off x="493539" y="4964836"/>
            <a:ext cx="8156918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চাকমা ও মারমাদের পর কোন জনগোষ্ঠী সংখ্যাগরিষ্ঠ?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82D92-FB64-4566-BE73-8F78C4C5B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0"/>
          <a:stretch/>
        </p:blipFill>
        <p:spPr>
          <a:xfrm>
            <a:off x="2451319" y="1660682"/>
            <a:ext cx="4168847" cy="29598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5955436"/>
            <a:ext cx="8835510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96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9" y="-1143000"/>
            <a:ext cx="6858001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8CBD0A3-48F6-473F-AE82-554A7FD19F55}"/>
              </a:ext>
            </a:extLst>
          </p:cNvPr>
          <p:cNvSpPr txBox="1"/>
          <p:nvPr/>
        </p:nvSpPr>
        <p:spPr>
          <a:xfrm>
            <a:off x="3664632" y="354207"/>
            <a:ext cx="1814734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DBE7D6D3-A4CD-4233-B647-29BF824618A5}"/>
              </a:ext>
            </a:extLst>
          </p:cNvPr>
          <p:cNvSpPr txBox="1"/>
          <p:nvPr/>
        </p:nvSpPr>
        <p:spPr>
          <a:xfrm>
            <a:off x="1458882" y="5133253"/>
            <a:ext cx="617454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ভাষার নাম ককবরক ও উমোই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BD1EC6D4-6E19-45AD-9267-A5B6A923A153}"/>
              </a:ext>
            </a:extLst>
          </p:cNvPr>
          <p:cNvSpPr txBox="1"/>
          <p:nvPr/>
        </p:nvSpPr>
        <p:spPr>
          <a:xfrm>
            <a:off x="1510570" y="1219200"/>
            <a:ext cx="612285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 ত্রিপুরাদের ভাষার নাম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5E3D13-61CF-4C08-A81D-CA7C64CA812A}"/>
              </a:ext>
            </a:extLst>
          </p:cNvPr>
          <p:cNvGrpSpPr/>
          <p:nvPr/>
        </p:nvGrpSpPr>
        <p:grpSpPr>
          <a:xfrm>
            <a:off x="1790699" y="2198376"/>
            <a:ext cx="5562600" cy="2502791"/>
            <a:chOff x="1076324" y="1125416"/>
            <a:chExt cx="8609284" cy="34580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C9B932-7A9E-4826-B54C-D728F482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24" y="1125416"/>
              <a:ext cx="4103956" cy="34580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9318EE-70F4-45CE-9FF7-A5D487FFF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350" y="1125416"/>
              <a:ext cx="4491258" cy="34580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5955436"/>
            <a:ext cx="8835510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440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60</cp:revision>
  <dcterms:created xsi:type="dcterms:W3CDTF">2006-08-16T00:00:00Z</dcterms:created>
  <dcterms:modified xsi:type="dcterms:W3CDTF">2021-04-27T15:14:20Z</dcterms:modified>
</cp:coreProperties>
</file>