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89" r:id="rId3"/>
    <p:sldId id="258" r:id="rId4"/>
    <p:sldId id="290" r:id="rId5"/>
    <p:sldId id="260" r:id="rId6"/>
    <p:sldId id="259" r:id="rId7"/>
    <p:sldId id="261" r:id="rId8"/>
    <p:sldId id="291" r:id="rId9"/>
    <p:sldId id="262" r:id="rId10"/>
    <p:sldId id="292" r:id="rId11"/>
    <p:sldId id="270" r:id="rId12"/>
    <p:sldId id="293" r:id="rId13"/>
    <p:sldId id="271" r:id="rId14"/>
    <p:sldId id="294" r:id="rId15"/>
    <p:sldId id="295" r:id="rId16"/>
    <p:sldId id="263"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6A0E-C69D-4D6A-8333-3A6AC5EB511E}" type="slidenum">
              <a:rPr lang="en-US" smtClean="0"/>
              <a:t>18</a:t>
            </a:fld>
            <a:endParaRPr lang="en-US"/>
          </a:p>
        </p:txBody>
      </p:sp>
    </p:spTree>
    <p:extLst>
      <p:ext uri="{BB962C8B-B14F-4D97-AF65-F5344CB8AC3E}">
        <p14:creationId xmlns:p14="http://schemas.microsoft.com/office/powerpoint/2010/main" val="2988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4/27/2021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4/27/2021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png" /><Relationship Id="rId5" Type="http://schemas.openxmlformats.org/officeDocument/2006/relationships/image" Target="../media/image2.jpeg" /><Relationship Id="rId4" Type="http://schemas.openxmlformats.org/officeDocument/2006/relationships/image" Target="../media/image1.jpeg" /></Relationships>
</file>

<file path=ppt/slides/_rels/slide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1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sp>
        <p:nvSpPr>
          <p:cNvPr id="2" name="Oval 1">
            <a:extLst>
              <a:ext uri="{FF2B5EF4-FFF2-40B4-BE49-F238E27FC236}">
                <a16:creationId xmlns:a16="http://schemas.microsoft.com/office/drawing/2014/main" id="{DBE11908-9F3B-FC47-BF79-0D4CE2329189}"/>
              </a:ext>
            </a:extLst>
          </p:cNvPr>
          <p:cNvSpPr/>
          <p:nvPr/>
        </p:nvSpPr>
        <p:spPr>
          <a:xfrm>
            <a:off x="4664527" y="3429000"/>
            <a:ext cx="7146473" cy="2755900"/>
          </a:xfrm>
          <a:prstGeom prst="ellipse">
            <a:avLst/>
          </a:prstGeom>
          <a:solidFill>
            <a:srgbClr val="FF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Edwardian Script ITC" panose="030303020407070D0804" pitchFamily="66" charset="0"/>
              </a:rPr>
              <a:t>G,T  Degree College.</a:t>
            </a:r>
          </a:p>
          <a:p>
            <a:pPr algn="ctr"/>
            <a:r>
              <a:rPr lang="en-US" sz="4800" b="1">
                <a:latin typeface="Edwardian Script ITC" panose="030303020407070D0804" pitchFamily="66" charset="0"/>
              </a:rPr>
              <a:t>Kotchandpur, Jhenaidah. </a:t>
            </a:r>
          </a:p>
        </p:txBody>
      </p:sp>
      <p:sp>
        <p:nvSpPr>
          <p:cNvPr id="3" name="TextBox 2">
            <a:extLst>
              <a:ext uri="{FF2B5EF4-FFF2-40B4-BE49-F238E27FC236}">
                <a16:creationId xmlns:a16="http://schemas.microsoft.com/office/drawing/2014/main" id="{5D398450-720A-7340-9FAD-D7EBBEBDE622}"/>
              </a:ext>
            </a:extLst>
          </p:cNvPr>
          <p:cNvSpPr txBox="1"/>
          <p:nvPr/>
        </p:nvSpPr>
        <p:spPr>
          <a:xfrm>
            <a:off x="927099" y="4153940"/>
            <a:ext cx="3374571" cy="1754326"/>
          </a:xfrm>
          <a:prstGeom prst="rect">
            <a:avLst/>
          </a:prstGeom>
          <a:noFill/>
        </p:spPr>
        <p:txBody>
          <a:bodyPr wrap="square" rtlCol="0">
            <a:spAutoFit/>
          </a:bodyPr>
          <a:lstStyle/>
          <a:p>
            <a:pPr algn="ctr"/>
            <a:r>
              <a:rPr lang="en-US" sz="5400" i="1">
                <a:solidFill>
                  <a:srgbClr val="00B0F0"/>
                </a:solidFill>
                <a:latin typeface="Algerian" pitchFamily="82" charset="0"/>
                <a:ea typeface="Abadi" panose="02000000000000000000" pitchFamily="2" charset="0"/>
              </a:rPr>
              <a:t>On-line class</a:t>
            </a:r>
          </a:p>
        </p:txBody>
      </p:sp>
      <p:pic>
        <p:nvPicPr>
          <p:cNvPr id="6" name="galleryContent1898590273881455892.mp3">
            <a:hlinkClick r:id="" action="ppaction://media"/>
            <a:extLst>
              <a:ext uri="{FF2B5EF4-FFF2-40B4-BE49-F238E27FC236}">
                <a16:creationId xmlns:a16="http://schemas.microsoft.com/office/drawing/2014/main" id="{141BE4FE-26B3-044C-A1F7-736F9DBA88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5975" y="3228975"/>
            <a:ext cx="400050" cy="400050"/>
          </a:xfrm>
          <a:prstGeom prst="rect">
            <a:avLst/>
          </a:prstGeom>
        </p:spPr>
      </p:pic>
    </p:spTree>
    <p:extLst>
      <p:ext uri="{BB962C8B-B14F-4D97-AF65-F5344CB8AC3E}">
        <p14:creationId xmlns:p14="http://schemas.microsoft.com/office/powerpoint/2010/main" val="126724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BA9A7B32-9AFF-9543-B766-1F6C8B96234B}"/>
              </a:ext>
            </a:extLst>
          </p:cNvPr>
          <p:cNvSpPr txBox="1"/>
          <p:nvPr/>
        </p:nvSpPr>
        <p:spPr>
          <a:xfrm>
            <a:off x="231321" y="241051"/>
            <a:ext cx="11634107" cy="4401205"/>
          </a:xfrm>
          <a:prstGeom prst="rect">
            <a:avLst/>
          </a:prstGeom>
          <a:noFill/>
        </p:spPr>
        <p:txBody>
          <a:bodyPr wrap="square">
            <a:spAutoFit/>
          </a:bodyPr>
          <a:lstStyle/>
          <a:p>
            <a:pPr algn="ctr"/>
            <a:r>
              <a:rPr lang="as-IN" sz="6000" b="1" i="0">
                <a:solidFill>
                  <a:srgbClr val="FF0000"/>
                </a:solidFill>
                <a:effectLst/>
                <a:latin typeface="Baloo Da 2"/>
              </a:rPr>
              <a:t>৩.গ্রহণযোগ্যতা/পালনযোগ্যতাঃ</a:t>
            </a:r>
            <a:r>
              <a:rPr lang="as-IN" sz="4400" b="0" i="0">
                <a:solidFill>
                  <a:srgbClr val="2C2525"/>
                </a:solidFill>
                <a:effectLst/>
                <a:latin typeface="Baloo Da 2"/>
              </a:rPr>
              <a:t> </a:t>
            </a:r>
            <a:endParaRPr lang="en-US" sz="4400" b="0" i="0">
              <a:solidFill>
                <a:srgbClr val="2C2525"/>
              </a:solidFill>
              <a:effectLst/>
              <a:latin typeface="Baloo Da 2"/>
            </a:endParaRPr>
          </a:p>
          <a:p>
            <a:pPr algn="ctr"/>
            <a:r>
              <a:rPr lang="as-IN" sz="4400" b="0" i="0">
                <a:solidFill>
                  <a:srgbClr val="2C2525"/>
                </a:solidFill>
                <a:effectLst/>
                <a:latin typeface="Baloo Da 2"/>
              </a:rPr>
              <a:t>পরিকল্পনা যারা বাস্তবায়ন করবে তারা পরিকল্পনাকে সাদরে গ্রহণ করাকেই পরিকল্পনার গ্রহণযোগ্যতা বলে। যদি পরিকল্পনাকে কর্মীরা কোনো কারণে ইতিবাচকভাবে গ্রহণ না করতে পারে তবে তার সঠিক বাস্তবায়ন আশা করা যায় না।</a:t>
            </a:r>
            <a:endParaRPr lang="en-US" sz="4400"/>
          </a:p>
        </p:txBody>
      </p:sp>
    </p:spTree>
    <p:extLst>
      <p:ext uri="{BB962C8B-B14F-4D97-AF65-F5344CB8AC3E}">
        <p14:creationId xmlns:p14="http://schemas.microsoft.com/office/powerpoint/2010/main" val="158795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E55D8EF-276A-9B4A-B5BF-26E9D84B2F31}"/>
              </a:ext>
            </a:extLst>
          </p:cNvPr>
          <p:cNvSpPr txBox="1"/>
          <p:nvPr/>
        </p:nvSpPr>
        <p:spPr>
          <a:xfrm>
            <a:off x="285751" y="356550"/>
            <a:ext cx="11906248" cy="5755422"/>
          </a:xfrm>
          <a:prstGeom prst="rect">
            <a:avLst/>
          </a:prstGeom>
          <a:noFill/>
        </p:spPr>
        <p:txBody>
          <a:bodyPr wrap="square">
            <a:spAutoFit/>
          </a:bodyPr>
          <a:lstStyle/>
          <a:p>
            <a:pPr algn="ctr"/>
            <a:r>
              <a:rPr lang="as-IN" sz="6000" b="1" i="0">
                <a:solidFill>
                  <a:srgbClr val="FF0000"/>
                </a:solidFill>
                <a:effectLst/>
                <a:latin typeface="Baloo Da 2"/>
              </a:rPr>
              <a:t>৪.সঠিক পথ-নির্দেশনাঃ</a:t>
            </a:r>
            <a:r>
              <a:rPr lang="as-IN" sz="4400" b="0" i="0">
                <a:solidFill>
                  <a:srgbClr val="2C2525"/>
                </a:solidFill>
                <a:effectLst/>
                <a:latin typeface="Baloo Da 2"/>
              </a:rPr>
              <a:t> </a:t>
            </a:r>
            <a:endParaRPr lang="en-US" sz="4400" b="0" i="0">
              <a:solidFill>
                <a:srgbClr val="2C2525"/>
              </a:solidFill>
              <a:effectLst/>
              <a:latin typeface="Baloo Da 2"/>
            </a:endParaRPr>
          </a:p>
          <a:p>
            <a:pPr algn="ctr"/>
            <a:r>
              <a:rPr lang="as-IN" sz="4400" b="0" i="0">
                <a:solidFill>
                  <a:srgbClr val="2C2525"/>
                </a:solidFill>
                <a:effectLst/>
                <a:latin typeface="Baloo Da 2"/>
              </a:rPr>
              <a:t>বাস্তবায়ন প্রক্রিয়ায় শুরু থেকে শেষ পর্যন্তকরণীয় বিষয়ে পরিকল্পনা থেকে যেন নির্দেশনা পাওয়ার সম্ভব হয় এটা নিশ্চিত করাকেই পরিকল্পনার সঠিক পথনির্দেশনা বলে। প্রতিষ্ঠানে যদি কাপড় উৎপাদন করার পরিকল্পনা করা হয় তবে কি কি প্রয়োজন, তা কর্মীরা আগেই বুঝতে পারে, তারা পরিকল্পনা থেকেই সঠিক পথ বুঝতে পেরেছে।</a:t>
            </a:r>
            <a:endParaRPr lang="en-US" sz="4400"/>
          </a:p>
        </p:txBody>
      </p:sp>
      <p:pic>
        <p:nvPicPr>
          <p:cNvPr id="7" name="Picture 7">
            <a:extLst>
              <a:ext uri="{FF2B5EF4-FFF2-40B4-BE49-F238E27FC236}">
                <a16:creationId xmlns:a16="http://schemas.microsoft.com/office/drawing/2014/main" id="{7662BCA1-FD6C-C045-AF07-7BECD6E8E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1" y="1323975"/>
            <a:ext cx="11620498" cy="53525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8302EC9-5E04-A64D-AF35-70F5AA4CC39C}"/>
              </a:ext>
            </a:extLst>
          </p:cNvPr>
          <p:cNvSpPr txBox="1"/>
          <p:nvPr/>
        </p:nvSpPr>
        <p:spPr>
          <a:xfrm>
            <a:off x="285751" y="356550"/>
            <a:ext cx="11906248" cy="5755422"/>
          </a:xfrm>
          <a:prstGeom prst="rect">
            <a:avLst/>
          </a:prstGeom>
          <a:noFill/>
        </p:spPr>
        <p:txBody>
          <a:bodyPr wrap="square">
            <a:spAutoFit/>
          </a:bodyPr>
          <a:lstStyle/>
          <a:p>
            <a:pPr algn="ctr"/>
            <a:r>
              <a:rPr lang="as-IN" sz="6000" b="1" i="0">
                <a:solidFill>
                  <a:srgbClr val="FF0000"/>
                </a:solidFill>
                <a:effectLst/>
                <a:latin typeface="Baloo Da 2"/>
              </a:rPr>
              <a:t>৪.সঠিক পথ-নির্দেশনাঃ</a:t>
            </a:r>
            <a:r>
              <a:rPr lang="as-IN" sz="4400" b="0" i="0">
                <a:solidFill>
                  <a:srgbClr val="2C2525"/>
                </a:solidFill>
                <a:effectLst/>
                <a:latin typeface="Baloo Da 2"/>
              </a:rPr>
              <a:t> </a:t>
            </a:r>
            <a:endParaRPr lang="en-US" sz="4400" b="0" i="0">
              <a:solidFill>
                <a:srgbClr val="2C2525"/>
              </a:solidFill>
              <a:effectLst/>
              <a:latin typeface="Baloo Da 2"/>
            </a:endParaRPr>
          </a:p>
          <a:p>
            <a:pPr algn="ctr"/>
            <a:r>
              <a:rPr lang="as-IN" sz="4400" b="0" i="0">
                <a:solidFill>
                  <a:srgbClr val="2C2525"/>
                </a:solidFill>
                <a:effectLst/>
                <a:latin typeface="Baloo Da 2"/>
              </a:rPr>
              <a:t>বাস্তবায়ন প্রক্রিয়ায় শুরু থেকে শেষ পর্যন্তকরণীয় বিষয়ে পরিকল্পনা থেকে যেন নির্দেশনা পাওয়ার সম্ভব হয় এটা নিশ্চিত করাকেই পরিকল্পনার সঠিক পথনির্দেশনা বলে। প্রতিষ্ঠানে যদি কাপড় উৎপাদন করার পরিকল্পনা করা হয় তবে কি কি প্রয়োজন, তা কর্মীরা আগেই বুঝতে পারে, তারা পরিকল্পনা থেকেই সঠিক পথ বুঝতে পেরেছে।</a:t>
            </a:r>
            <a:endParaRPr lang="en-US" sz="4400"/>
          </a:p>
        </p:txBody>
      </p:sp>
    </p:spTree>
    <p:extLst>
      <p:ext uri="{BB962C8B-B14F-4D97-AF65-F5344CB8AC3E}">
        <p14:creationId xmlns:p14="http://schemas.microsoft.com/office/powerpoint/2010/main" val="374860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79B4F782-4A71-5142-B6C1-6702BE7AF1A9}"/>
              </a:ext>
            </a:extLst>
          </p:cNvPr>
          <p:cNvSpPr txBox="1"/>
          <p:nvPr/>
        </p:nvSpPr>
        <p:spPr>
          <a:xfrm>
            <a:off x="2090965" y="314261"/>
            <a:ext cx="7742464" cy="1015663"/>
          </a:xfrm>
          <a:prstGeom prst="rect">
            <a:avLst/>
          </a:prstGeom>
          <a:noFill/>
        </p:spPr>
        <p:txBody>
          <a:bodyPr wrap="square">
            <a:spAutoFit/>
          </a:bodyPr>
          <a:lstStyle/>
          <a:p>
            <a:pPr algn="ctr"/>
            <a:r>
              <a:rPr lang="as-IN" sz="6000" b="1" i="0">
                <a:solidFill>
                  <a:srgbClr val="FF0000"/>
                </a:solidFill>
                <a:effectLst/>
                <a:latin typeface="Baloo Da 2"/>
              </a:rPr>
              <a:t>৫.সমন্বয় ও যোগসূত্রঃ</a:t>
            </a:r>
            <a:endParaRPr lang="en-US" sz="6000"/>
          </a:p>
        </p:txBody>
      </p:sp>
      <p:pic>
        <p:nvPicPr>
          <p:cNvPr id="7" name="Picture 7">
            <a:extLst>
              <a:ext uri="{FF2B5EF4-FFF2-40B4-BE49-F238E27FC236}">
                <a16:creationId xmlns:a16="http://schemas.microsoft.com/office/drawing/2014/main" id="{0A3995FF-0EC9-2C43-B565-0E69A744D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51" y="1106929"/>
            <a:ext cx="5418667" cy="5418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8">
            <a:extLst>
              <a:ext uri="{FF2B5EF4-FFF2-40B4-BE49-F238E27FC236}">
                <a16:creationId xmlns:a16="http://schemas.microsoft.com/office/drawing/2014/main" id="{7F720942-D6B6-7A40-91B1-B56F81332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712" y="1245041"/>
            <a:ext cx="5715000" cy="52079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056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F4ED3C39-28AB-DB4D-98A7-6540F59ACCE6}"/>
              </a:ext>
            </a:extLst>
          </p:cNvPr>
          <p:cNvSpPr txBox="1"/>
          <p:nvPr/>
        </p:nvSpPr>
        <p:spPr>
          <a:xfrm>
            <a:off x="158751" y="199908"/>
            <a:ext cx="11706678" cy="6924973"/>
          </a:xfrm>
          <a:prstGeom prst="rect">
            <a:avLst/>
          </a:prstGeom>
          <a:noFill/>
        </p:spPr>
        <p:txBody>
          <a:bodyPr wrap="square">
            <a:spAutoFit/>
          </a:bodyPr>
          <a:lstStyle/>
          <a:p>
            <a:pPr algn="ctr"/>
            <a:r>
              <a:rPr lang="as-IN" sz="4800" b="1" i="0">
                <a:solidFill>
                  <a:srgbClr val="FF0000"/>
                </a:solidFill>
                <a:effectLst/>
                <a:latin typeface="Baloo Da 2"/>
              </a:rPr>
              <a:t>৫.সমন্বয় ও যোগসূত্রঃ</a:t>
            </a:r>
            <a:endParaRPr lang="en-US" sz="4400">
              <a:solidFill>
                <a:srgbClr val="2C2525"/>
              </a:solidFill>
              <a:latin typeface="Baloo Da 2"/>
            </a:endParaRPr>
          </a:p>
          <a:p>
            <a:pPr algn="ctr"/>
            <a:r>
              <a:rPr lang="as-IN" sz="4400" b="0" i="0">
                <a:solidFill>
                  <a:srgbClr val="2C2525"/>
                </a:solidFill>
                <a:effectLst/>
                <a:latin typeface="Baloo Da 2"/>
              </a:rPr>
              <a:t>বিভিন্ন পর্যায়ে গৃহীত পরিকল্পনাকে মূল লক্ষ্যের আলোকে একসূত্রে সংযুক্ত করার কাজই হলো পরিকল্পনায় সমন্বয় ও যোগসূত্র স্থাপন।প্রতিষ্ঠানের মূল পরিকল্পনায় পূর্ব সময়ে গৃহীত পরিকল্পনার সাথে এবং বিভিন্ন স্তরে গৃহীত পরিকল্পনা মূল পরিকল্পনার সাথে সমন্বিত হওয়া আবশ্যক। বিক্রয় বিভাগ ও উৎপাদন বিভাগের পরিকল্পনায় যোগসূত্রিতা না থাকলে উভয় পরিকল্পনায়</a:t>
            </a:r>
            <a:r>
              <a:rPr lang="en-US" sz="4400" b="0" i="0">
                <a:solidFill>
                  <a:srgbClr val="2C2525"/>
                </a:solidFill>
                <a:effectLst/>
                <a:latin typeface="Baloo Da 2"/>
              </a:rPr>
              <a:t> </a:t>
            </a:r>
            <a:r>
              <a:rPr lang="as-IN" sz="4400" b="0" i="0">
                <a:solidFill>
                  <a:srgbClr val="2C2525"/>
                </a:solidFill>
                <a:effectLst/>
                <a:latin typeface="Baloo Da 2"/>
              </a:rPr>
              <a:t>যে অকার্যকর-তা বলার অপেক্ষা রাখে না।</a:t>
            </a:r>
            <a:endParaRPr lang="en-US" sz="4400"/>
          </a:p>
        </p:txBody>
      </p:sp>
    </p:spTree>
    <p:extLst>
      <p:ext uri="{BB962C8B-B14F-4D97-AF65-F5344CB8AC3E}">
        <p14:creationId xmlns:p14="http://schemas.microsoft.com/office/powerpoint/2010/main" val="3136450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7336E887-11EB-6149-9865-B012A196D72F}"/>
              </a:ext>
            </a:extLst>
          </p:cNvPr>
          <p:cNvSpPr txBox="1"/>
          <p:nvPr/>
        </p:nvSpPr>
        <p:spPr>
          <a:xfrm>
            <a:off x="267608" y="259192"/>
            <a:ext cx="11579678" cy="5324535"/>
          </a:xfrm>
          <a:prstGeom prst="rect">
            <a:avLst/>
          </a:prstGeom>
          <a:noFill/>
        </p:spPr>
        <p:txBody>
          <a:bodyPr wrap="square">
            <a:spAutoFit/>
          </a:bodyPr>
          <a:lstStyle/>
          <a:p>
            <a:pPr algn="ctr"/>
            <a:r>
              <a:rPr lang="as-IN" sz="6000" b="1" i="0">
                <a:solidFill>
                  <a:srgbClr val="FF0000"/>
                </a:solidFill>
                <a:effectLst/>
                <a:latin typeface="Baloo Da 2"/>
              </a:rPr>
              <a:t>৬.নমনীয়তাঃ</a:t>
            </a:r>
            <a:r>
              <a:rPr lang="as-IN" sz="6000" b="0" i="0">
                <a:solidFill>
                  <a:srgbClr val="2C2525"/>
                </a:solidFill>
                <a:effectLst/>
                <a:latin typeface="Baloo Da 2"/>
              </a:rPr>
              <a:t> </a:t>
            </a:r>
            <a:endParaRPr lang="en-US" sz="6000" b="0" i="0">
              <a:solidFill>
                <a:srgbClr val="2C2525"/>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পরিবর্তিত পরিস্থিতির সাথে সঙ্গতি বিধানের সামর্থ্যকে নমনীয়তা বলে। পরিকল্পনা মাফিক সব আবস্থা একই থাকবে এমনটা আশা করা যায় না।তাই অবস্থার পরিবর্তন ঘটলে যতটা সম্ভব দ্রুততার সাথে পরিকল্পনা সংশোধন করতে হয়।তাই পরিকল্পনা করার সময়ই বিকল্প পথা চিন্তা করে রাখা উত্তম।</a:t>
            </a:r>
            <a:endParaRPr lang="en-US" sz="4000"/>
          </a:p>
        </p:txBody>
      </p:sp>
      <p:pic>
        <p:nvPicPr>
          <p:cNvPr id="5" name="Picture 5">
            <a:extLst>
              <a:ext uri="{FF2B5EF4-FFF2-40B4-BE49-F238E27FC236}">
                <a16:creationId xmlns:a16="http://schemas.microsoft.com/office/drawing/2014/main" id="{8221F5DF-3C27-0C40-8C1D-8F3CFAF37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4" y="1522330"/>
            <a:ext cx="11579678" cy="50764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444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6A8B469-E379-5D4B-906C-948FDDF39CE9}"/>
              </a:ext>
            </a:extLst>
          </p:cNvPr>
          <p:cNvSpPr txBox="1"/>
          <p:nvPr/>
        </p:nvSpPr>
        <p:spPr>
          <a:xfrm>
            <a:off x="267608" y="259192"/>
            <a:ext cx="11579678" cy="5324535"/>
          </a:xfrm>
          <a:prstGeom prst="rect">
            <a:avLst/>
          </a:prstGeom>
          <a:noFill/>
        </p:spPr>
        <p:txBody>
          <a:bodyPr wrap="square">
            <a:spAutoFit/>
          </a:bodyPr>
          <a:lstStyle/>
          <a:p>
            <a:pPr algn="ctr"/>
            <a:r>
              <a:rPr lang="as-IN" sz="6000" b="1" i="0">
                <a:solidFill>
                  <a:srgbClr val="FF0000"/>
                </a:solidFill>
                <a:effectLst/>
                <a:latin typeface="Baloo Da 2"/>
              </a:rPr>
              <a:t>৬.নমনীয়তাঃ</a:t>
            </a:r>
            <a:r>
              <a:rPr lang="as-IN" sz="6000" b="0" i="0">
                <a:solidFill>
                  <a:srgbClr val="2C2525"/>
                </a:solidFill>
                <a:effectLst/>
                <a:latin typeface="Baloo Da 2"/>
              </a:rPr>
              <a:t> </a:t>
            </a:r>
            <a:endParaRPr lang="en-US" sz="6000" b="0" i="0">
              <a:solidFill>
                <a:srgbClr val="2C2525"/>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পরিবর্তিত পরিস্থিতির সাথে সঙ্গতি বিধানের সামর্থ্যকে নমনীয়তা বলে। পরিকল্পনা মাফিক সব আবস্থা একই থাকবে এমনটা আশা করা যায় না।তাই অবস্থার পরিবর্তন ঘটলে যতটা সম্ভব দ্রুততার সাথে পরিকল্পনা সংশোধন করতে হয়।তাই পরিকল্পনা করার সময়ই বিকল্প পথা চিন্তা করে রাখা উত্তম।</a:t>
            </a:r>
            <a:endParaRPr lang="en-US" sz="4000"/>
          </a:p>
        </p:txBody>
      </p:sp>
    </p:spTree>
    <p:extLst>
      <p:ext uri="{BB962C8B-B14F-4D97-AF65-F5344CB8AC3E}">
        <p14:creationId xmlns:p14="http://schemas.microsoft.com/office/powerpoint/2010/main" val="1709850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4">
            <a:extLst>
              <a:ext uri="{FF2B5EF4-FFF2-40B4-BE49-F238E27FC236}">
                <a16:creationId xmlns:a16="http://schemas.microsoft.com/office/drawing/2014/main" id="{5E94BB82-40F2-F04A-969A-671E86C41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95727"/>
            <a:ext cx="11558814" cy="6235702"/>
          </a:xfrm>
          <a:prstGeom prst="rect">
            <a:avLst/>
          </a:prstGeom>
          <a:ln w="4445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508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5">
            <a:extLst>
              <a:ext uri="{FF2B5EF4-FFF2-40B4-BE49-F238E27FC236}">
                <a16:creationId xmlns:a16="http://schemas.microsoft.com/office/drawing/2014/main" id="{6AF64452-75EC-914B-ADD8-69085C6B3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86" y="308428"/>
            <a:ext cx="11611428" cy="625928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227777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670" y="466952"/>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824380" y="1369201"/>
            <a:ext cx="7151311" cy="4087273"/>
          </a:xfrm>
          <a:prstGeom prst="rect">
            <a:avLst/>
          </a:prstGeom>
        </p:spPr>
        <p:txBody>
          <a:bodyPr wrap="square">
            <a:spAutoFit/>
          </a:bodyPr>
          <a:lstStyle/>
          <a:p>
            <a:pPr algn="ctr">
              <a:spcBef>
                <a:spcPct val="20000"/>
              </a:spcBef>
            </a:pPr>
            <a:r>
              <a:rPr lang="en-US" sz="5400" dirty="0">
                <a:solidFill>
                  <a:srgbClr val="FF0000"/>
                </a:solidFill>
                <a:latin typeface="Algerian" pitchFamily="82" charset="0"/>
                <a:ea typeface="STHupo" panose="02010800040101010101" pitchFamily="2" charset="-122"/>
                <a:cs typeface="Bodoni MT Black" panose="02000000000000000000" pitchFamily="2" charset="0"/>
              </a:rPr>
              <a:t>Md. Abbas ali</a:t>
            </a:r>
          </a:p>
          <a:p>
            <a:pPr algn="ctr">
              <a:spcBef>
                <a:spcPct val="20000"/>
              </a:spcBef>
            </a:pPr>
            <a:r>
              <a:rPr lang="en-US" sz="3600" dirty="0">
                <a:solidFill>
                  <a:srgbClr val="7030A0"/>
                </a:solidFill>
                <a:latin typeface="Blackadder ITC" pitchFamily="82" charset="0"/>
                <a:cs typeface="NikoshBAN" panose="02000000000000000000" pitchFamily="2" charset="0"/>
              </a:rPr>
              <a:t>Assistance Professor (Management) </a:t>
            </a:r>
          </a:p>
          <a:p>
            <a:pPr algn="ctr">
              <a:spcBef>
                <a:spcPct val="20000"/>
              </a:spcBef>
            </a:pPr>
            <a:r>
              <a:rPr lang="en-US" sz="2800" dirty="0">
                <a:latin typeface="Eras Bold ITC" panose="020B0907030504020204" pitchFamily="34" charset="0"/>
                <a:cs typeface="NikoshBAN" panose="02000000000000000000" pitchFamily="2" charset="0"/>
              </a:rPr>
              <a:t>G,T College, Kotchandpur, Jhenaidah </a:t>
            </a:r>
          </a:p>
          <a:p>
            <a:pPr algn="ctr">
              <a:spcBef>
                <a:spcPct val="20000"/>
              </a:spcBef>
            </a:pPr>
            <a:r>
              <a:rPr lang="en-US" sz="2800" dirty="0">
                <a:solidFill>
                  <a:schemeClr val="accent1"/>
                </a:solidFill>
                <a:latin typeface="Eras Bold ITC" panose="020B0907030504020204" pitchFamily="34" charset="0"/>
                <a:cs typeface="NikoshBAN" panose="02000000000000000000" pitchFamily="2" charset="0"/>
              </a:rPr>
              <a:t>Facebook: facebook.com/abbasali1976</a:t>
            </a:r>
          </a:p>
          <a:p>
            <a:pPr algn="ctr">
              <a:spcBef>
                <a:spcPct val="20000"/>
              </a:spcBef>
            </a:pPr>
            <a:r>
              <a:rPr lang="en-US" sz="2800" dirty="0">
                <a:solidFill>
                  <a:schemeClr val="accent2">
                    <a:lumMod val="75000"/>
                  </a:schemeClr>
                </a:solidFill>
                <a:latin typeface="Eras Bold ITC" panose="020B0907030504020204" pitchFamily="34" charset="0"/>
                <a:cs typeface="NikoshBAN" panose="02000000000000000000" pitchFamily="2" charset="0"/>
              </a:rPr>
              <a:t>GMAIL: abbasali</a:t>
            </a:r>
            <a:r>
              <a:rPr lang="en-US" sz="2800" dirty="0">
                <a:solidFill>
                  <a:schemeClr val="accent2">
                    <a:lumMod val="75000"/>
                  </a:schemeClr>
                </a:solidFill>
                <a:latin typeface="Eras Bold ITC" panose="020B0907030504020204" pitchFamily="34" charset="0"/>
                <a:cs typeface="Arial" panose="020B0604020202020204" pitchFamily="34" charset="0"/>
              </a:rPr>
              <a:t>1976@gmail.com</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dirty="0">
                <a:solidFill>
                  <a:srgbClr val="7030A0"/>
                </a:solidFill>
                <a:latin typeface="Eras Bold ITC" panose="020B0907030504020204" pitchFamily="34" charset="0"/>
                <a:cs typeface="NikoshBAN" panose="02000000000000000000" pitchFamily="2" charset="0"/>
              </a:rPr>
              <a:t>Mob: 01911-655784*01717-337116</a:t>
            </a:r>
          </a:p>
        </p:txBody>
      </p:sp>
      <p:sp>
        <p:nvSpPr>
          <p:cNvPr id="7" name="TextBox 6">
            <a:extLst>
              <a:ext uri="{FF2B5EF4-FFF2-40B4-BE49-F238E27FC236}">
                <a16:creationId xmlns:a16="http://schemas.microsoft.com/office/drawing/2014/main" id="{C22E72D8-8CE4-0A4D-8032-001685B875A7}"/>
              </a:ext>
            </a:extLst>
          </p:cNvPr>
          <p:cNvSpPr txBox="1"/>
          <p:nvPr/>
        </p:nvSpPr>
        <p:spPr>
          <a:xfrm>
            <a:off x="1459926" y="222936"/>
            <a:ext cx="10515765" cy="923330"/>
          </a:xfrm>
          <a:prstGeom prst="rect">
            <a:avLst/>
          </a:prstGeom>
          <a:noFill/>
        </p:spPr>
        <p:txBody>
          <a:bodyPr wrap="square" rtlCol="0">
            <a:spAutoFit/>
          </a:bodyPr>
          <a:lstStyle/>
          <a:p>
            <a:pPr algn="r"/>
            <a:r>
              <a:rPr lang="en-US" sz="5400" b="1">
                <a:solidFill>
                  <a:srgbClr val="002060"/>
                </a:solidFill>
                <a:latin typeface="Algerian" pitchFamily="82" charset="0"/>
                <a:ea typeface="Modern Love" panose="02000000000000000000" pitchFamily="2" charset="0"/>
                <a:cs typeface="Arial Black" panose="020B0604020202020204" pitchFamily="34" charset="0"/>
              </a:rPr>
              <a:t> </a:t>
            </a:r>
            <a:r>
              <a:rPr lang="en-US" sz="5400">
                <a:effectLst/>
                <a:latin typeface="Algerian" pitchFamily="82" charset="0"/>
              </a:rPr>
              <a:t>Teacher’s information</a:t>
            </a:r>
            <a:endParaRPr lang="en-US" sz="5400" b="1">
              <a:solidFill>
                <a:srgbClr val="002060"/>
              </a:solidFill>
              <a:latin typeface="Algerian" pitchFamily="82" charset="0"/>
              <a:ea typeface="Modern Love" panose="02000000000000000000" pitchFamily="2" charset="0"/>
              <a:cs typeface="Arial Black" panose="020B0604020202020204" pitchFamily="34" charset="0"/>
            </a:endParaRPr>
          </a:p>
        </p:txBody>
      </p:sp>
    </p:spTree>
    <p:extLst>
      <p:ext uri="{BB962C8B-B14F-4D97-AF65-F5344CB8AC3E}">
        <p14:creationId xmlns:p14="http://schemas.microsoft.com/office/powerpoint/2010/main" val="82969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3"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EAE5FA1-6ABB-4B44-B44C-9AE507D5AADA}"/>
              </a:ext>
            </a:extLst>
          </p:cNvPr>
          <p:cNvSpPr txBox="1"/>
          <p:nvPr/>
        </p:nvSpPr>
        <p:spPr>
          <a:xfrm>
            <a:off x="653143" y="417285"/>
            <a:ext cx="11015209" cy="769441"/>
          </a:xfrm>
          <a:prstGeom prst="rect">
            <a:avLst/>
          </a:prstGeom>
          <a:noFill/>
        </p:spPr>
        <p:txBody>
          <a:bodyPr wrap="square" rtlCol="0">
            <a:spAutoFit/>
          </a:bodyPr>
          <a:lstStyle/>
          <a:p>
            <a:pPr algn="l"/>
            <a:r>
              <a:rPr lang="en-US" sz="4400" b="1">
                <a:solidFill>
                  <a:schemeClr val="accent2">
                    <a:lumMod val="75000"/>
                  </a:schemeClr>
                </a:solidFill>
              </a:rPr>
              <a:t>উত্তম বা আদর্শ পরিকল্পনার গুন বা বৈশিষ্ট্য  </a:t>
            </a:r>
          </a:p>
        </p:txBody>
      </p:sp>
      <p:sp>
        <p:nvSpPr>
          <p:cNvPr id="6" name="TextBox 5">
            <a:extLst>
              <a:ext uri="{FF2B5EF4-FFF2-40B4-BE49-F238E27FC236}">
                <a16:creationId xmlns:a16="http://schemas.microsoft.com/office/drawing/2014/main" id="{707C9A9D-231B-7346-9E03-E06A23E80A08}"/>
              </a:ext>
            </a:extLst>
          </p:cNvPr>
          <p:cNvSpPr txBox="1"/>
          <p:nvPr/>
        </p:nvSpPr>
        <p:spPr>
          <a:xfrm>
            <a:off x="505506" y="1413575"/>
            <a:ext cx="10470923" cy="769441"/>
          </a:xfrm>
          <a:prstGeom prst="rect">
            <a:avLst/>
          </a:prstGeom>
          <a:noFill/>
        </p:spPr>
        <p:txBody>
          <a:bodyPr wrap="square" rtlCol="0">
            <a:spAutoFit/>
          </a:bodyPr>
          <a:lstStyle/>
          <a:p>
            <a:pPr algn="ctr"/>
            <a:r>
              <a:rPr lang="en-US" sz="4400">
                <a:solidFill>
                  <a:srgbClr val="002060"/>
                </a:solidFill>
              </a:rPr>
              <a:t>Qualities Or Features Of A Good Plan</a:t>
            </a:r>
          </a:p>
        </p:txBody>
      </p:sp>
      <p:pic>
        <p:nvPicPr>
          <p:cNvPr id="3" name="Picture 6">
            <a:extLst>
              <a:ext uri="{FF2B5EF4-FFF2-40B4-BE49-F238E27FC236}">
                <a16:creationId xmlns:a16="http://schemas.microsoft.com/office/drawing/2014/main" id="{60D3D6E7-46CA-2D45-B04C-7F0E41883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67" y="2409865"/>
            <a:ext cx="9398000" cy="4212278"/>
          </a:xfrm>
          <a:prstGeom prst="rect">
            <a:avLst/>
          </a:prstGeom>
        </p:spPr>
      </p:pic>
    </p:spTree>
    <p:extLst>
      <p:ext uri="{BB962C8B-B14F-4D97-AF65-F5344CB8AC3E}">
        <p14:creationId xmlns:p14="http://schemas.microsoft.com/office/powerpoint/2010/main" val="199078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5">
            <a:extLst>
              <a:ext uri="{FF2B5EF4-FFF2-40B4-BE49-F238E27FC236}">
                <a16:creationId xmlns:a16="http://schemas.microsoft.com/office/drawing/2014/main" id="{C930B632-716B-6841-8C4D-B3BB2A801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4" y="274898"/>
            <a:ext cx="11611430" cy="6317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2624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AB42AFEA-FD08-D24F-851F-B023CD0059EC}"/>
              </a:ext>
            </a:extLst>
          </p:cNvPr>
          <p:cNvSpPr txBox="1"/>
          <p:nvPr/>
        </p:nvSpPr>
        <p:spPr>
          <a:xfrm>
            <a:off x="249464" y="302123"/>
            <a:ext cx="11652249" cy="5755422"/>
          </a:xfrm>
          <a:prstGeom prst="rect">
            <a:avLst/>
          </a:prstGeom>
          <a:noFill/>
        </p:spPr>
        <p:txBody>
          <a:bodyPr wrap="square">
            <a:spAutoFit/>
          </a:bodyPr>
          <a:lstStyle/>
          <a:p>
            <a:pPr algn="ctr"/>
            <a:r>
              <a:rPr lang="as-IN" sz="6000" b="1" i="0">
                <a:solidFill>
                  <a:srgbClr val="FF0000"/>
                </a:solidFill>
                <a:effectLst/>
                <a:latin typeface="Baloo Da 2"/>
              </a:rPr>
              <a:t>১.সুস্পষ্ট উদ্দেশ্যঃ</a:t>
            </a:r>
            <a:r>
              <a:rPr lang="as-IN" sz="4400" b="0" i="0">
                <a:solidFill>
                  <a:srgbClr val="2C2525"/>
                </a:solidFill>
                <a:effectLst/>
                <a:latin typeface="Baloo Da 2"/>
              </a:rPr>
              <a:t> </a:t>
            </a:r>
            <a:endParaRPr lang="en-US" sz="4400" b="0" i="0">
              <a:solidFill>
                <a:srgbClr val="2C2525"/>
              </a:solidFill>
              <a:effectLst/>
              <a:latin typeface="Baloo Da 2"/>
            </a:endParaRPr>
          </a:p>
          <a:p>
            <a:r>
              <a:rPr lang="as-IN" sz="4400" b="0" i="0">
                <a:solidFill>
                  <a:srgbClr val="2C2525"/>
                </a:solidFill>
                <a:effectLst/>
                <a:latin typeface="Baloo Da 2"/>
              </a:rPr>
              <a:t>কাঙ্ক্ষিত ফল যাকে ঘিরে প্রতিষ্ঠানের কার্যক্রম পরিচালিত হয় তাকেই প্রতিষ্ঠানের বা কাজের উদ্দেশ্য বলে।পরিকল্পনা প্রণয়নে এর সুস্পষ্ট উদ্দেশ্য বা লক্ষ্য প্রথমেই নির্ধারিত হওয়া আবশ্যক।উদ্দেশ্যবিহীন পরিকল্পনা কখনই কার্যকর ফল দিতে পারেনা। তাই একটি আদর্শ পরিকল্পনা অবশ্যই সুস্পষ্ট উদ্দেশ্যকেন্দ্রিক হওয়া উচিত।</a:t>
            </a:r>
            <a:endParaRPr lang="en-US" sz="4400"/>
          </a:p>
        </p:txBody>
      </p:sp>
      <p:pic>
        <p:nvPicPr>
          <p:cNvPr id="5" name="Picture 5">
            <a:extLst>
              <a:ext uri="{FF2B5EF4-FFF2-40B4-BE49-F238E27FC236}">
                <a16:creationId xmlns:a16="http://schemas.microsoft.com/office/drawing/2014/main" id="{BAB08E41-835D-0840-B99D-689B01409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7" y="1188355"/>
            <a:ext cx="11448142" cy="53675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007D348-EA20-9047-8816-088820DF5693}"/>
              </a:ext>
            </a:extLst>
          </p:cNvPr>
          <p:cNvSpPr txBox="1"/>
          <p:nvPr/>
        </p:nvSpPr>
        <p:spPr>
          <a:xfrm>
            <a:off x="249464" y="302123"/>
            <a:ext cx="11652249" cy="5755422"/>
          </a:xfrm>
          <a:prstGeom prst="rect">
            <a:avLst/>
          </a:prstGeom>
          <a:noFill/>
        </p:spPr>
        <p:txBody>
          <a:bodyPr wrap="square">
            <a:spAutoFit/>
          </a:bodyPr>
          <a:lstStyle/>
          <a:p>
            <a:pPr algn="ctr"/>
            <a:r>
              <a:rPr lang="as-IN" sz="6000" b="1" i="0">
                <a:solidFill>
                  <a:srgbClr val="FF0000"/>
                </a:solidFill>
                <a:effectLst/>
                <a:latin typeface="Baloo Da 2"/>
              </a:rPr>
              <a:t>১.সুস্পষ্ট উদ্দেশ্যঃ</a:t>
            </a:r>
            <a:r>
              <a:rPr lang="as-IN" sz="4400" b="0" i="0">
                <a:solidFill>
                  <a:srgbClr val="2C2525"/>
                </a:solidFill>
                <a:effectLst/>
                <a:latin typeface="Baloo Da 2"/>
              </a:rPr>
              <a:t> </a:t>
            </a:r>
            <a:endParaRPr lang="en-US" sz="4400" b="0" i="0">
              <a:solidFill>
                <a:srgbClr val="2C2525"/>
              </a:solidFill>
              <a:effectLst/>
              <a:latin typeface="Baloo Da 2"/>
            </a:endParaRPr>
          </a:p>
          <a:p>
            <a:r>
              <a:rPr lang="as-IN" sz="4400" b="0" i="0">
                <a:solidFill>
                  <a:srgbClr val="2C2525"/>
                </a:solidFill>
                <a:effectLst/>
                <a:latin typeface="Baloo Da 2"/>
              </a:rPr>
              <a:t>কাঙ্ক্ষিত ফল যাকে ঘিরে প্রতিষ্ঠানের কার্যক্রম পরিচালিত হয় তাকেই প্রতিষ্ঠানের বা কাজের উদ্দেশ্য বলে।পরিকল্পনা প্রণয়নে এর সুস্পষ্ট উদ্দেশ্য বা লক্ষ্য প্রথমেই নির্ধারিত হওয়া আবশ্যক।উদ্দেশ্যবিহীন পরিকল্পনা কখনই কার্যকর ফল দিতে পারেনা। তাই একটি আদর্শ পরিকল্পনা অবশ্যই সুস্পষ্ট উদ্দেশ্যকেন্দ্রিক হওয়া উচিত।</a:t>
            </a:r>
            <a:endParaRPr lang="en-US" sz="4400"/>
          </a:p>
        </p:txBody>
      </p:sp>
    </p:spTree>
    <p:extLst>
      <p:ext uri="{BB962C8B-B14F-4D97-AF65-F5344CB8AC3E}">
        <p14:creationId xmlns:p14="http://schemas.microsoft.com/office/powerpoint/2010/main" val="279510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BD8BCCFE-AF13-6046-9AFD-FB6A0C9519CC}"/>
              </a:ext>
            </a:extLst>
          </p:cNvPr>
          <p:cNvSpPr txBox="1"/>
          <p:nvPr/>
        </p:nvSpPr>
        <p:spPr>
          <a:xfrm>
            <a:off x="412750" y="483551"/>
            <a:ext cx="11434536" cy="5755422"/>
          </a:xfrm>
          <a:prstGeom prst="rect">
            <a:avLst/>
          </a:prstGeom>
          <a:noFill/>
        </p:spPr>
        <p:txBody>
          <a:bodyPr wrap="square">
            <a:spAutoFit/>
          </a:bodyPr>
          <a:lstStyle/>
          <a:p>
            <a:pPr algn="ctr"/>
            <a:r>
              <a:rPr lang="as-IN" sz="6000" b="1" i="0">
                <a:solidFill>
                  <a:srgbClr val="FF0000"/>
                </a:solidFill>
                <a:effectLst/>
                <a:latin typeface="Baloo Da 2"/>
              </a:rPr>
              <a:t>২.বাস্তবমুখিতাঃ</a:t>
            </a:r>
            <a:r>
              <a:rPr lang="as-IN" sz="4400" b="0" i="0">
                <a:solidFill>
                  <a:srgbClr val="2C2525"/>
                </a:solidFill>
                <a:effectLst/>
                <a:latin typeface="Baloo Da 2"/>
              </a:rPr>
              <a:t> </a:t>
            </a:r>
            <a:endParaRPr lang="en-US" sz="4400" b="0" i="0">
              <a:solidFill>
                <a:srgbClr val="2C2525"/>
              </a:solidFill>
              <a:effectLst/>
              <a:latin typeface="Baloo Da 2"/>
            </a:endParaRPr>
          </a:p>
          <a:p>
            <a:r>
              <a:rPr lang="as-IN" sz="4400" b="0" i="0">
                <a:solidFill>
                  <a:srgbClr val="2C2525"/>
                </a:solidFill>
                <a:effectLst/>
                <a:latin typeface="Baloo Da 2"/>
              </a:rPr>
              <a:t>বাস্তবমুখিতা বলতে ভবিষ্যৎ অবস্থা বিবেচনায় পরিকল্পনা বাস্তবায়নযোগ্য হওয়াকে বুঝায়। বৃহত্তর উদ্দেশ্য এবং তার আলোকে একটি বড় ধরনের পরিকল্পনা গ্রহণ করলেই তা সুফল দিতে পারেনা। অবাস্তব পরিকল্পনা সবার মাঝে তাৎক্ষণিক কিছুটা আশাবাদ সৃষ্টি করতে সমর্থ হলেও কার্যক্ষেত্রে তা কখনই কাঙ্ক্ষিত ফল দেয়না।</a:t>
            </a:r>
            <a:endParaRPr lang="en-US" sz="4400"/>
          </a:p>
        </p:txBody>
      </p:sp>
      <p:pic>
        <p:nvPicPr>
          <p:cNvPr id="5" name="Picture 5">
            <a:extLst>
              <a:ext uri="{FF2B5EF4-FFF2-40B4-BE49-F238E27FC236}">
                <a16:creationId xmlns:a16="http://schemas.microsoft.com/office/drawing/2014/main" id="{0A9EB208-7F2D-9D4E-A337-30EE3CD8E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98" y="1438248"/>
            <a:ext cx="11504588" cy="51113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C4E44671-2CE9-E142-8E88-6BF2F78FE886}"/>
              </a:ext>
            </a:extLst>
          </p:cNvPr>
          <p:cNvSpPr txBox="1"/>
          <p:nvPr/>
        </p:nvSpPr>
        <p:spPr>
          <a:xfrm>
            <a:off x="412750" y="483551"/>
            <a:ext cx="11434536" cy="5755422"/>
          </a:xfrm>
          <a:prstGeom prst="rect">
            <a:avLst/>
          </a:prstGeom>
          <a:noFill/>
        </p:spPr>
        <p:txBody>
          <a:bodyPr wrap="square">
            <a:spAutoFit/>
          </a:bodyPr>
          <a:lstStyle/>
          <a:p>
            <a:pPr algn="ctr"/>
            <a:r>
              <a:rPr lang="as-IN" sz="6000" b="1" i="0">
                <a:solidFill>
                  <a:srgbClr val="FF0000"/>
                </a:solidFill>
                <a:effectLst/>
                <a:latin typeface="Baloo Da 2"/>
              </a:rPr>
              <a:t>২.বাস্তবমুখিতাঃ</a:t>
            </a:r>
            <a:r>
              <a:rPr lang="as-IN" sz="4400" b="0" i="0">
                <a:solidFill>
                  <a:srgbClr val="2C2525"/>
                </a:solidFill>
                <a:effectLst/>
                <a:latin typeface="Baloo Da 2"/>
              </a:rPr>
              <a:t> </a:t>
            </a:r>
            <a:endParaRPr lang="en-US" sz="4400" b="0" i="0">
              <a:solidFill>
                <a:srgbClr val="2C2525"/>
              </a:solidFill>
              <a:effectLst/>
              <a:latin typeface="Baloo Da 2"/>
            </a:endParaRPr>
          </a:p>
          <a:p>
            <a:r>
              <a:rPr lang="as-IN" sz="4400" b="0" i="0">
                <a:solidFill>
                  <a:srgbClr val="2C2525"/>
                </a:solidFill>
                <a:effectLst/>
                <a:latin typeface="Baloo Da 2"/>
              </a:rPr>
              <a:t>বাস্তবমুখিতা বলতে ভবিষ্যৎ অবস্থা বিবেচনায় পরিকল্পনা বাস্তবায়নযোগ্য হওয়াকে বুঝায়। বৃহত্তর উদ্দেশ্য এবং তার আলোকে একটি বড় ধরনের পরিকল্পনা গ্রহণ করলেই তা সুফল দিতে পারেনা। অবাস্তব পরিকল্পনা সবার মাঝে তাৎক্ষণিক কিছুটা আশাবাদ সৃষ্টি করতে সমর্থ হলেও কার্যক্ষেত্রে তা কখনই কাঙ্ক্ষিত ফল দেয়না।</a:t>
            </a:r>
            <a:endParaRPr lang="en-US" sz="4400"/>
          </a:p>
        </p:txBody>
      </p:sp>
    </p:spTree>
    <p:extLst>
      <p:ext uri="{BB962C8B-B14F-4D97-AF65-F5344CB8AC3E}">
        <p14:creationId xmlns:p14="http://schemas.microsoft.com/office/powerpoint/2010/main" val="34841359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6729E0AF-9B81-3F46-8802-0C45234EE207}"/>
              </a:ext>
            </a:extLst>
          </p:cNvPr>
          <p:cNvSpPr txBox="1"/>
          <p:nvPr/>
        </p:nvSpPr>
        <p:spPr>
          <a:xfrm>
            <a:off x="231321" y="241051"/>
            <a:ext cx="11634107" cy="4401205"/>
          </a:xfrm>
          <a:prstGeom prst="rect">
            <a:avLst/>
          </a:prstGeom>
          <a:noFill/>
        </p:spPr>
        <p:txBody>
          <a:bodyPr wrap="square">
            <a:spAutoFit/>
          </a:bodyPr>
          <a:lstStyle/>
          <a:p>
            <a:pPr algn="ctr"/>
            <a:r>
              <a:rPr lang="as-IN" sz="6000" b="1" i="0">
                <a:solidFill>
                  <a:srgbClr val="FF0000"/>
                </a:solidFill>
                <a:effectLst/>
                <a:latin typeface="Baloo Da 2"/>
              </a:rPr>
              <a:t>৩.গ্রহণযোগ্যতা/পালনযোগ্যতাঃ</a:t>
            </a:r>
            <a:r>
              <a:rPr lang="as-IN" sz="4400" b="0" i="0">
                <a:solidFill>
                  <a:srgbClr val="2C2525"/>
                </a:solidFill>
                <a:effectLst/>
                <a:latin typeface="Baloo Da 2"/>
              </a:rPr>
              <a:t> </a:t>
            </a:r>
            <a:endParaRPr lang="en-US" sz="4400" b="0" i="0">
              <a:solidFill>
                <a:srgbClr val="2C2525"/>
              </a:solidFill>
              <a:effectLst/>
              <a:latin typeface="Baloo Da 2"/>
            </a:endParaRPr>
          </a:p>
          <a:p>
            <a:pPr algn="ctr"/>
            <a:r>
              <a:rPr lang="as-IN" sz="4400" b="0" i="0">
                <a:solidFill>
                  <a:srgbClr val="2C2525"/>
                </a:solidFill>
                <a:effectLst/>
                <a:latin typeface="Baloo Da 2"/>
              </a:rPr>
              <a:t>পরিকল্পনা যারা বাস্তবায়ন করবে তারা পরিকল্পনাকে সাদরে গ্রহণ করাকেই পরিকল্পনার গ্রহণযোগ্যতা বলে। যদি পরিকল্পনাকে কর্মীরা কোনো কারণে ইতিবাচকভাবে গ্রহণ না করতে পারে তবে তার সঠিক বাস্তবায়ন আশা করা যায় না।</a:t>
            </a:r>
            <a:endParaRPr lang="en-US" sz="4400"/>
          </a:p>
        </p:txBody>
      </p:sp>
      <p:pic>
        <p:nvPicPr>
          <p:cNvPr id="5" name="Picture 5">
            <a:extLst>
              <a:ext uri="{FF2B5EF4-FFF2-40B4-BE49-F238E27FC236}">
                <a16:creationId xmlns:a16="http://schemas.microsoft.com/office/drawing/2014/main" id="{688A88DC-71CC-A64C-A044-6F8A53604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2" y="1198282"/>
            <a:ext cx="11634107" cy="54186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63</cp:revision>
  <dcterms:created xsi:type="dcterms:W3CDTF">2020-10-22T13:15:00Z</dcterms:created>
  <dcterms:modified xsi:type="dcterms:W3CDTF">2021-04-27T04:20:36Z</dcterms:modified>
</cp:coreProperties>
</file>