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72" r:id="rId4"/>
    <p:sldId id="266" r:id="rId5"/>
    <p:sldId id="288" r:id="rId6"/>
    <p:sldId id="275" r:id="rId7"/>
    <p:sldId id="289" r:id="rId8"/>
    <p:sldId id="294" r:id="rId9"/>
    <p:sldId id="300" r:id="rId10"/>
    <p:sldId id="282" r:id="rId11"/>
    <p:sldId id="276" r:id="rId12"/>
    <p:sldId id="295" r:id="rId13"/>
    <p:sldId id="269" r:id="rId14"/>
    <p:sldId id="296" r:id="rId15"/>
    <p:sldId id="298" r:id="rId16"/>
    <p:sldId id="270" r:id="rId17"/>
    <p:sldId id="299" r:id="rId18"/>
    <p:sldId id="280" r:id="rId19"/>
    <p:sldId id="285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9FD"/>
    <a:srgbClr val="BAD8F6"/>
    <a:srgbClr val="BCD9F6"/>
    <a:srgbClr val="C5DEF7"/>
    <a:srgbClr val="3B6A14"/>
    <a:srgbClr val="97C8F3"/>
    <a:srgbClr val="437916"/>
    <a:srgbClr val="407215"/>
    <a:srgbClr val="579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D75B14-8462-436A-B05D-7616EFAEF10E}" type="doc">
      <dgm:prSet loTypeId="urn:microsoft.com/office/officeart/2005/8/layout/process1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D6F5A2C-1674-40D1-A4AE-BEC88875F3FA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0"/>
          <a:r>
            <a:rPr lang="bn-IN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প্রত্নতত্ত্ব </a:t>
          </a:r>
          <a:r>
            <a:rPr lang="bn-BD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বলতে </a:t>
          </a:r>
          <a:r>
            <a:rPr lang="bn-IN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bn-BD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বোঝায়</a:t>
          </a:r>
          <a:r>
            <a:rPr lang="bn-IN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bn-BD" sz="5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rtl="0"/>
          <a:r>
            <a: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What is Archaeology ?</a:t>
          </a:r>
        </a:p>
      </dgm:t>
    </dgm:pt>
    <dgm:pt modelId="{0517ED7F-6900-47A3-A832-78731B4CA37C}" type="parTrans" cxnId="{8E9C9EBF-FCD3-461E-A304-FC37B39E8E68}">
      <dgm:prSet/>
      <dgm:spPr/>
      <dgm:t>
        <a:bodyPr/>
        <a:lstStyle/>
        <a:p>
          <a:endParaRPr lang="en-US" sz="1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FA07A4-97D1-47E4-ADD2-7429EA1D061A}" type="sibTrans" cxnId="{8E9C9EBF-FCD3-461E-A304-FC37B39E8E68}">
      <dgm:prSet/>
      <dgm:spPr/>
      <dgm:t>
        <a:bodyPr/>
        <a:lstStyle/>
        <a:p>
          <a:endParaRPr lang="en-US" sz="1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CCD607-E5BA-4423-9CD0-8188F17D1EBA}" type="pres">
      <dgm:prSet presAssocID="{74D75B14-8462-436A-B05D-7616EFAEF10E}" presName="Name0" presStyleCnt="0">
        <dgm:presLayoutVars>
          <dgm:dir/>
          <dgm:resizeHandles val="exact"/>
        </dgm:presLayoutVars>
      </dgm:prSet>
      <dgm:spPr/>
    </dgm:pt>
    <dgm:pt modelId="{C4CBCBF4-DEA8-456D-8E30-98CA2F5E98CF}" type="pres">
      <dgm:prSet presAssocID="{CD6F5A2C-1674-40D1-A4AE-BEC88875F3FA}" presName="node" presStyleLbl="node1" presStyleIdx="0" presStyleCnt="1" custLinFactNeighborX="1387" custLinFactNeighborY="-18897">
        <dgm:presLayoutVars>
          <dgm:bulletEnabled val="1"/>
        </dgm:presLayoutVars>
      </dgm:prSet>
      <dgm:spPr/>
    </dgm:pt>
  </dgm:ptLst>
  <dgm:cxnLst>
    <dgm:cxn modelId="{94C02463-22C3-4A3E-AE20-CBEB1CB3B7D1}" type="presOf" srcId="{74D75B14-8462-436A-B05D-7616EFAEF10E}" destId="{7CCCD607-E5BA-4423-9CD0-8188F17D1EBA}" srcOrd="0" destOrd="0" presId="urn:microsoft.com/office/officeart/2005/8/layout/process1"/>
    <dgm:cxn modelId="{1F1C65AB-1294-4E50-AA46-05E06C094269}" type="presOf" srcId="{CD6F5A2C-1674-40D1-A4AE-BEC88875F3FA}" destId="{C4CBCBF4-DEA8-456D-8E30-98CA2F5E98CF}" srcOrd="0" destOrd="0" presId="urn:microsoft.com/office/officeart/2005/8/layout/process1"/>
    <dgm:cxn modelId="{8E9C9EBF-FCD3-461E-A304-FC37B39E8E68}" srcId="{74D75B14-8462-436A-B05D-7616EFAEF10E}" destId="{CD6F5A2C-1674-40D1-A4AE-BEC88875F3FA}" srcOrd="0" destOrd="0" parTransId="{0517ED7F-6900-47A3-A832-78731B4CA37C}" sibTransId="{6AFA07A4-97D1-47E4-ADD2-7429EA1D061A}"/>
    <dgm:cxn modelId="{BCCBC87E-ECC1-4D8B-B37E-64D84A360E0E}" type="presParOf" srcId="{7CCCD607-E5BA-4423-9CD0-8188F17D1EBA}" destId="{C4CBCBF4-DEA8-456D-8E30-98CA2F5E98C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6BCF53-E75C-4E21-91B2-FB943606121C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100E31C-4B3D-491B-9C26-7D11AF48CAF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bn-IN" sz="36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প্রস্তর যুগ</a:t>
          </a:r>
          <a:r>
            <a:rPr lang="en-US" sz="36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32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Stone age</a:t>
          </a:r>
          <a:r>
            <a:rPr lang="en-US" sz="36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</a:p>
      </dgm:t>
    </dgm:pt>
    <dgm:pt modelId="{B4AD08B7-1134-4FC1-A9FD-9ADA3582FF17}" type="parTrans" cxnId="{91D884B4-F2AE-4F74-ACAB-7EC5B9C41DA1}">
      <dgm:prSet/>
      <dgm:spPr/>
      <dgm:t>
        <a:bodyPr/>
        <a:lstStyle/>
        <a:p>
          <a:pPr algn="l"/>
          <a:endParaRPr lang="en-US"/>
        </a:p>
      </dgm:t>
    </dgm:pt>
    <dgm:pt modelId="{CC3F5EC9-C92F-448D-B9F7-CA7602E842E9}" type="sibTrans" cxnId="{91D884B4-F2AE-4F74-ACAB-7EC5B9C41DA1}">
      <dgm:prSet/>
      <dgm:spPr/>
      <dgm:t>
        <a:bodyPr/>
        <a:lstStyle/>
        <a:p>
          <a:pPr algn="l"/>
          <a:endParaRPr lang="en-US"/>
        </a:p>
      </dgm:t>
    </dgm:pt>
    <dgm:pt modelId="{C4FEBE48-0C5B-4773-91E5-9E6D883E0BBB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bn-IN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</a:t>
          </a:r>
          <a:r>
            <a:rPr lang="en-US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প্রাচীন প্রস্তর যুগ</a:t>
          </a:r>
          <a:r>
            <a:rPr lang="en-US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28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Paleolithic Age</a:t>
          </a:r>
          <a:r>
            <a:rPr lang="en-US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</a:p>
      </dgm:t>
    </dgm:pt>
    <dgm:pt modelId="{766784ED-D62B-4B2C-B4AA-3762365200E4}" type="parTrans" cxnId="{B36A91F8-9217-4750-B844-62DC8E40CE70}">
      <dgm:prSet/>
      <dgm:spPr/>
      <dgm:t>
        <a:bodyPr/>
        <a:lstStyle/>
        <a:p>
          <a:pPr algn="l"/>
          <a:endParaRPr lang="en-US"/>
        </a:p>
      </dgm:t>
    </dgm:pt>
    <dgm:pt modelId="{D5915389-E9ED-42D5-BF82-555D073609A6}" type="sibTrans" cxnId="{B36A91F8-9217-4750-B844-62DC8E40CE70}">
      <dgm:prSet/>
      <dgm:spPr/>
      <dgm:t>
        <a:bodyPr/>
        <a:lstStyle/>
        <a:p>
          <a:pPr algn="l"/>
          <a:endParaRPr lang="en-US"/>
        </a:p>
      </dgm:t>
    </dgm:pt>
    <dgm:pt modelId="{E8DE5EAE-ECD3-4DD3-A174-96B03A68F7E9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bn-IN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</a:t>
          </a:r>
          <a:r>
            <a:rPr lang="en-US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নব্যপ্রস্তর যুগ</a:t>
          </a:r>
          <a:r>
            <a:rPr lang="en-US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28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Neolithic Age</a:t>
          </a:r>
          <a:r>
            <a:rPr lang="en-US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</a:p>
      </dgm:t>
    </dgm:pt>
    <dgm:pt modelId="{E2A537D1-C7DE-4A25-877F-44D8B671437A}" type="parTrans" cxnId="{092F849F-C047-4B10-B7D2-2991ACD86694}">
      <dgm:prSet/>
      <dgm:spPr/>
      <dgm:t>
        <a:bodyPr/>
        <a:lstStyle/>
        <a:p>
          <a:pPr algn="l"/>
          <a:endParaRPr lang="en-US"/>
        </a:p>
      </dgm:t>
    </dgm:pt>
    <dgm:pt modelId="{F0667987-219D-442B-9E8C-C9FC503B0D04}" type="sibTrans" cxnId="{092F849F-C047-4B10-B7D2-2991ACD86694}">
      <dgm:prSet/>
      <dgm:spPr/>
      <dgm:t>
        <a:bodyPr/>
        <a:lstStyle/>
        <a:p>
          <a:pPr algn="l"/>
          <a:endParaRPr lang="en-US"/>
        </a:p>
      </dgm:t>
    </dgm:pt>
    <dgm:pt modelId="{1D337D82-A44E-4D29-A762-451D08A2C066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bn-IN" sz="36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ধাতব যুগ</a:t>
          </a:r>
          <a:r>
            <a:rPr lang="en-US" sz="36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32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Metal age</a:t>
          </a:r>
          <a:r>
            <a:rPr lang="en-US" sz="36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</a:p>
      </dgm:t>
    </dgm:pt>
    <dgm:pt modelId="{7B16A486-6C54-461F-9B30-F796ED58084F}" type="parTrans" cxnId="{2EFF7993-7E5C-40E6-9811-2541D3F817BD}">
      <dgm:prSet/>
      <dgm:spPr/>
      <dgm:t>
        <a:bodyPr/>
        <a:lstStyle/>
        <a:p>
          <a:pPr algn="l"/>
          <a:endParaRPr lang="en-US"/>
        </a:p>
      </dgm:t>
    </dgm:pt>
    <dgm:pt modelId="{22C349AF-66A7-4040-8AE4-98A3F8008BE7}" type="sibTrans" cxnId="{2EFF7993-7E5C-40E6-9811-2541D3F817BD}">
      <dgm:prSet/>
      <dgm:spPr/>
      <dgm:t>
        <a:bodyPr/>
        <a:lstStyle/>
        <a:p>
          <a:pPr algn="l"/>
          <a:endParaRPr lang="en-US"/>
        </a:p>
      </dgm:t>
    </dgm:pt>
    <dgm:pt modelId="{87A10DE0-9343-4AAC-8421-A21E0F6BD108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bn-IN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</a:t>
          </a:r>
          <a:r>
            <a:rPr lang="en-US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তাম্র যুগ</a:t>
          </a:r>
          <a:r>
            <a:rPr lang="en-US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28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Copper Age</a:t>
          </a:r>
          <a:r>
            <a:rPr lang="en-US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</a:p>
      </dgm:t>
    </dgm:pt>
    <dgm:pt modelId="{86FCD8A3-594E-4CAB-93F5-2EF00FF14B84}" type="parTrans" cxnId="{36547909-E2C7-4B3A-8CE7-6CE62C4A3BC9}">
      <dgm:prSet/>
      <dgm:spPr/>
      <dgm:t>
        <a:bodyPr/>
        <a:lstStyle/>
        <a:p>
          <a:pPr algn="l"/>
          <a:endParaRPr lang="en-US"/>
        </a:p>
      </dgm:t>
    </dgm:pt>
    <dgm:pt modelId="{7E7F2E66-DDDF-4484-BB93-5BF1E47F40EC}" type="sibTrans" cxnId="{36547909-E2C7-4B3A-8CE7-6CE62C4A3BC9}">
      <dgm:prSet/>
      <dgm:spPr/>
      <dgm:t>
        <a:bodyPr/>
        <a:lstStyle/>
        <a:p>
          <a:pPr algn="l"/>
          <a:endParaRPr lang="en-US"/>
        </a:p>
      </dgm:t>
    </dgm:pt>
    <dgm:pt modelId="{9BE5BE88-DBE4-460C-AAF8-482A191E3A47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bn-IN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</a:t>
          </a:r>
          <a:r>
            <a:rPr lang="en-US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ব্রোঞ্জ যুগ</a:t>
          </a:r>
          <a:r>
            <a:rPr lang="en-US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28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Bronze Age</a:t>
          </a:r>
          <a:r>
            <a:rPr lang="en-US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</a:p>
      </dgm:t>
    </dgm:pt>
    <dgm:pt modelId="{C150996E-AF86-4D54-A48B-58B6E1456481}" type="parTrans" cxnId="{7ACC4763-5302-43CD-A05C-503F5EA6D9EA}">
      <dgm:prSet/>
      <dgm:spPr/>
      <dgm:t>
        <a:bodyPr/>
        <a:lstStyle/>
        <a:p>
          <a:pPr algn="l"/>
          <a:endParaRPr lang="en-US"/>
        </a:p>
      </dgm:t>
    </dgm:pt>
    <dgm:pt modelId="{723F12F6-981D-46FE-8B20-EEBAC5508EB7}" type="sibTrans" cxnId="{7ACC4763-5302-43CD-A05C-503F5EA6D9EA}">
      <dgm:prSet/>
      <dgm:spPr/>
      <dgm:t>
        <a:bodyPr/>
        <a:lstStyle/>
        <a:p>
          <a:pPr algn="l"/>
          <a:endParaRPr lang="en-US"/>
        </a:p>
      </dgm:t>
    </dgm:pt>
    <dgm:pt modelId="{827A0F37-D721-44AB-B25B-4994A7E87DB6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bn-IN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</a:t>
          </a:r>
          <a:r>
            <a:rPr lang="en-US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লৌহ যুগ</a:t>
          </a:r>
          <a:r>
            <a:rPr lang="en-US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28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Iron Age</a:t>
          </a:r>
          <a:r>
            <a:rPr lang="en-US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</a:p>
      </dgm:t>
    </dgm:pt>
    <dgm:pt modelId="{CD15921B-15DF-4320-974C-BF571F23354E}" type="parTrans" cxnId="{7DE66683-2FC5-47BC-9802-507431AC0B8E}">
      <dgm:prSet/>
      <dgm:spPr/>
      <dgm:t>
        <a:bodyPr/>
        <a:lstStyle/>
        <a:p>
          <a:pPr algn="l"/>
          <a:endParaRPr lang="en-US"/>
        </a:p>
      </dgm:t>
    </dgm:pt>
    <dgm:pt modelId="{39EB2B41-0F9A-4B32-9E0E-C6DABF4662CF}" type="sibTrans" cxnId="{7DE66683-2FC5-47BC-9802-507431AC0B8E}">
      <dgm:prSet/>
      <dgm:spPr/>
      <dgm:t>
        <a:bodyPr/>
        <a:lstStyle/>
        <a:p>
          <a:pPr algn="l"/>
          <a:endParaRPr lang="en-US"/>
        </a:p>
      </dgm:t>
    </dgm:pt>
    <dgm:pt modelId="{9F0789A3-C81B-4FEF-9485-93F48E722511}" type="pres">
      <dgm:prSet presAssocID="{306BCF53-E75C-4E21-91B2-FB943606121C}" presName="linear" presStyleCnt="0">
        <dgm:presLayoutVars>
          <dgm:animLvl val="lvl"/>
          <dgm:resizeHandles val="exact"/>
        </dgm:presLayoutVars>
      </dgm:prSet>
      <dgm:spPr/>
    </dgm:pt>
    <dgm:pt modelId="{5D6BD0BD-BCEE-440C-A539-13B03B98539E}" type="pres">
      <dgm:prSet presAssocID="{0100E31C-4B3D-491B-9C26-7D11AF48CAFE}" presName="parentText" presStyleLbl="node1" presStyleIdx="0" presStyleCnt="7" custLinFactY="-25982" custLinFactNeighborX="251" custLinFactNeighborY="-100000">
        <dgm:presLayoutVars>
          <dgm:chMax val="0"/>
          <dgm:bulletEnabled val="1"/>
        </dgm:presLayoutVars>
      </dgm:prSet>
      <dgm:spPr/>
    </dgm:pt>
    <dgm:pt modelId="{DB93D0B8-9690-4043-A649-6A49A64D5FE2}" type="pres">
      <dgm:prSet presAssocID="{CC3F5EC9-C92F-448D-B9F7-CA7602E842E9}" presName="spacer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89974C95-BC96-450F-BF93-7BB7BF6079E9}" type="pres">
      <dgm:prSet presAssocID="{C4FEBE48-0C5B-4773-91E5-9E6D883E0BBB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BF9F709E-41E2-49BF-AD98-C5981D68982F}" type="pres">
      <dgm:prSet presAssocID="{D5915389-E9ED-42D5-BF82-555D073609A6}" presName="spacer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BCFF33F7-6A96-4B22-B7E8-315CDEEBADB3}" type="pres">
      <dgm:prSet presAssocID="{E8DE5EAE-ECD3-4DD3-A174-96B03A68F7E9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2FE05020-5B87-47EC-905C-BF9F214162D2}" type="pres">
      <dgm:prSet presAssocID="{F0667987-219D-442B-9E8C-C9FC503B0D04}" presName="spacer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FDE5BFB5-1BEE-444A-AB16-3B1447E1D685}" type="pres">
      <dgm:prSet presAssocID="{1D337D82-A44E-4D29-A762-451D08A2C066}" presName="parentText" presStyleLbl="node1" presStyleIdx="3" presStyleCnt="7" custLinFactY="-6845" custLinFactNeighborX="8565" custLinFactNeighborY="-100000">
        <dgm:presLayoutVars>
          <dgm:chMax val="0"/>
          <dgm:bulletEnabled val="1"/>
        </dgm:presLayoutVars>
      </dgm:prSet>
      <dgm:spPr/>
    </dgm:pt>
    <dgm:pt modelId="{BC926BAC-EF7F-4CBE-B92A-A68EED876142}" type="pres">
      <dgm:prSet presAssocID="{22C349AF-66A7-4040-8AE4-98A3F8008BE7}" presName="spacer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FC0251B3-DC96-434B-A9D2-7BCDDE6F30D2}" type="pres">
      <dgm:prSet presAssocID="{87A10DE0-9343-4AAC-8421-A21E0F6BD108}" presName="parentText" presStyleLbl="node1" presStyleIdx="4" presStyleCnt="7" custScaleY="90910">
        <dgm:presLayoutVars>
          <dgm:chMax val="0"/>
          <dgm:bulletEnabled val="1"/>
        </dgm:presLayoutVars>
      </dgm:prSet>
      <dgm:spPr/>
    </dgm:pt>
    <dgm:pt modelId="{0208155F-18D5-4533-B7A5-540C72F4C2C6}" type="pres">
      <dgm:prSet presAssocID="{7E7F2E66-DDDF-4484-BB93-5BF1E47F40EC}" presName="spacer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44AD512F-86AC-4A7F-B49D-15E0D5C08252}" type="pres">
      <dgm:prSet presAssocID="{9BE5BE88-DBE4-460C-AAF8-482A191E3A47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7481E8CD-D9F1-4A82-8B27-1E08FA37D7DF}" type="pres">
      <dgm:prSet presAssocID="{723F12F6-981D-46FE-8B20-EEBAC5508EB7}" presName="spacer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04BB0F4B-B587-40B8-B035-57F738581A73}" type="pres">
      <dgm:prSet presAssocID="{827A0F37-D721-44AB-B25B-4994A7E87DB6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53E6B107-5454-41B2-8009-36A68FB7FCEE}" type="presOf" srcId="{87A10DE0-9343-4AAC-8421-A21E0F6BD108}" destId="{FC0251B3-DC96-434B-A9D2-7BCDDE6F30D2}" srcOrd="0" destOrd="0" presId="urn:microsoft.com/office/officeart/2005/8/layout/vList2"/>
    <dgm:cxn modelId="{36547909-E2C7-4B3A-8CE7-6CE62C4A3BC9}" srcId="{306BCF53-E75C-4E21-91B2-FB943606121C}" destId="{87A10DE0-9343-4AAC-8421-A21E0F6BD108}" srcOrd="4" destOrd="0" parTransId="{86FCD8A3-594E-4CAB-93F5-2EF00FF14B84}" sibTransId="{7E7F2E66-DDDF-4484-BB93-5BF1E47F40EC}"/>
    <dgm:cxn modelId="{57DEEF0D-BF38-4C2D-97C8-26D5C11A294C}" type="presOf" srcId="{306BCF53-E75C-4E21-91B2-FB943606121C}" destId="{9F0789A3-C81B-4FEF-9485-93F48E722511}" srcOrd="0" destOrd="0" presId="urn:microsoft.com/office/officeart/2005/8/layout/vList2"/>
    <dgm:cxn modelId="{BB1AFC32-247F-499F-A822-2E1263B21CC1}" type="presOf" srcId="{0100E31C-4B3D-491B-9C26-7D11AF48CAFE}" destId="{5D6BD0BD-BCEE-440C-A539-13B03B98539E}" srcOrd="0" destOrd="0" presId="urn:microsoft.com/office/officeart/2005/8/layout/vList2"/>
    <dgm:cxn modelId="{7ACC4763-5302-43CD-A05C-503F5EA6D9EA}" srcId="{306BCF53-E75C-4E21-91B2-FB943606121C}" destId="{9BE5BE88-DBE4-460C-AAF8-482A191E3A47}" srcOrd="5" destOrd="0" parTransId="{C150996E-AF86-4D54-A48B-58B6E1456481}" sibTransId="{723F12F6-981D-46FE-8B20-EEBAC5508EB7}"/>
    <dgm:cxn modelId="{93037963-E16A-4C3C-A495-44A6171AB783}" type="presOf" srcId="{1D337D82-A44E-4D29-A762-451D08A2C066}" destId="{FDE5BFB5-1BEE-444A-AB16-3B1447E1D685}" srcOrd="0" destOrd="0" presId="urn:microsoft.com/office/officeart/2005/8/layout/vList2"/>
    <dgm:cxn modelId="{7DE66683-2FC5-47BC-9802-507431AC0B8E}" srcId="{306BCF53-E75C-4E21-91B2-FB943606121C}" destId="{827A0F37-D721-44AB-B25B-4994A7E87DB6}" srcOrd="6" destOrd="0" parTransId="{CD15921B-15DF-4320-974C-BF571F23354E}" sibTransId="{39EB2B41-0F9A-4B32-9E0E-C6DABF4662CF}"/>
    <dgm:cxn modelId="{2EFF7993-7E5C-40E6-9811-2541D3F817BD}" srcId="{306BCF53-E75C-4E21-91B2-FB943606121C}" destId="{1D337D82-A44E-4D29-A762-451D08A2C066}" srcOrd="3" destOrd="0" parTransId="{7B16A486-6C54-461F-9B30-F796ED58084F}" sibTransId="{22C349AF-66A7-4040-8AE4-98A3F8008BE7}"/>
    <dgm:cxn modelId="{092F849F-C047-4B10-B7D2-2991ACD86694}" srcId="{306BCF53-E75C-4E21-91B2-FB943606121C}" destId="{E8DE5EAE-ECD3-4DD3-A174-96B03A68F7E9}" srcOrd="2" destOrd="0" parTransId="{E2A537D1-C7DE-4A25-877F-44D8B671437A}" sibTransId="{F0667987-219D-442B-9E8C-C9FC503B0D04}"/>
    <dgm:cxn modelId="{91D884B4-F2AE-4F74-ACAB-7EC5B9C41DA1}" srcId="{306BCF53-E75C-4E21-91B2-FB943606121C}" destId="{0100E31C-4B3D-491B-9C26-7D11AF48CAFE}" srcOrd="0" destOrd="0" parTransId="{B4AD08B7-1134-4FC1-A9FD-9ADA3582FF17}" sibTransId="{CC3F5EC9-C92F-448D-B9F7-CA7602E842E9}"/>
    <dgm:cxn modelId="{FB9C04B8-53A0-461E-84DA-E4517ABEAB70}" type="presOf" srcId="{C4FEBE48-0C5B-4773-91E5-9E6D883E0BBB}" destId="{89974C95-BC96-450F-BF93-7BB7BF6079E9}" srcOrd="0" destOrd="0" presId="urn:microsoft.com/office/officeart/2005/8/layout/vList2"/>
    <dgm:cxn modelId="{55A3FEBE-1993-4189-8215-D04F9D1B86D0}" type="presOf" srcId="{9BE5BE88-DBE4-460C-AAF8-482A191E3A47}" destId="{44AD512F-86AC-4A7F-B49D-15E0D5C08252}" srcOrd="0" destOrd="0" presId="urn:microsoft.com/office/officeart/2005/8/layout/vList2"/>
    <dgm:cxn modelId="{A63B0EC3-025A-45FC-ACC5-0AD1A5DA170B}" type="presOf" srcId="{827A0F37-D721-44AB-B25B-4994A7E87DB6}" destId="{04BB0F4B-B587-40B8-B035-57F738581A73}" srcOrd="0" destOrd="0" presId="urn:microsoft.com/office/officeart/2005/8/layout/vList2"/>
    <dgm:cxn modelId="{27F3F4DB-7FC4-4F34-BD1C-ED23A4C4D3A5}" type="presOf" srcId="{E8DE5EAE-ECD3-4DD3-A174-96B03A68F7E9}" destId="{BCFF33F7-6A96-4B22-B7E8-315CDEEBADB3}" srcOrd="0" destOrd="0" presId="urn:microsoft.com/office/officeart/2005/8/layout/vList2"/>
    <dgm:cxn modelId="{B36A91F8-9217-4750-B844-62DC8E40CE70}" srcId="{306BCF53-E75C-4E21-91B2-FB943606121C}" destId="{C4FEBE48-0C5B-4773-91E5-9E6D883E0BBB}" srcOrd="1" destOrd="0" parTransId="{766784ED-D62B-4B2C-B4AA-3762365200E4}" sibTransId="{D5915389-E9ED-42D5-BF82-555D073609A6}"/>
    <dgm:cxn modelId="{DCEA849A-5986-4D02-9691-AC8FA0FBE2F0}" type="presParOf" srcId="{9F0789A3-C81B-4FEF-9485-93F48E722511}" destId="{5D6BD0BD-BCEE-440C-A539-13B03B98539E}" srcOrd="0" destOrd="0" presId="urn:microsoft.com/office/officeart/2005/8/layout/vList2"/>
    <dgm:cxn modelId="{B5F6FEA2-FDE3-4012-9AAE-B2F9551E262F}" type="presParOf" srcId="{9F0789A3-C81B-4FEF-9485-93F48E722511}" destId="{DB93D0B8-9690-4043-A649-6A49A64D5FE2}" srcOrd="1" destOrd="0" presId="urn:microsoft.com/office/officeart/2005/8/layout/vList2"/>
    <dgm:cxn modelId="{EB2D9ED2-467E-498D-B37E-5B7F6ED33BDC}" type="presParOf" srcId="{9F0789A3-C81B-4FEF-9485-93F48E722511}" destId="{89974C95-BC96-450F-BF93-7BB7BF6079E9}" srcOrd="2" destOrd="0" presId="urn:microsoft.com/office/officeart/2005/8/layout/vList2"/>
    <dgm:cxn modelId="{C4514EF9-6BF5-4C1C-A269-2ED6427EDB17}" type="presParOf" srcId="{9F0789A3-C81B-4FEF-9485-93F48E722511}" destId="{BF9F709E-41E2-49BF-AD98-C5981D68982F}" srcOrd="3" destOrd="0" presId="urn:microsoft.com/office/officeart/2005/8/layout/vList2"/>
    <dgm:cxn modelId="{EE874C32-9D1B-4CA6-81E1-B85DCEF3F594}" type="presParOf" srcId="{9F0789A3-C81B-4FEF-9485-93F48E722511}" destId="{BCFF33F7-6A96-4B22-B7E8-315CDEEBADB3}" srcOrd="4" destOrd="0" presId="urn:microsoft.com/office/officeart/2005/8/layout/vList2"/>
    <dgm:cxn modelId="{434F3686-1D3B-4C79-B485-BB7F18D47705}" type="presParOf" srcId="{9F0789A3-C81B-4FEF-9485-93F48E722511}" destId="{2FE05020-5B87-47EC-905C-BF9F214162D2}" srcOrd="5" destOrd="0" presId="urn:microsoft.com/office/officeart/2005/8/layout/vList2"/>
    <dgm:cxn modelId="{61D5F88D-E1CE-43DB-8ED5-3C842239A124}" type="presParOf" srcId="{9F0789A3-C81B-4FEF-9485-93F48E722511}" destId="{FDE5BFB5-1BEE-444A-AB16-3B1447E1D685}" srcOrd="6" destOrd="0" presId="urn:microsoft.com/office/officeart/2005/8/layout/vList2"/>
    <dgm:cxn modelId="{8308B2DD-3B2C-45AA-9D9B-60124AD1BBA4}" type="presParOf" srcId="{9F0789A3-C81B-4FEF-9485-93F48E722511}" destId="{BC926BAC-EF7F-4CBE-B92A-A68EED876142}" srcOrd="7" destOrd="0" presId="urn:microsoft.com/office/officeart/2005/8/layout/vList2"/>
    <dgm:cxn modelId="{2AEF4883-5524-4DA7-B596-5934EBE3FFC5}" type="presParOf" srcId="{9F0789A3-C81B-4FEF-9485-93F48E722511}" destId="{FC0251B3-DC96-434B-A9D2-7BCDDE6F30D2}" srcOrd="8" destOrd="0" presId="urn:microsoft.com/office/officeart/2005/8/layout/vList2"/>
    <dgm:cxn modelId="{31A0665B-8280-4689-B4BC-09806A9BCD8D}" type="presParOf" srcId="{9F0789A3-C81B-4FEF-9485-93F48E722511}" destId="{0208155F-18D5-4533-B7A5-540C72F4C2C6}" srcOrd="9" destOrd="0" presId="urn:microsoft.com/office/officeart/2005/8/layout/vList2"/>
    <dgm:cxn modelId="{F7BBF445-A716-49C8-820B-A3FC92611161}" type="presParOf" srcId="{9F0789A3-C81B-4FEF-9485-93F48E722511}" destId="{44AD512F-86AC-4A7F-B49D-15E0D5C08252}" srcOrd="10" destOrd="0" presId="urn:microsoft.com/office/officeart/2005/8/layout/vList2"/>
    <dgm:cxn modelId="{93054957-D196-4B4B-B047-4CDC705BE8BF}" type="presParOf" srcId="{9F0789A3-C81B-4FEF-9485-93F48E722511}" destId="{7481E8CD-D9F1-4A82-8B27-1E08FA37D7DF}" srcOrd="11" destOrd="0" presId="urn:microsoft.com/office/officeart/2005/8/layout/vList2"/>
    <dgm:cxn modelId="{F5FCC1A5-AB3A-4F2A-9B27-E5DC178BDCDE}" type="presParOf" srcId="{9F0789A3-C81B-4FEF-9485-93F48E722511}" destId="{04BB0F4B-B587-40B8-B035-57F738581A73}" srcOrd="12" destOrd="0" presId="urn:microsoft.com/office/officeart/2005/8/layout/vList2"/>
  </dgm:cxnLst>
  <dgm:bg>
    <a:noFill/>
    <a:effectLst>
      <a:innerShdw blurRad="63500" dist="50800" dir="108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BCBF4-DEA8-456D-8E30-98CA2F5E98CF}">
      <dsp:nvSpPr>
        <dsp:cNvPr id="0" name=""/>
        <dsp:cNvSpPr/>
      </dsp:nvSpPr>
      <dsp:spPr>
        <a:xfrm>
          <a:off x="10652" y="0"/>
          <a:ext cx="10897752" cy="3753260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প্রত্নতত্ত্ব </a:t>
          </a:r>
          <a:r>
            <a:rPr lang="bn-BD" sz="5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বলতে </a:t>
          </a:r>
          <a:r>
            <a:rPr lang="bn-IN" sz="5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bn-BD" sz="5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বোঝায়</a:t>
          </a:r>
          <a:r>
            <a:rPr lang="bn-IN" sz="5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bn-BD" sz="5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What is Archaeology ?</a:t>
          </a:r>
        </a:p>
      </dsp:txBody>
      <dsp:txXfrm>
        <a:off x="120581" y="109929"/>
        <a:ext cx="10677894" cy="3533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BD0BD-BCEE-440C-A539-13B03B98539E}">
      <dsp:nvSpPr>
        <dsp:cNvPr id="0" name=""/>
        <dsp:cNvSpPr/>
      </dsp:nvSpPr>
      <dsp:spPr>
        <a:xfrm>
          <a:off x="0" y="0"/>
          <a:ext cx="10985678" cy="722902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b="1" kern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প্রস্তর যুগ</a:t>
          </a:r>
          <a:r>
            <a:rPr lang="en-US" sz="3600" b="1" kern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3200" b="1" kern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Stone age</a:t>
          </a:r>
          <a:r>
            <a:rPr lang="en-US" sz="3600" b="1" kern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</a:p>
      </dsp:txBody>
      <dsp:txXfrm>
        <a:off x="35289" y="35289"/>
        <a:ext cx="10915100" cy="652324"/>
      </dsp:txXfrm>
    </dsp:sp>
    <dsp:sp modelId="{89974C95-BC96-450F-BF93-7BB7BF6079E9}">
      <dsp:nvSpPr>
        <dsp:cNvPr id="0" name=""/>
        <dsp:cNvSpPr/>
      </dsp:nvSpPr>
      <dsp:spPr>
        <a:xfrm>
          <a:off x="0" y="734437"/>
          <a:ext cx="10985678" cy="72290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</a:t>
          </a:r>
          <a:r>
            <a:rPr lang="en-US" sz="3200" kern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kern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প্রাচীন প্রস্তর যুগ</a:t>
          </a:r>
          <a:r>
            <a:rPr lang="en-US" sz="3200" kern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kern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2800" kern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Paleolithic Age</a:t>
          </a:r>
          <a:r>
            <a:rPr lang="en-US" sz="3200" kern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</a:p>
      </dsp:txBody>
      <dsp:txXfrm>
        <a:off x="35289" y="769726"/>
        <a:ext cx="10915100" cy="652324"/>
      </dsp:txXfrm>
    </dsp:sp>
    <dsp:sp modelId="{BCFF33F7-6A96-4B22-B7E8-315CDEEBADB3}">
      <dsp:nvSpPr>
        <dsp:cNvPr id="0" name=""/>
        <dsp:cNvSpPr/>
      </dsp:nvSpPr>
      <dsp:spPr>
        <a:xfrm>
          <a:off x="0" y="1468270"/>
          <a:ext cx="10985678" cy="72290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</a:t>
          </a:r>
          <a:r>
            <a:rPr lang="en-US" sz="3200" kern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kern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নব্যপ্রস্তর যুগ</a:t>
          </a:r>
          <a:r>
            <a:rPr lang="en-US" sz="3200" kern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2800" kern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Neolithic Age</a:t>
          </a:r>
          <a:r>
            <a:rPr lang="en-US" sz="3200" kern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</a:p>
      </dsp:txBody>
      <dsp:txXfrm>
        <a:off x="35289" y="1503559"/>
        <a:ext cx="10915100" cy="652324"/>
      </dsp:txXfrm>
    </dsp:sp>
    <dsp:sp modelId="{FDE5BFB5-1BEE-444A-AB16-3B1447E1D685}">
      <dsp:nvSpPr>
        <dsp:cNvPr id="0" name=""/>
        <dsp:cNvSpPr/>
      </dsp:nvSpPr>
      <dsp:spPr>
        <a:xfrm>
          <a:off x="0" y="2141690"/>
          <a:ext cx="10985678" cy="722902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b="1" kern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ধাতব যুগ</a:t>
          </a:r>
          <a:r>
            <a:rPr lang="en-US" sz="3600" b="1" kern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3200" b="1" kern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Metal age</a:t>
          </a:r>
          <a:r>
            <a:rPr lang="en-US" sz="3600" b="1" kern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</a:p>
      </dsp:txBody>
      <dsp:txXfrm>
        <a:off x="35289" y="2176979"/>
        <a:ext cx="10915100" cy="652324"/>
      </dsp:txXfrm>
    </dsp:sp>
    <dsp:sp modelId="{FC0251B3-DC96-434B-A9D2-7BCDDE6F30D2}">
      <dsp:nvSpPr>
        <dsp:cNvPr id="0" name=""/>
        <dsp:cNvSpPr/>
      </dsp:nvSpPr>
      <dsp:spPr>
        <a:xfrm>
          <a:off x="0" y="2935936"/>
          <a:ext cx="10985678" cy="65719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</a:t>
          </a:r>
          <a:r>
            <a:rPr lang="en-US" sz="3200" kern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kern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তাম্র যুগ</a:t>
          </a:r>
          <a:r>
            <a:rPr lang="en-US" sz="3200" kern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2800" kern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Copper Age</a:t>
          </a:r>
          <a:r>
            <a:rPr lang="en-US" sz="3200" kern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</a:p>
      </dsp:txBody>
      <dsp:txXfrm>
        <a:off x="32081" y="2968017"/>
        <a:ext cx="10921516" cy="593028"/>
      </dsp:txXfrm>
    </dsp:sp>
    <dsp:sp modelId="{44AD512F-86AC-4A7F-B49D-15E0D5C08252}">
      <dsp:nvSpPr>
        <dsp:cNvPr id="0" name=""/>
        <dsp:cNvSpPr/>
      </dsp:nvSpPr>
      <dsp:spPr>
        <a:xfrm>
          <a:off x="0" y="3604057"/>
          <a:ext cx="10985678" cy="72290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</a:t>
          </a:r>
          <a:r>
            <a:rPr lang="en-US" sz="3200" kern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kern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ব্রোঞ্জ যুগ</a:t>
          </a:r>
          <a:r>
            <a:rPr lang="en-US" sz="3200" kern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2800" kern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Bronze Age</a:t>
          </a:r>
          <a:r>
            <a:rPr lang="en-US" sz="3200" kern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</a:p>
      </dsp:txBody>
      <dsp:txXfrm>
        <a:off x="35289" y="3639346"/>
        <a:ext cx="10915100" cy="652324"/>
      </dsp:txXfrm>
    </dsp:sp>
    <dsp:sp modelId="{04BB0F4B-B587-40B8-B035-57F738581A73}">
      <dsp:nvSpPr>
        <dsp:cNvPr id="0" name=""/>
        <dsp:cNvSpPr/>
      </dsp:nvSpPr>
      <dsp:spPr>
        <a:xfrm>
          <a:off x="0" y="4337890"/>
          <a:ext cx="10985678" cy="72290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</a:t>
          </a:r>
          <a:r>
            <a:rPr lang="en-US" sz="3200" kern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kern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লৌহ যুগ</a:t>
          </a:r>
          <a:r>
            <a:rPr lang="en-US" sz="3200" kern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2800" kern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Iron Age</a:t>
          </a:r>
          <a:r>
            <a:rPr lang="en-US" sz="3200" kern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</a:p>
      </dsp:txBody>
      <dsp:txXfrm>
        <a:off x="35289" y="4373179"/>
        <a:ext cx="10915100" cy="652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28-Apr-21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28-Apr-21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28-Apr-21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28-Apr-21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28-Apr-21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28-Apr-21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28-Apr-21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28-Apr-21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28-Apr-21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28-Apr-21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28-Apr-21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28-Apr-21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28-Apr-21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28-Apr-21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28-Apr-21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6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5229" y="2074127"/>
            <a:ext cx="4013617" cy="1729247"/>
          </a:xfrm>
        </p:spPr>
        <p:txBody>
          <a:bodyPr>
            <a:normAutofit/>
          </a:bodyPr>
          <a:lstStyle/>
          <a:p>
            <a:pPr algn="ctr"/>
            <a:r>
              <a:rPr lang="en-US" sz="9600" dirty="0" err="1">
                <a:solidFill>
                  <a:srgbClr val="3B6A1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rgbClr val="3B6A1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266CDE-0633-4813-95C7-0D82C5A6C290}"/>
              </a:ext>
            </a:extLst>
          </p:cNvPr>
          <p:cNvSpPr txBox="1">
            <a:spLocks/>
          </p:cNvSpPr>
          <p:nvPr/>
        </p:nvSpPr>
        <p:spPr>
          <a:xfrm>
            <a:off x="1371600" y="107857"/>
            <a:ext cx="9448800" cy="691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s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as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as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as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গ: </a:t>
            </a:r>
            <a:r>
              <a:rPr lang="as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BDA357-5198-48E2-BED7-5350F5179CEC}"/>
              </a:ext>
            </a:extLst>
          </p:cNvPr>
          <p:cNvSpPr txBox="1"/>
          <p:nvPr/>
        </p:nvSpPr>
        <p:spPr>
          <a:xfrm>
            <a:off x="228600" y="956509"/>
            <a:ext cx="11734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 </a:t>
            </a:r>
            <a:r>
              <a:rPr lang="en-US" sz="32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প্রস্তর</a:t>
            </a:r>
            <a:r>
              <a:rPr lang="en-US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যুগঃ</a:t>
            </a:r>
            <a:r>
              <a:rPr lang="en-US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খ্রীঃপূঃ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০০০০০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খ্রীঃপূঃ</a:t>
            </a:r>
            <a:r>
              <a:rPr lang="bn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৭০০০০/৬০০০০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অব্দ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জার্মানীতে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হেইডেলবার্গ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ইন্দোনেশিয়ার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জাভা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bn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চীনের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পিকিং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দ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ধারালো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শিকারের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য়ত্ব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</a:p>
          <a:p>
            <a:pPr algn="just"/>
            <a:endParaRPr lang="en-US" sz="14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প্রস্তর</a:t>
            </a:r>
            <a:r>
              <a:rPr lang="en-US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যুগঃ</a:t>
            </a:r>
            <a:r>
              <a:rPr lang="en-US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খ্রীঃপুর্ব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৭০,০০০</a:t>
            </a:r>
            <a:r>
              <a:rPr lang="bn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৬০০০০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খ্রীঃপুর্ব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৩৫০০০/৩০০০০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অব্দ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)।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নিয়ানডারথাল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পরিধান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শিখারের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োগী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পাথরের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ধারালো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ূক্ষ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ম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14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bn-BD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bn-BD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প্রস্তর</a:t>
            </a:r>
            <a:r>
              <a:rPr lang="en-US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যুগঃ</a:t>
            </a:r>
            <a:r>
              <a:rPr lang="bn-BD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খ্রীঃপুর্ব</a:t>
            </a:r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৩৫০০০/৩০০০০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খ্রীঃপূঃ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১০০০০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অব্দ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)।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ক্রোম্য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ুহাচিত্রে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ধনুক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হজতর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53549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266CDE-0633-4813-95C7-0D82C5A6C290}"/>
              </a:ext>
            </a:extLst>
          </p:cNvPr>
          <p:cNvSpPr txBox="1">
            <a:spLocks/>
          </p:cNvSpPr>
          <p:nvPr/>
        </p:nvSpPr>
        <p:spPr>
          <a:xfrm>
            <a:off x="1371600" y="2737022"/>
            <a:ext cx="9448800" cy="69197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4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সমাজ ও সভ্যতা বিকাশে প্রাচীন প্রস্তর যুগের প্রভাব</a:t>
            </a:r>
            <a:r>
              <a:rPr lang="en-US" sz="4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218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5" y="861391"/>
            <a:ext cx="11146577" cy="5451727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জীবিকা ও খাদ্য সংগ্রহঃ</a:t>
            </a:r>
            <a:endParaRPr lang="en-US" sz="32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627" y="3217884"/>
            <a:ext cx="4456091" cy="3377334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000" r="-29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flat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ectangle 5"/>
          <p:cNvSpPr/>
          <p:nvPr/>
        </p:nvSpPr>
        <p:spPr>
          <a:xfrm>
            <a:off x="5080629" y="895139"/>
            <a:ext cx="2987898" cy="234057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flat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Rectangle 1"/>
          <p:cNvSpPr/>
          <p:nvPr/>
        </p:nvSpPr>
        <p:spPr>
          <a:xfrm>
            <a:off x="649358" y="1399690"/>
            <a:ext cx="4121426" cy="153609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(collecting)</a:t>
            </a:r>
            <a:endParaRPr lang="bn-IN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শিকার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(Hunting)</a:t>
            </a:r>
            <a:endParaRPr lang="bn-IN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মাছধরা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(Fishing</a:t>
            </a:r>
            <a:r>
              <a:rPr lang="en-US" sz="2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219" y="895139"/>
            <a:ext cx="3593205" cy="23227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629" y="3269457"/>
            <a:ext cx="6596217" cy="332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9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3603" y="524813"/>
            <a:ext cx="3631842" cy="130398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২।হাতিয়ার</a:t>
            </a:r>
            <a:endParaRPr lang="en-US" sz="36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14422" y="524813"/>
            <a:ext cx="3850783" cy="3177863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000" r="-29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flat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Rectangle 3"/>
          <p:cNvSpPr/>
          <p:nvPr/>
        </p:nvSpPr>
        <p:spPr>
          <a:xfrm>
            <a:off x="8165206" y="471687"/>
            <a:ext cx="3451538" cy="328411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2000" b="-32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flat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ectangle 5"/>
          <p:cNvSpPr/>
          <p:nvPr/>
        </p:nvSpPr>
        <p:spPr>
          <a:xfrm>
            <a:off x="8116866" y="3755800"/>
            <a:ext cx="3557833" cy="245091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হস্তকুঠার,শাবল,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ছুরি,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করাত,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হারপুন,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বড়শি,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চাকু,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তীর-ধনুক এবংবাশ,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গাছেরছাল,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পশুর হাড়,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দাত,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শিং প্রভৃতি এ যুগের হাতিয়ার</a:t>
            </a:r>
            <a:endParaRPr lang="en-US" sz="28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498" y="3729238"/>
            <a:ext cx="3747753" cy="25040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01" y="1828800"/>
            <a:ext cx="3647941" cy="20540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14"/>
          <a:stretch/>
        </p:blipFill>
        <p:spPr>
          <a:xfrm>
            <a:off x="595648" y="3882887"/>
            <a:ext cx="3705894" cy="23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5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9702" y="631064"/>
            <a:ext cx="5558820" cy="117197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sz="3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ুহ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36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2" y="1803042"/>
            <a:ext cx="5558820" cy="43959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2" y="631064"/>
            <a:ext cx="5336706" cy="556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7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136" y="570335"/>
            <a:ext cx="3867013" cy="27266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3254" y="570335"/>
            <a:ext cx="4137535" cy="1377735"/>
          </a:xfrm>
          <a:prstGeom prst="rect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পোশাক-পরিচ্ছদ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ল/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চামড়া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49" y="570336"/>
            <a:ext cx="2819597" cy="2261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96" y="2054087"/>
            <a:ext cx="4464940" cy="4179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50" y="2832130"/>
            <a:ext cx="2819596" cy="34012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136" y="3296992"/>
            <a:ext cx="3867014" cy="293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3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748" y="367028"/>
            <a:ext cx="1495348" cy="1952102"/>
          </a:xfrm>
          <a:prstGeom prst="rect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আবিস্কার</a:t>
            </a:r>
            <a:endParaRPr lang="en-US" sz="32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9617" y="367028"/>
            <a:ext cx="9351369" cy="1952102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বিদ্যুতের চমক,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বজ্রপাত,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দাবানল,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আগ্নেগিরির অগ্নুৎপাত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 থেকে আগুনের ধারণা লাভ করে এবং এসব প্রকৃতি থেকে সংগৃহিত আগুন জ্বালিয়ে রাখত কাচা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bn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আগুনে ঝলসিয়ে খেতে শিখে।</a:t>
            </a:r>
            <a:endParaRPr lang="en-US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7" y="2451650"/>
            <a:ext cx="4124548" cy="4039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011" y="2451652"/>
            <a:ext cx="6671257" cy="4039320"/>
          </a:xfrm>
          <a:prstGeom prst="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130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3109" y="656822"/>
            <a:ext cx="7855273" cy="914400"/>
          </a:xfrm>
          <a:prstGeom prst="rect">
            <a:avLst/>
          </a:prstGeom>
          <a:noFill/>
          <a:ln w="31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</a:t>
            </a:r>
            <a: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শিল্পকলা</a:t>
            </a:r>
            <a: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চিত্রকর্ম</a:t>
            </a:r>
            <a:r>
              <a: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গুহার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ে, 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ফুটিয়ে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28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450" y="1722782"/>
            <a:ext cx="3614939" cy="44966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21" y="1722782"/>
            <a:ext cx="4484129" cy="4496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389" y="2716367"/>
            <a:ext cx="3073356" cy="3503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389" y="656823"/>
            <a:ext cx="3073356" cy="205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5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9BDA357-5198-48E2-BED7-5350F5179CEC}"/>
              </a:ext>
            </a:extLst>
          </p:cNvPr>
          <p:cNvSpPr txBox="1"/>
          <p:nvPr/>
        </p:nvSpPr>
        <p:spPr>
          <a:xfrm>
            <a:off x="434009" y="1295912"/>
            <a:ext cx="1132398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</a:t>
            </a:r>
            <a:r>
              <a:rPr lang="en-US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দলবদ্ধভাবে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ক্তির</a:t>
            </a:r>
            <a:r>
              <a:rPr lang="en-US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উপাস</a:t>
            </a:r>
            <a:r>
              <a:rPr lang="as-IN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া: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ুক্তি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শিকার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জীবনকে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ইত্যাতির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অদৃশ্য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শক্তিতে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িদ্যা</a:t>
            </a:r>
            <a:r>
              <a:rPr lang="en-US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তখনকার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জাদুবিদ্যায়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অক্ষরজ্ঞানহীন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ঙ্গিত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্যে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BEA5686-BA58-4D92-B8CA-31AC80B9B43A}"/>
              </a:ext>
            </a:extLst>
          </p:cNvPr>
          <p:cNvSpPr txBox="1">
            <a:spLocks/>
          </p:cNvSpPr>
          <p:nvPr/>
        </p:nvSpPr>
        <p:spPr>
          <a:xfrm>
            <a:off x="1159565" y="484152"/>
            <a:ext cx="9448800" cy="691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4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সমাজ ও সভ্যতা বিকাশে প্রাচীন প্রস্তর যুগের প্রভাব</a:t>
            </a:r>
            <a:r>
              <a:rPr lang="en-US" sz="4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as-IN" sz="4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4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4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4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as-IN" sz="4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4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4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 </a:t>
            </a:r>
          </a:p>
        </p:txBody>
      </p:sp>
    </p:spTree>
    <p:extLst>
      <p:ext uri="{BB962C8B-B14F-4D97-AF65-F5344CB8AC3E}">
        <p14:creationId xmlns:p14="http://schemas.microsoft.com/office/powerpoint/2010/main" val="380919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DC533-89A1-44D7-A258-DBAF708AD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821635"/>
          </a:xfrm>
        </p:spPr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আগামী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দি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ঠ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EC74B-65EE-4A3B-8F66-854E9DD30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752600"/>
            <a:ext cx="10058400" cy="1676400"/>
          </a:xfrm>
        </p:spPr>
        <p:txBody>
          <a:bodyPr>
            <a:normAutofit/>
          </a:bodyPr>
          <a:lstStyle/>
          <a:p>
            <a:pPr algn="just"/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সভ্যত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ে ন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প্রস্তরযুগের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অব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্লেষণ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09909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266CDE-0633-4813-95C7-0D82C5A6C29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691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s-IN" sz="4000" b="1" dirty="0">
                <a:latin typeface="NikoshBAN" pitchFamily="2" charset="0"/>
                <a:cs typeface="NikoshBAN" pitchFamily="2" charset="0"/>
              </a:rPr>
              <a:t>ছ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ি ও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বলি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104751-31BD-4570-A499-4D03F91D4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6" y="1542431"/>
            <a:ext cx="5804452" cy="4395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66EA7F-A923-4957-B72B-12668C475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415" y="1542431"/>
            <a:ext cx="5558820" cy="439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39AE84CC-2450-4E93-A0BA-C48AAAC8A110}"/>
              </a:ext>
            </a:extLst>
          </p:cNvPr>
          <p:cNvSpPr txBox="1">
            <a:spLocks/>
          </p:cNvSpPr>
          <p:nvPr/>
        </p:nvSpPr>
        <p:spPr>
          <a:xfrm>
            <a:off x="4492488" y="3042222"/>
            <a:ext cx="4492487" cy="139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266CDE-0633-4813-95C7-0D82C5A6C290}"/>
              </a:ext>
            </a:extLst>
          </p:cNvPr>
          <p:cNvSpPr txBox="1">
            <a:spLocks/>
          </p:cNvSpPr>
          <p:nvPr/>
        </p:nvSpPr>
        <p:spPr>
          <a:xfrm>
            <a:off x="1113183" y="953642"/>
            <a:ext cx="9448800" cy="69197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s-IN" sz="4400" dirty="0">
                <a:solidFill>
                  <a:srgbClr val="407215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4400" dirty="0">
                <a:solidFill>
                  <a:srgbClr val="407215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4400" dirty="0">
                <a:solidFill>
                  <a:srgbClr val="407215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4400" dirty="0">
                <a:solidFill>
                  <a:srgbClr val="407215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as-IN" sz="4400" dirty="0">
                <a:solidFill>
                  <a:srgbClr val="407215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en-US" sz="4400" dirty="0">
                <a:solidFill>
                  <a:srgbClr val="407215"/>
                </a:solidFill>
                <a:latin typeface="NikoshBAN" pitchFamily="2" charset="0"/>
                <a:cs typeface="NikoshBAN" pitchFamily="2" charset="0"/>
              </a:rPr>
              <a:t>ল: </a:t>
            </a:r>
            <a:r>
              <a:rPr lang="en-US" sz="4400" dirty="0" err="1">
                <a:solidFill>
                  <a:srgbClr val="407215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dirty="0">
                <a:solidFill>
                  <a:srgbClr val="40721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407215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>
                <a:solidFill>
                  <a:srgbClr val="407215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642400-7E6D-4A3A-9917-3D2D1428AEE2}"/>
              </a:ext>
            </a:extLst>
          </p:cNvPr>
          <p:cNvSpPr txBox="1">
            <a:spLocks/>
          </p:cNvSpPr>
          <p:nvPr/>
        </p:nvSpPr>
        <p:spPr>
          <a:xfrm>
            <a:off x="1317386" y="2008689"/>
            <a:ext cx="9040393" cy="29343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প্রত্নতত্ত্ব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পর্কে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ে।</a:t>
            </a:r>
          </a:p>
          <a:p>
            <a:pPr algn="just"/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্ত্বের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্ত্বের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িত্তিতে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শ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ভাগসমূহ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্লেষণ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সভ্যত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াচীন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প্রস্তরযুগের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অব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্লেষণ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5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39762217"/>
              </p:ext>
            </p:extLst>
          </p:nvPr>
        </p:nvGraphicFramePr>
        <p:xfrm>
          <a:off x="511421" y="1123541"/>
          <a:ext cx="10908405" cy="3753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408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3801" y="475324"/>
            <a:ext cx="3887591" cy="1305182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গ্রীক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শব্দ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Archaeos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 অর্থ পুরাতন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2307" y="475324"/>
            <a:ext cx="4269347" cy="1175235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Logia/Logos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 অর্থপাঠ/আলোচনা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69027" y="2197904"/>
            <a:ext cx="4939047" cy="79205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 ‘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Archaeology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94476" y="3759781"/>
            <a:ext cx="2045595" cy="75985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প্রত্নতত্ত্ব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lus 6"/>
          <p:cNvSpPr/>
          <p:nvPr/>
        </p:nvSpPr>
        <p:spPr>
          <a:xfrm>
            <a:off x="5627843" y="676181"/>
            <a:ext cx="938013" cy="798488"/>
          </a:xfrm>
          <a:prstGeom prst="mathPlus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738550" y="3115947"/>
            <a:ext cx="357449" cy="582809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Bent Arrow 10"/>
          <p:cNvSpPr/>
          <p:nvPr/>
        </p:nvSpPr>
        <p:spPr>
          <a:xfrm rot="10800000">
            <a:off x="8411579" y="1780506"/>
            <a:ext cx="1030309" cy="1079721"/>
          </a:xfrm>
          <a:prstGeom prst="bentArrow">
            <a:avLst/>
          </a:prstGeom>
          <a:solidFill>
            <a:srgbClr val="FF00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8C8136-9150-409D-BC83-B1E4051683FB}"/>
              </a:ext>
            </a:extLst>
          </p:cNvPr>
          <p:cNvSpPr/>
          <p:nvPr/>
        </p:nvSpPr>
        <p:spPr>
          <a:xfrm>
            <a:off x="702365" y="4813016"/>
            <a:ext cx="107872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খনন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উদ্ধারকৃত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হাতিয়ার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তীর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ধনুক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ঘরবাড়ি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তৈজসপত্র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আসবাপত্র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পরীক্ষা-নিরীক্ষা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প্রাগৈতিহাসিক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গবেষণার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প্রত্নতত্ত্ব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72737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266CDE-0633-4813-95C7-0D82C5A6C290}"/>
              </a:ext>
            </a:extLst>
          </p:cNvPr>
          <p:cNvSpPr txBox="1">
            <a:spLocks/>
          </p:cNvSpPr>
          <p:nvPr/>
        </p:nvSpPr>
        <p:spPr>
          <a:xfrm>
            <a:off x="1371600" y="209171"/>
            <a:ext cx="9448800" cy="69197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4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প্রত্নতত্ত্ব</a:t>
            </a:r>
            <a:r>
              <a:rPr lang="en-US" sz="4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প্রামাণ্য</a:t>
            </a:r>
            <a:r>
              <a:rPr lang="en-US" sz="4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সঙ্গা</a:t>
            </a:r>
            <a:r>
              <a:rPr lang="en-US" sz="4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642400-7E6D-4A3A-9917-3D2D1428AEE2}"/>
              </a:ext>
            </a:extLst>
          </p:cNvPr>
          <p:cNvSpPr txBox="1">
            <a:spLocks/>
          </p:cNvSpPr>
          <p:nvPr/>
        </p:nvSpPr>
        <p:spPr>
          <a:xfrm>
            <a:off x="364435" y="1417982"/>
            <a:ext cx="1146313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টেইলর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,”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প্রত্নতত্ত্ব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অতীতের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ধ্বংসাবশেষ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”  </a:t>
            </a:r>
          </a:p>
          <a:p>
            <a:pPr>
              <a:buNone/>
            </a:pP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গর্ডন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চাইল্ডের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আংশিক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জীবনযাত্রার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রেখাচিত্র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ফুটিয়ে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তুলতে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>
              <a:buNone/>
            </a:pP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প্রত্নতত্ত্ব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খনন-কার্যের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উদ্ধারকৃত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মানবজাতির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দৈহিক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এজন্য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প্রত্নতত্ত্বকে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দৈহিক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নৃবিজ্ঞানের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উপশাখা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অভিহিত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প্রত্নতাত্ত্বিকগ্ণ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পূর্বের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গাছপালার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জীবাশ্ব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আবিস্কার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শ্রেণিবিন্যাসের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en-US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25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353" y="1640910"/>
            <a:ext cx="6866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 সাহিত্য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Ancient literature</a:t>
            </a:r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349" y="2368418"/>
            <a:ext cx="6776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মৌখিক ইতিহাস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Oral History</a:t>
            </a:r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349" y="3033386"/>
            <a:ext cx="6776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Artifacts </a:t>
            </a:r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350" y="3699724"/>
            <a:ext cx="6776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স্থানীয় জ্ঞান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Local Knowledge</a:t>
            </a:r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350" y="4366062"/>
            <a:ext cx="1030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প্রত্নতাত্ত্বিক অনুসিদ্ধান্ত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Archaeological hypothesis</a:t>
            </a:r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350" y="5032400"/>
            <a:ext cx="6776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উৎস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Public source</a:t>
            </a:r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1123" y="5698738"/>
            <a:ext cx="6776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জরিপ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Previous survey</a:t>
            </a:r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17CDC4-50C7-4FB6-AA14-020F05C71739}"/>
              </a:ext>
            </a:extLst>
          </p:cNvPr>
          <p:cNvSpPr txBox="1"/>
          <p:nvPr/>
        </p:nvSpPr>
        <p:spPr>
          <a:xfrm>
            <a:off x="2417521" y="185123"/>
            <a:ext cx="6776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প্রত্নতত্ত্বের</a:t>
            </a:r>
            <a:r>
              <a:rPr lang="en-US" sz="40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endParaRPr lang="en-US" sz="40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72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971398"/>
              </p:ext>
            </p:extLst>
          </p:nvPr>
        </p:nvGraphicFramePr>
        <p:xfrm>
          <a:off x="658690" y="1049347"/>
          <a:ext cx="10985678" cy="5061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1C7D415-0210-4E1F-AB21-2E71C087885E}"/>
              </a:ext>
            </a:extLst>
          </p:cNvPr>
          <p:cNvSpPr txBox="1"/>
          <p:nvPr/>
        </p:nvSpPr>
        <p:spPr>
          <a:xfrm>
            <a:off x="742123" y="185123"/>
            <a:ext cx="10818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প্রত্নতত্ত্বের</a:t>
            </a:r>
            <a:r>
              <a:rPr lang="en-US" sz="40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সময়কালের</a:t>
            </a:r>
            <a:r>
              <a:rPr lang="en-US" sz="40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40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0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শ্রেণীবিভাগ</a:t>
            </a:r>
            <a:endParaRPr lang="en-US" sz="40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03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1A47C0-CF43-4B41-9BB5-DB45FCD65FE2}"/>
              </a:ext>
            </a:extLst>
          </p:cNvPr>
          <p:cNvSpPr txBox="1"/>
          <p:nvPr/>
        </p:nvSpPr>
        <p:spPr>
          <a:xfrm>
            <a:off x="742123" y="185123"/>
            <a:ext cx="10818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সময়কাল</a:t>
            </a:r>
            <a:r>
              <a:rPr lang="en-US" sz="40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0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প্রত্নতাত্ত্বিক</a:t>
            </a:r>
            <a:r>
              <a:rPr lang="en-US" sz="40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40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endParaRPr lang="en-US" sz="40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0CE0432-F1FC-47B9-BC7B-DA68AAE9A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044405"/>
              </p:ext>
            </p:extLst>
          </p:nvPr>
        </p:nvGraphicFramePr>
        <p:xfrm>
          <a:off x="119269" y="893009"/>
          <a:ext cx="11913706" cy="58278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50022">
                  <a:extLst>
                    <a:ext uri="{9D8B030D-6E8A-4147-A177-3AD203B41FA5}">
                      <a16:colId xmlns:a16="http://schemas.microsoft.com/office/drawing/2014/main" val="1385323416"/>
                    </a:ext>
                  </a:extLst>
                </a:gridCol>
                <a:gridCol w="1763497">
                  <a:extLst>
                    <a:ext uri="{9D8B030D-6E8A-4147-A177-3AD203B41FA5}">
                      <a16:colId xmlns:a16="http://schemas.microsoft.com/office/drawing/2014/main" val="1091493712"/>
                    </a:ext>
                  </a:extLst>
                </a:gridCol>
                <a:gridCol w="3325067">
                  <a:extLst>
                    <a:ext uri="{9D8B030D-6E8A-4147-A177-3AD203B41FA5}">
                      <a16:colId xmlns:a16="http://schemas.microsoft.com/office/drawing/2014/main" val="3571843436"/>
                    </a:ext>
                  </a:extLst>
                </a:gridCol>
                <a:gridCol w="2436589">
                  <a:extLst>
                    <a:ext uri="{9D8B030D-6E8A-4147-A177-3AD203B41FA5}">
                      <a16:colId xmlns:a16="http://schemas.microsoft.com/office/drawing/2014/main" val="788255323"/>
                    </a:ext>
                  </a:extLst>
                </a:gridCol>
                <a:gridCol w="3338531">
                  <a:extLst>
                    <a:ext uri="{9D8B030D-6E8A-4147-A177-3AD203B41FA5}">
                      <a16:colId xmlns:a16="http://schemas.microsoft.com/office/drawing/2014/main" val="1636436408"/>
                    </a:ext>
                  </a:extLst>
                </a:gridCol>
              </a:tblGrid>
              <a:tr h="79869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endParaRPr lang="en-US" sz="3000" dirty="0">
                        <a:solidFill>
                          <a:schemeClr val="tx2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ূ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000" dirty="0" err="1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ত্ত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 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endParaRPr lang="en-US" sz="3000" dirty="0">
                        <a:solidFill>
                          <a:schemeClr val="tx2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000" dirty="0" err="1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ত্ত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 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endParaRPr lang="en-US" sz="3000" dirty="0">
                        <a:solidFill>
                          <a:schemeClr val="tx2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endParaRPr lang="en-US" sz="3000" dirty="0">
                        <a:solidFill>
                          <a:schemeClr val="tx2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endParaRPr lang="en-US" sz="3000" dirty="0">
                        <a:solidFill>
                          <a:schemeClr val="tx2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504904"/>
                  </a:ext>
                </a:extLst>
              </a:tr>
              <a:tr h="798695">
                <a:tc rowSpan="3"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tx2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3000" dirty="0">
                        <a:solidFill>
                          <a:schemeClr val="tx2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3000" dirty="0">
                        <a:solidFill>
                          <a:schemeClr val="tx2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3000" dirty="0" err="1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প্লা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000" dirty="0" err="1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টো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endParaRPr lang="en-US" sz="3000" dirty="0">
                        <a:solidFill>
                          <a:schemeClr val="tx2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 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000" dirty="0" err="1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াচীন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endParaRPr lang="en-US" sz="3000" dirty="0">
                        <a:solidFill>
                          <a:schemeClr val="tx2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ং, 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া, 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3000" dirty="0" err="1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ানডারথাল</a:t>
                      </a:r>
                      <a:endParaRPr lang="en-US" sz="3000" dirty="0">
                        <a:solidFill>
                          <a:schemeClr val="tx2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7490859"/>
                  </a:ext>
                </a:extLst>
              </a:tr>
              <a:tr h="798695">
                <a:tc vMerge="1"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 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000" dirty="0" err="1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াচীন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endParaRPr lang="en-US" sz="3000" dirty="0">
                        <a:solidFill>
                          <a:schemeClr val="tx2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endParaRPr lang="en-US" sz="3000" dirty="0">
                        <a:solidFill>
                          <a:schemeClr val="tx2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</a:t>
                      </a:r>
                      <a:r>
                        <a:rPr kumimoji="0" lang="as-IN" sz="3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kumimoji="0" lang="en-US" sz="3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</a:t>
                      </a:r>
                      <a:r>
                        <a:rPr kumimoji="0" lang="as-IN" sz="3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kumimoji="0" lang="en-US" sz="3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ং, </a:t>
                      </a:r>
                      <a:r>
                        <a:rPr kumimoji="0" lang="as-IN" sz="3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জ</a:t>
                      </a:r>
                      <a:r>
                        <a:rPr kumimoji="0" lang="en-US" sz="3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kumimoji="0" lang="as-IN" sz="3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ভ</a:t>
                      </a:r>
                      <a:r>
                        <a:rPr kumimoji="0" lang="en-US" sz="3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া, </a:t>
                      </a:r>
                      <a:r>
                        <a:rPr kumimoji="0" lang="as-IN" sz="3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ন</a:t>
                      </a:r>
                      <a:r>
                        <a:rPr kumimoji="0" lang="en-US" sz="3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kumimoji="0" lang="as-IN" sz="3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য়</a:t>
                      </a:r>
                      <a:r>
                        <a:rPr kumimoji="0" lang="en-US" sz="3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ানডারথাল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9103496"/>
                  </a:ext>
                </a:extLst>
              </a:tr>
              <a:tr h="798695">
                <a:tc vMerge="1"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উচ্চ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000" dirty="0" err="1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াচীন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endParaRPr lang="en-US" sz="3000" dirty="0">
                        <a:solidFill>
                          <a:schemeClr val="tx2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০-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</a:t>
                      </a:r>
                      <a:r>
                        <a:rPr kumimoji="0" lang="as-IN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</a:t>
                      </a:r>
                      <a:r>
                        <a:rPr kumimoji="0" lang="as-IN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ং, </a:t>
                      </a:r>
                      <a:r>
                        <a:rPr kumimoji="0" lang="as-IN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জ</a:t>
                      </a: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kumimoji="0" lang="as-IN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ভ</a:t>
                      </a: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া, </a:t>
                      </a:r>
                      <a:r>
                        <a:rPr kumimoji="0" lang="as-IN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ন</a:t>
                      </a: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kumimoji="0" lang="as-IN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য়</a:t>
                      </a:r>
                      <a:r>
                        <a:rPr kumimoji="0" lang="en-US" sz="3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ানডারথাল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9334824"/>
                  </a:ext>
                </a:extLst>
              </a:tr>
              <a:tr h="798695">
                <a:tc rowSpan="2"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tx2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3000" dirty="0">
                        <a:solidFill>
                          <a:schemeClr val="tx2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3000" dirty="0" err="1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হো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3000" dirty="0" err="1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োসিন</a:t>
                      </a:r>
                      <a:endParaRPr lang="en-US" sz="3000" dirty="0">
                        <a:solidFill>
                          <a:schemeClr val="tx2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endParaRPr lang="en-US" sz="3000" dirty="0">
                        <a:solidFill>
                          <a:schemeClr val="tx2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 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000" dirty="0" err="1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ূর্বে</a:t>
                      </a:r>
                      <a:endParaRPr lang="en-US" sz="3000" dirty="0">
                        <a:solidFill>
                          <a:schemeClr val="tx2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আধুনিক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en-US" sz="3000" dirty="0" err="1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োম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000" dirty="0" err="1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াপিয়েন্স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6860897"/>
                  </a:ext>
                </a:extLst>
              </a:tr>
              <a:tr h="798695">
                <a:tc vMerge="1"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000" dirty="0" err="1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ুগ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3000" dirty="0" err="1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্র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US" sz="3000" dirty="0" err="1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ঞ্জ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যুগ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3000" dirty="0" err="1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ৌহ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যুগ</a:t>
                      </a:r>
                      <a:endParaRPr lang="en-US" sz="3000" dirty="0">
                        <a:solidFill>
                          <a:schemeClr val="tx2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খ্রিষ্টপূ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০-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 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en-US" sz="3000" dirty="0" err="1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ব্দে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শুরু</a:t>
                      </a:r>
                      <a:endParaRPr lang="en-US" sz="3000" dirty="0">
                        <a:solidFill>
                          <a:schemeClr val="tx2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err="1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আধুনিক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en-US" sz="3000" dirty="0" err="1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োম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000" dirty="0" err="1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াপিয়েন্স</a:t>
                      </a:r>
                      <a:r>
                        <a:rPr lang="en-US" sz="3000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4167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053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833</TotalTime>
  <Words>1297</Words>
  <Application>Microsoft Office PowerPoint</Application>
  <PresentationFormat>Widescreen</PresentationFormat>
  <Paragraphs>92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NikoshBAN</vt:lpstr>
      <vt:lpstr>Segoe Print</vt:lpstr>
      <vt:lpstr>Nature Illustration 16x9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আগামী দিনের পাঠ: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Shushilan Shushilan</dc:creator>
  <cp:lastModifiedBy>Shushilan Shushilan</cp:lastModifiedBy>
  <cp:revision>201</cp:revision>
  <dcterms:created xsi:type="dcterms:W3CDTF">2020-10-14T12:43:41Z</dcterms:created>
  <dcterms:modified xsi:type="dcterms:W3CDTF">2021-04-28T03:25:00Z</dcterms:modified>
</cp:coreProperties>
</file>