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8" r:id="rId2"/>
    <p:sldId id="289" r:id="rId3"/>
    <p:sldId id="258" r:id="rId4"/>
    <p:sldId id="259" r:id="rId5"/>
    <p:sldId id="260" r:id="rId6"/>
    <p:sldId id="261" r:id="rId7"/>
    <p:sldId id="262" r:id="rId8"/>
    <p:sldId id="270" r:id="rId9"/>
    <p:sldId id="271" r:id="rId10"/>
    <p:sldId id="263" r:id="rId11"/>
    <p:sldId id="264" r:id="rId12"/>
    <p:sldId id="265" r:id="rId13"/>
    <p:sldId id="269" r:id="rId14"/>
    <p:sldId id="285"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F504B-DBF1-4DE3-84A8-5008ECCDC513}" type="datetimeFigureOut">
              <a:rPr lang="en-US" smtClean="0"/>
              <a:t>4/28/2021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56A0E-C69D-4D6A-8333-3A6AC5EB511E}" type="slidenum">
              <a:rPr lang="en-US" smtClean="0"/>
              <a:t>‹#›</a:t>
            </a:fld>
            <a:endParaRPr lang="en-US"/>
          </a:p>
        </p:txBody>
      </p:sp>
    </p:spTree>
    <p:extLst>
      <p:ext uri="{BB962C8B-B14F-4D97-AF65-F5344CB8AC3E}">
        <p14:creationId xmlns:p14="http://schemas.microsoft.com/office/powerpoint/2010/main" val="8208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A99B-3E74-48B6-A157-2E657D7B4D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696DC1-56DC-44FC-A1A3-26A82F710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A5AFD8-6558-4F2C-BD69-C4188548CE61}"/>
              </a:ext>
            </a:extLst>
          </p:cNvPr>
          <p:cNvSpPr>
            <a:spLocks noGrp="1"/>
          </p:cNvSpPr>
          <p:nvPr>
            <p:ph type="dt" sz="half" idx="10"/>
          </p:nvPr>
        </p:nvSpPr>
        <p:spPr/>
        <p:txBody>
          <a:bodyPr/>
          <a:lstStyle/>
          <a:p>
            <a:fld id="{DFDE6F06-9B20-490F-9B4C-CD910042D21A}" type="datetimeFigureOut">
              <a:rPr lang="en-US" smtClean="0"/>
              <a:t>4/28/2021</a:t>
            </a:fld>
            <a:endParaRPr lang="en-US"/>
          </a:p>
        </p:txBody>
      </p:sp>
      <p:sp>
        <p:nvSpPr>
          <p:cNvPr id="5" name="Footer Placeholder 4">
            <a:extLst>
              <a:ext uri="{FF2B5EF4-FFF2-40B4-BE49-F238E27FC236}">
                <a16:creationId xmlns:a16="http://schemas.microsoft.com/office/drawing/2014/main" id="{C3A52D70-F2BA-4FBE-8C90-C21C67420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9AFBC-BCC9-4414-8953-537D9DA1A1E6}"/>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13102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8468-8DED-4F1E-8268-08C8BA3B49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AD59-4FF9-4248-B065-61DD51F05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13A6D-1940-4612-BB37-3F673E1B68FA}"/>
              </a:ext>
            </a:extLst>
          </p:cNvPr>
          <p:cNvSpPr>
            <a:spLocks noGrp="1"/>
          </p:cNvSpPr>
          <p:nvPr>
            <p:ph type="dt" sz="half" idx="10"/>
          </p:nvPr>
        </p:nvSpPr>
        <p:spPr/>
        <p:txBody>
          <a:bodyPr/>
          <a:lstStyle/>
          <a:p>
            <a:fld id="{DFDE6F06-9B20-490F-9B4C-CD910042D21A}" type="datetimeFigureOut">
              <a:rPr lang="en-US" smtClean="0"/>
              <a:t>4/28/2021</a:t>
            </a:fld>
            <a:endParaRPr lang="en-US"/>
          </a:p>
        </p:txBody>
      </p:sp>
      <p:sp>
        <p:nvSpPr>
          <p:cNvPr id="5" name="Footer Placeholder 4">
            <a:extLst>
              <a:ext uri="{FF2B5EF4-FFF2-40B4-BE49-F238E27FC236}">
                <a16:creationId xmlns:a16="http://schemas.microsoft.com/office/drawing/2014/main" id="{58CB1F10-0ECD-4A7B-99A2-BF2A51EDF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D0E89-E008-4C91-81CC-FB214453299D}"/>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33854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897CA-F01A-4BE7-AED6-74AEC85749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0A6B58-36ED-4B19-B724-63DE02A94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4F8D5-4392-4562-8FAC-06E0E9017156}"/>
              </a:ext>
            </a:extLst>
          </p:cNvPr>
          <p:cNvSpPr>
            <a:spLocks noGrp="1"/>
          </p:cNvSpPr>
          <p:nvPr>
            <p:ph type="dt" sz="half" idx="10"/>
          </p:nvPr>
        </p:nvSpPr>
        <p:spPr/>
        <p:txBody>
          <a:bodyPr/>
          <a:lstStyle/>
          <a:p>
            <a:fld id="{DFDE6F06-9B20-490F-9B4C-CD910042D21A}" type="datetimeFigureOut">
              <a:rPr lang="en-US" smtClean="0"/>
              <a:t>4/28/2021</a:t>
            </a:fld>
            <a:endParaRPr lang="en-US"/>
          </a:p>
        </p:txBody>
      </p:sp>
      <p:sp>
        <p:nvSpPr>
          <p:cNvPr id="5" name="Footer Placeholder 4">
            <a:extLst>
              <a:ext uri="{FF2B5EF4-FFF2-40B4-BE49-F238E27FC236}">
                <a16:creationId xmlns:a16="http://schemas.microsoft.com/office/drawing/2014/main" id="{2212860E-70E1-47F5-A7B5-004C68D1F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C0D0F-5FF0-414B-A2F5-2E387DF3982E}"/>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64292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0EB9-3C1C-4BD7-83EC-152F7DCE5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CD106-B539-47F9-A097-0B989982D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28A5D-00DB-49E5-8E05-C51599DE5174}"/>
              </a:ext>
            </a:extLst>
          </p:cNvPr>
          <p:cNvSpPr>
            <a:spLocks noGrp="1"/>
          </p:cNvSpPr>
          <p:nvPr>
            <p:ph type="dt" sz="half" idx="10"/>
          </p:nvPr>
        </p:nvSpPr>
        <p:spPr/>
        <p:txBody>
          <a:bodyPr/>
          <a:lstStyle/>
          <a:p>
            <a:fld id="{DFDE6F06-9B20-490F-9B4C-CD910042D21A}" type="datetimeFigureOut">
              <a:rPr lang="en-US" smtClean="0"/>
              <a:t>4/28/2021</a:t>
            </a:fld>
            <a:endParaRPr lang="en-US"/>
          </a:p>
        </p:txBody>
      </p:sp>
      <p:sp>
        <p:nvSpPr>
          <p:cNvPr id="5" name="Footer Placeholder 4">
            <a:extLst>
              <a:ext uri="{FF2B5EF4-FFF2-40B4-BE49-F238E27FC236}">
                <a16:creationId xmlns:a16="http://schemas.microsoft.com/office/drawing/2014/main" id="{48081D99-FB7E-4366-B651-AC23FBF24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1CE9C-826A-445C-B0B4-6259D517F53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22879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D780-EAB0-4A10-8ECF-ADF43035B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292A3-7807-4FFA-89C3-7C8D9D272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59058-34F7-4FD1-B480-F9C89BE784C8}"/>
              </a:ext>
            </a:extLst>
          </p:cNvPr>
          <p:cNvSpPr>
            <a:spLocks noGrp="1"/>
          </p:cNvSpPr>
          <p:nvPr>
            <p:ph type="dt" sz="half" idx="10"/>
          </p:nvPr>
        </p:nvSpPr>
        <p:spPr/>
        <p:txBody>
          <a:bodyPr/>
          <a:lstStyle/>
          <a:p>
            <a:fld id="{DFDE6F06-9B20-490F-9B4C-CD910042D21A}" type="datetimeFigureOut">
              <a:rPr lang="en-US" smtClean="0"/>
              <a:t>4/28/2021</a:t>
            </a:fld>
            <a:endParaRPr lang="en-US"/>
          </a:p>
        </p:txBody>
      </p:sp>
      <p:sp>
        <p:nvSpPr>
          <p:cNvPr id="5" name="Footer Placeholder 4">
            <a:extLst>
              <a:ext uri="{FF2B5EF4-FFF2-40B4-BE49-F238E27FC236}">
                <a16:creationId xmlns:a16="http://schemas.microsoft.com/office/drawing/2014/main" id="{58130ED4-923D-4A22-9BA5-5DEE0FD14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32C87-5705-4CA7-99CE-160C5F774D5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75566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27E6-4834-41C1-AB23-AA6BBA5D9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5CE56-F84D-4342-BB0B-BE35360AA6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DC192-E90E-4C2B-AB88-64763E67E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16BD24-9E3C-4C09-BC57-A68CD44FFFE4}"/>
              </a:ext>
            </a:extLst>
          </p:cNvPr>
          <p:cNvSpPr>
            <a:spLocks noGrp="1"/>
          </p:cNvSpPr>
          <p:nvPr>
            <p:ph type="dt" sz="half" idx="10"/>
          </p:nvPr>
        </p:nvSpPr>
        <p:spPr/>
        <p:txBody>
          <a:bodyPr/>
          <a:lstStyle/>
          <a:p>
            <a:fld id="{DFDE6F06-9B20-490F-9B4C-CD910042D21A}" type="datetimeFigureOut">
              <a:rPr lang="en-US" smtClean="0"/>
              <a:t>4/28/2021</a:t>
            </a:fld>
            <a:endParaRPr lang="en-US"/>
          </a:p>
        </p:txBody>
      </p:sp>
      <p:sp>
        <p:nvSpPr>
          <p:cNvPr id="6" name="Footer Placeholder 5">
            <a:extLst>
              <a:ext uri="{FF2B5EF4-FFF2-40B4-BE49-F238E27FC236}">
                <a16:creationId xmlns:a16="http://schemas.microsoft.com/office/drawing/2014/main" id="{E433936C-EED3-4F9D-A246-1CD8FC984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92818-C6F5-4E7B-9EA0-367312B2C52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2958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56F4-2CDD-4E4E-8C2C-ACED073F74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708505-0BF7-422F-A659-40DE0EC7D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D935-EDA6-4F8A-BA37-ED69057284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7516C-9A0E-4B89-BD54-4FA12711E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C150D-26BD-4400-BF59-2D743B92C9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CA6DB-CF68-4BE4-9ACB-EFBA9E1F22F4}"/>
              </a:ext>
            </a:extLst>
          </p:cNvPr>
          <p:cNvSpPr>
            <a:spLocks noGrp="1"/>
          </p:cNvSpPr>
          <p:nvPr>
            <p:ph type="dt" sz="half" idx="10"/>
          </p:nvPr>
        </p:nvSpPr>
        <p:spPr/>
        <p:txBody>
          <a:bodyPr/>
          <a:lstStyle/>
          <a:p>
            <a:fld id="{DFDE6F06-9B20-490F-9B4C-CD910042D21A}" type="datetimeFigureOut">
              <a:rPr lang="en-US" smtClean="0"/>
              <a:t>4/28/2021</a:t>
            </a:fld>
            <a:endParaRPr lang="en-US"/>
          </a:p>
        </p:txBody>
      </p:sp>
      <p:sp>
        <p:nvSpPr>
          <p:cNvPr id="8" name="Footer Placeholder 7">
            <a:extLst>
              <a:ext uri="{FF2B5EF4-FFF2-40B4-BE49-F238E27FC236}">
                <a16:creationId xmlns:a16="http://schemas.microsoft.com/office/drawing/2014/main" id="{A64A02FA-E5A0-4B77-91EC-9413913C5E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62D305-8CCA-4C4D-9527-18DA647AC67C}"/>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92620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9E56-B416-4BE4-922E-B4A5BC5551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A6DA4-A53A-4236-ACC4-CB3100362341}"/>
              </a:ext>
            </a:extLst>
          </p:cNvPr>
          <p:cNvSpPr>
            <a:spLocks noGrp="1"/>
          </p:cNvSpPr>
          <p:nvPr>
            <p:ph type="dt" sz="half" idx="10"/>
          </p:nvPr>
        </p:nvSpPr>
        <p:spPr/>
        <p:txBody>
          <a:bodyPr/>
          <a:lstStyle/>
          <a:p>
            <a:fld id="{DFDE6F06-9B20-490F-9B4C-CD910042D21A}" type="datetimeFigureOut">
              <a:rPr lang="en-US" smtClean="0"/>
              <a:t>4/28/2021</a:t>
            </a:fld>
            <a:endParaRPr lang="en-US"/>
          </a:p>
        </p:txBody>
      </p:sp>
      <p:sp>
        <p:nvSpPr>
          <p:cNvPr id="4" name="Footer Placeholder 3">
            <a:extLst>
              <a:ext uri="{FF2B5EF4-FFF2-40B4-BE49-F238E27FC236}">
                <a16:creationId xmlns:a16="http://schemas.microsoft.com/office/drawing/2014/main" id="{C748BA44-61A8-4A7E-8665-F6FE48FE08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1613F-2E8E-4499-A17C-816D13C85FD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67093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CA697-C7BB-4CD5-8507-256B1799EDC5}"/>
              </a:ext>
            </a:extLst>
          </p:cNvPr>
          <p:cNvSpPr>
            <a:spLocks noGrp="1"/>
          </p:cNvSpPr>
          <p:nvPr>
            <p:ph type="dt" sz="half" idx="10"/>
          </p:nvPr>
        </p:nvSpPr>
        <p:spPr/>
        <p:txBody>
          <a:bodyPr/>
          <a:lstStyle/>
          <a:p>
            <a:fld id="{DFDE6F06-9B20-490F-9B4C-CD910042D21A}" type="datetimeFigureOut">
              <a:rPr lang="en-US" smtClean="0"/>
              <a:t>4/28/2021</a:t>
            </a:fld>
            <a:endParaRPr lang="en-US"/>
          </a:p>
        </p:txBody>
      </p:sp>
      <p:sp>
        <p:nvSpPr>
          <p:cNvPr id="3" name="Footer Placeholder 2">
            <a:extLst>
              <a:ext uri="{FF2B5EF4-FFF2-40B4-BE49-F238E27FC236}">
                <a16:creationId xmlns:a16="http://schemas.microsoft.com/office/drawing/2014/main" id="{83984EBA-14A1-4638-ADA6-216E8CCA8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766D0C-4DBB-48B9-8138-9394777700B4}"/>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03837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C844-6250-4967-9506-8F6076EC9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EA45F7-63AC-4635-B82B-2CB52CAE4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3ED29B-63C1-42A1-A944-84B5D242E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5CB0A-F8E4-462B-8C71-EF8336D11169}"/>
              </a:ext>
            </a:extLst>
          </p:cNvPr>
          <p:cNvSpPr>
            <a:spLocks noGrp="1"/>
          </p:cNvSpPr>
          <p:nvPr>
            <p:ph type="dt" sz="half" idx="10"/>
          </p:nvPr>
        </p:nvSpPr>
        <p:spPr/>
        <p:txBody>
          <a:bodyPr/>
          <a:lstStyle/>
          <a:p>
            <a:fld id="{DFDE6F06-9B20-490F-9B4C-CD910042D21A}" type="datetimeFigureOut">
              <a:rPr lang="en-US" smtClean="0"/>
              <a:t>4/28/2021</a:t>
            </a:fld>
            <a:endParaRPr lang="en-US"/>
          </a:p>
        </p:txBody>
      </p:sp>
      <p:sp>
        <p:nvSpPr>
          <p:cNvPr id="6" name="Footer Placeholder 5">
            <a:extLst>
              <a:ext uri="{FF2B5EF4-FFF2-40B4-BE49-F238E27FC236}">
                <a16:creationId xmlns:a16="http://schemas.microsoft.com/office/drawing/2014/main" id="{9B72DD9A-CEA8-4308-8E36-6D544C17F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FE23E-E067-46C4-B51A-F865CB3C8C80}"/>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77639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7557-8FE9-471D-8F6A-6E50CA84E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6AA1A-933B-4AFB-A462-4A8147DB2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6E1904-4A35-4CA1-A176-394463A80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65170-669D-46A8-BC34-F76D6F673A78}"/>
              </a:ext>
            </a:extLst>
          </p:cNvPr>
          <p:cNvSpPr>
            <a:spLocks noGrp="1"/>
          </p:cNvSpPr>
          <p:nvPr>
            <p:ph type="dt" sz="half" idx="10"/>
          </p:nvPr>
        </p:nvSpPr>
        <p:spPr/>
        <p:txBody>
          <a:bodyPr/>
          <a:lstStyle/>
          <a:p>
            <a:fld id="{DFDE6F06-9B20-490F-9B4C-CD910042D21A}" type="datetimeFigureOut">
              <a:rPr lang="en-US" smtClean="0"/>
              <a:t>4/28/2021</a:t>
            </a:fld>
            <a:endParaRPr lang="en-US"/>
          </a:p>
        </p:txBody>
      </p:sp>
      <p:sp>
        <p:nvSpPr>
          <p:cNvPr id="6" name="Footer Placeholder 5">
            <a:extLst>
              <a:ext uri="{FF2B5EF4-FFF2-40B4-BE49-F238E27FC236}">
                <a16:creationId xmlns:a16="http://schemas.microsoft.com/office/drawing/2014/main" id="{AA876AC1-0332-404D-83A3-5908A6576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321D9-2E6B-4187-A2D6-F639DC81328A}"/>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8011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A247D-64C2-429F-931C-D5502605F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A41EE-2D08-446D-B56A-2B577A40B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39A36-85A8-4687-8E5B-DF0ECB5DB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E6F06-9B20-490F-9B4C-CD910042D21A}" type="datetimeFigureOut">
              <a:rPr lang="en-US" smtClean="0"/>
              <a:t>4/28/2021</a:t>
            </a:fld>
            <a:endParaRPr lang="en-US"/>
          </a:p>
        </p:txBody>
      </p:sp>
      <p:sp>
        <p:nvSpPr>
          <p:cNvPr id="5" name="Footer Placeholder 4">
            <a:extLst>
              <a:ext uri="{FF2B5EF4-FFF2-40B4-BE49-F238E27FC236}">
                <a16:creationId xmlns:a16="http://schemas.microsoft.com/office/drawing/2014/main" id="{056624BF-6905-4CB9-B775-456E7AE8A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AED4A2-1C8D-4324-91BF-7A6938FF6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8F7C8-6FDA-4F05-8083-1D06D1AA8038}" type="slidenum">
              <a:rPr lang="en-US" smtClean="0"/>
              <a:t>‹#›</a:t>
            </a:fld>
            <a:endParaRPr lang="en-US"/>
          </a:p>
        </p:txBody>
      </p:sp>
    </p:spTree>
    <p:extLst>
      <p:ext uri="{BB962C8B-B14F-4D97-AF65-F5344CB8AC3E}">
        <p14:creationId xmlns:p14="http://schemas.microsoft.com/office/powerpoint/2010/main" val="17029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jpg" /><Relationship Id="rId1" Type="http://schemas.openxmlformats.org/officeDocument/2006/relationships/slideLayout" Target="../slideLayouts/slideLayout7.xml" /><Relationship Id="rId4" Type="http://schemas.openxmlformats.org/officeDocument/2006/relationships/image" Target="../media/image7.jpeg" /></Relationships>
</file>

<file path=ppt/slides/_rels/slide15.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jpg" /><Relationship Id="rId1" Type="http://schemas.openxmlformats.org/officeDocument/2006/relationships/slideLayout" Target="../slideLayouts/slideLayout7.xml" /><Relationship Id="rId4" Type="http://schemas.openxmlformats.org/officeDocument/2006/relationships/image" Target="../media/image4.jpeg" /></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video" Target="../media/media1.mp4" /><Relationship Id="rId1" Type="http://schemas.microsoft.com/office/2007/relationships/media" Target="../media/media1.mp4" /><Relationship Id="rId6" Type="http://schemas.openxmlformats.org/officeDocument/2006/relationships/image" Target="../media/image5.png" /><Relationship Id="rId5" Type="http://schemas.openxmlformats.org/officeDocument/2006/relationships/image" Target="../media/image1.jpeg" /><Relationship Id="rId4" Type="http://schemas.openxmlformats.org/officeDocument/2006/relationships/image" Target="../media/image3.jpg" /></Relationships>
</file>

<file path=ppt/slides/_rels/slide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jpg" /><Relationship Id="rId1" Type="http://schemas.openxmlformats.org/officeDocument/2006/relationships/slideLayout" Target="../slideLayouts/slideLayout7.xml" /><Relationship Id="rId4" Type="http://schemas.openxmlformats.org/officeDocument/2006/relationships/image" Target="../media/image6.jpeg" /></Relationships>
</file>

<file path=ppt/slides/_rels/slide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jp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10">
            <a:extLst>
              <a:ext uri="{FF2B5EF4-FFF2-40B4-BE49-F238E27FC236}">
                <a16:creationId xmlns:a16="http://schemas.microsoft.com/office/drawing/2014/main" id="{50EEBE68-616F-6C4F-B8C7-5401F892A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42" y="261595"/>
            <a:ext cx="11747444" cy="6342405"/>
          </a:xfrm>
          <a:prstGeom prst="rect">
            <a:avLst/>
          </a:prstGeom>
        </p:spPr>
      </p:pic>
      <p:sp>
        <p:nvSpPr>
          <p:cNvPr id="2" name="Oval 1">
            <a:extLst>
              <a:ext uri="{FF2B5EF4-FFF2-40B4-BE49-F238E27FC236}">
                <a16:creationId xmlns:a16="http://schemas.microsoft.com/office/drawing/2014/main" id="{DBE11908-9F3B-FC47-BF79-0D4CE2329189}"/>
              </a:ext>
            </a:extLst>
          </p:cNvPr>
          <p:cNvSpPr/>
          <p:nvPr/>
        </p:nvSpPr>
        <p:spPr>
          <a:xfrm>
            <a:off x="4664527" y="3429000"/>
            <a:ext cx="7146473" cy="2755900"/>
          </a:xfrm>
          <a:prstGeom prst="ellipse">
            <a:avLst/>
          </a:prstGeom>
          <a:solidFill>
            <a:srgbClr val="FF0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Edwardian Script ITC" panose="030303020407070D0804" pitchFamily="66" charset="0"/>
              </a:rPr>
              <a:t>G,T  Degree College.</a:t>
            </a:r>
          </a:p>
          <a:p>
            <a:pPr algn="ctr"/>
            <a:r>
              <a:rPr lang="en-US" sz="4800" b="1">
                <a:latin typeface="Edwardian Script ITC" panose="030303020407070D0804" pitchFamily="66" charset="0"/>
              </a:rPr>
              <a:t>Kotchandpur, Jhenaidah. </a:t>
            </a:r>
          </a:p>
        </p:txBody>
      </p:sp>
      <p:sp>
        <p:nvSpPr>
          <p:cNvPr id="3" name="TextBox 2">
            <a:extLst>
              <a:ext uri="{FF2B5EF4-FFF2-40B4-BE49-F238E27FC236}">
                <a16:creationId xmlns:a16="http://schemas.microsoft.com/office/drawing/2014/main" id="{5D398450-720A-7340-9FAD-D7EBBEBDE622}"/>
              </a:ext>
            </a:extLst>
          </p:cNvPr>
          <p:cNvSpPr txBox="1"/>
          <p:nvPr/>
        </p:nvSpPr>
        <p:spPr>
          <a:xfrm>
            <a:off x="927099" y="4153940"/>
            <a:ext cx="3374571" cy="1754326"/>
          </a:xfrm>
          <a:prstGeom prst="rect">
            <a:avLst/>
          </a:prstGeom>
          <a:noFill/>
        </p:spPr>
        <p:txBody>
          <a:bodyPr wrap="square" rtlCol="0">
            <a:spAutoFit/>
          </a:bodyPr>
          <a:lstStyle/>
          <a:p>
            <a:pPr algn="ctr"/>
            <a:r>
              <a:rPr lang="en-US" sz="5400" i="1">
                <a:solidFill>
                  <a:srgbClr val="00B0F0"/>
                </a:solidFill>
                <a:latin typeface="Algerian" pitchFamily="82" charset="0"/>
                <a:ea typeface="Abadi" panose="02000000000000000000" pitchFamily="2" charset="0"/>
              </a:rPr>
              <a:t>On-line class</a:t>
            </a:r>
          </a:p>
        </p:txBody>
      </p:sp>
    </p:spTree>
    <p:extLst>
      <p:ext uri="{BB962C8B-B14F-4D97-AF65-F5344CB8AC3E}">
        <p14:creationId xmlns:p14="http://schemas.microsoft.com/office/powerpoint/2010/main" val="1267246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084C3CF2-DAF4-204E-B599-5C81624C3207}"/>
              </a:ext>
            </a:extLst>
          </p:cNvPr>
          <p:cNvSpPr txBox="1"/>
          <p:nvPr/>
        </p:nvSpPr>
        <p:spPr>
          <a:xfrm>
            <a:off x="710973" y="1800729"/>
            <a:ext cx="10770052" cy="2800767"/>
          </a:xfrm>
          <a:prstGeom prst="rect">
            <a:avLst/>
          </a:prstGeom>
          <a:noFill/>
        </p:spPr>
        <p:txBody>
          <a:bodyPr wrap="square">
            <a:spAutoFit/>
          </a:bodyPr>
          <a:lstStyle/>
          <a:p>
            <a:r>
              <a:rPr lang="as-IN" sz="4400" b="1" i="0">
                <a:solidFill>
                  <a:srgbClr val="2C2525"/>
                </a:solidFill>
                <a:effectLst/>
                <a:latin typeface="Baloo Da 2"/>
              </a:rPr>
              <a:t>৪.বাজেট লক্ষ্যঃ</a:t>
            </a:r>
            <a:r>
              <a:rPr lang="as-IN" sz="4400" b="0" i="0">
                <a:solidFill>
                  <a:srgbClr val="2C2525"/>
                </a:solidFill>
                <a:effectLst/>
                <a:latin typeface="Baloo Da 2"/>
              </a:rPr>
              <a:t> প্রতিষ্ঠানের প্রত্যাশিত ফলাফল যখন সংখ্যায় প্রকাশ করা হয় তাকে বাজেট লক্ষ্য বলে। প্রতিষ্ঠানের মুনাফা বিগত বছরের তুলনায় ২৫% বৃদ্ধির লক্ষ্যকে বাজেট লক্ষ্য বলে।</a:t>
            </a:r>
            <a:endParaRPr lang="en-US" sz="4400"/>
          </a:p>
        </p:txBody>
      </p:sp>
      <p:sp>
        <p:nvSpPr>
          <p:cNvPr id="6" name="TextBox 5">
            <a:extLst>
              <a:ext uri="{FF2B5EF4-FFF2-40B4-BE49-F238E27FC236}">
                <a16:creationId xmlns:a16="http://schemas.microsoft.com/office/drawing/2014/main" id="{5F38C4D6-E2ED-C94E-A5B1-124B8AB26137}"/>
              </a:ext>
            </a:extLst>
          </p:cNvPr>
          <p:cNvSpPr txBox="1"/>
          <p:nvPr/>
        </p:nvSpPr>
        <p:spPr>
          <a:xfrm>
            <a:off x="2267858" y="276685"/>
            <a:ext cx="8812892" cy="1015663"/>
          </a:xfrm>
          <a:prstGeom prst="rect">
            <a:avLst/>
          </a:prstGeom>
          <a:noFill/>
        </p:spPr>
        <p:txBody>
          <a:bodyPr wrap="square">
            <a:spAutoFit/>
          </a:bodyPr>
          <a:lstStyle/>
          <a:p>
            <a:r>
              <a:rPr lang="as-IN" sz="6000" b="1" i="0">
                <a:solidFill>
                  <a:srgbClr val="FF0000"/>
                </a:solidFill>
                <a:effectLst/>
                <a:latin typeface="Baloo Da 2"/>
              </a:rPr>
              <a:t>(ক) প্রকৃতি বিচারেঃ</a:t>
            </a:r>
            <a:endParaRPr lang="en-US" sz="6000"/>
          </a:p>
        </p:txBody>
      </p:sp>
    </p:spTree>
    <p:extLst>
      <p:ext uri="{BB962C8B-B14F-4D97-AF65-F5344CB8AC3E}">
        <p14:creationId xmlns:p14="http://schemas.microsoft.com/office/powerpoint/2010/main" val="170985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9A79A69F-3B14-FD4B-A9B5-E45A251ED6C3}"/>
              </a:ext>
            </a:extLst>
          </p:cNvPr>
          <p:cNvSpPr txBox="1"/>
          <p:nvPr/>
        </p:nvSpPr>
        <p:spPr>
          <a:xfrm>
            <a:off x="430893" y="1293673"/>
            <a:ext cx="11434535" cy="4154984"/>
          </a:xfrm>
          <a:prstGeom prst="rect">
            <a:avLst/>
          </a:prstGeom>
          <a:noFill/>
        </p:spPr>
        <p:txBody>
          <a:bodyPr wrap="square">
            <a:spAutoFit/>
          </a:bodyPr>
          <a:lstStyle/>
          <a:p>
            <a:pPr algn="l"/>
            <a:endParaRPr lang="as-IN" sz="4400" b="0" i="0">
              <a:solidFill>
                <a:srgbClr val="2C2525"/>
              </a:solidFill>
              <a:effectLst/>
              <a:latin typeface="Baloo Da 2"/>
            </a:endParaRPr>
          </a:p>
          <a:p>
            <a:pPr algn="l"/>
            <a:r>
              <a:rPr lang="as-IN" sz="4400" b="1" i="0">
                <a:solidFill>
                  <a:srgbClr val="2C2525"/>
                </a:solidFill>
                <a:effectLst/>
                <a:latin typeface="Baloo Da 2"/>
              </a:rPr>
              <a:t>১.স্ট্যাটিজিক লক্ষ্যঃ</a:t>
            </a:r>
            <a:r>
              <a:rPr lang="as-IN" sz="4400" b="0" i="0">
                <a:solidFill>
                  <a:srgbClr val="2C2525"/>
                </a:solidFill>
                <a:effectLst/>
                <a:latin typeface="Baloo Da 2"/>
              </a:rPr>
              <a:t> প্রতিষ্ঠানের ঊধ্বর্তন নির্বাহীগণ প্রতিষ্ঠানের জন্য দীর্ঘমেয়াদি যে লক্ষ্য নির্ধারণ করেন তাকে স্ট্যাটিজিক লক্ষ্য বলে। দশ বছরের মধ্যে বিনিয়োগকারীদের মুনাফাত হার ২০%, একটি স্ট্যাটিজিক লক্ষ্যের উদাহরণ।</a:t>
            </a:r>
          </a:p>
        </p:txBody>
      </p:sp>
      <p:sp>
        <p:nvSpPr>
          <p:cNvPr id="6" name="TextBox 5">
            <a:extLst>
              <a:ext uri="{FF2B5EF4-FFF2-40B4-BE49-F238E27FC236}">
                <a16:creationId xmlns:a16="http://schemas.microsoft.com/office/drawing/2014/main" id="{B5BB9A73-6D53-2A45-A84A-D8C506A55ED9}"/>
              </a:ext>
            </a:extLst>
          </p:cNvPr>
          <p:cNvSpPr txBox="1"/>
          <p:nvPr/>
        </p:nvSpPr>
        <p:spPr>
          <a:xfrm>
            <a:off x="1002420" y="329505"/>
            <a:ext cx="10305143" cy="1015663"/>
          </a:xfrm>
          <a:prstGeom prst="rect">
            <a:avLst/>
          </a:prstGeom>
          <a:noFill/>
        </p:spPr>
        <p:txBody>
          <a:bodyPr wrap="square">
            <a:spAutoFit/>
          </a:bodyPr>
          <a:lstStyle/>
          <a:p>
            <a:r>
              <a:rPr lang="as-IN" sz="6000" b="1" i="0">
                <a:solidFill>
                  <a:srgbClr val="FF0000"/>
                </a:solidFill>
                <a:effectLst/>
                <a:latin typeface="Baloo Da 2"/>
              </a:rPr>
              <a:t>(খ) সাংগঠনিক স্তর বিচারেঃ</a:t>
            </a:r>
            <a:endParaRPr lang="en-US" sz="6000">
              <a:solidFill>
                <a:srgbClr val="FF0000"/>
              </a:solidFill>
            </a:endParaRPr>
          </a:p>
        </p:txBody>
      </p:sp>
    </p:spTree>
    <p:extLst>
      <p:ext uri="{BB962C8B-B14F-4D97-AF65-F5344CB8AC3E}">
        <p14:creationId xmlns:p14="http://schemas.microsoft.com/office/powerpoint/2010/main" val="197945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AA2804C3-CDEE-B743-926B-14BA0A5F952D}"/>
              </a:ext>
            </a:extLst>
          </p:cNvPr>
          <p:cNvSpPr txBox="1"/>
          <p:nvPr/>
        </p:nvSpPr>
        <p:spPr>
          <a:xfrm>
            <a:off x="412750" y="1536174"/>
            <a:ext cx="11361963" cy="4401205"/>
          </a:xfrm>
          <a:prstGeom prst="rect">
            <a:avLst/>
          </a:prstGeom>
          <a:noFill/>
        </p:spPr>
        <p:txBody>
          <a:bodyPr wrap="square">
            <a:spAutoFit/>
          </a:bodyPr>
          <a:lstStyle/>
          <a:p>
            <a:r>
              <a:rPr lang="as-IN" sz="4000" b="1" i="0">
                <a:solidFill>
                  <a:srgbClr val="2C2525"/>
                </a:solidFill>
                <a:effectLst/>
                <a:latin typeface="Baloo Da 2"/>
              </a:rPr>
              <a:t>২.বিভাগীয় বা কৌশলগত লক্ষ্যঃ</a:t>
            </a:r>
            <a:r>
              <a:rPr lang="as-IN" sz="4000" b="0" i="0">
                <a:solidFill>
                  <a:srgbClr val="2C2525"/>
                </a:solidFill>
                <a:effectLst/>
                <a:latin typeface="Baloo Da 2"/>
              </a:rPr>
              <a:t> প্রতিষ্ঠানের মধ্য পর্যায়ের ব্যবস্থাপকগণ স্ট্যাটিজিক লক্ষ্য অর্জনের জন্য বিভাগীয় পর্যায়ে যে লক্ষ্য নির্ধারণ করেন তাকে বিভাগীয় বা কৌশলগত লক্ষ্য বলে। বিক্রয় বৃদ্ধির স্ট্যাটিজিক লক্ষ্য বাস্তবায়নের জন্য একটা প্রতিষ্ঠানের উৎপাদন বিভাগ এক বছরে ২৫% উৎপাদন বৃদ্ধির পরিকল্পনা গ্রহণ করেছে।</a:t>
            </a:r>
            <a:endParaRPr lang="en-US" sz="4000"/>
          </a:p>
        </p:txBody>
      </p:sp>
      <p:sp>
        <p:nvSpPr>
          <p:cNvPr id="8" name="TextBox 7">
            <a:extLst>
              <a:ext uri="{FF2B5EF4-FFF2-40B4-BE49-F238E27FC236}">
                <a16:creationId xmlns:a16="http://schemas.microsoft.com/office/drawing/2014/main" id="{CD15CEE1-4FF7-2049-8A54-2173CECBE767}"/>
              </a:ext>
            </a:extLst>
          </p:cNvPr>
          <p:cNvSpPr txBox="1"/>
          <p:nvPr/>
        </p:nvSpPr>
        <p:spPr>
          <a:xfrm>
            <a:off x="1002420" y="329505"/>
            <a:ext cx="10305143" cy="1015663"/>
          </a:xfrm>
          <a:prstGeom prst="rect">
            <a:avLst/>
          </a:prstGeom>
          <a:noFill/>
        </p:spPr>
        <p:txBody>
          <a:bodyPr wrap="square">
            <a:spAutoFit/>
          </a:bodyPr>
          <a:lstStyle/>
          <a:p>
            <a:r>
              <a:rPr lang="as-IN" sz="6000" b="1" i="0">
                <a:solidFill>
                  <a:srgbClr val="FF0000"/>
                </a:solidFill>
                <a:effectLst/>
                <a:latin typeface="Baloo Da 2"/>
              </a:rPr>
              <a:t>(খ) সাংগঠনিক স্তর বিচারেঃ</a:t>
            </a:r>
            <a:endParaRPr lang="en-US" sz="6000">
              <a:solidFill>
                <a:srgbClr val="FF0000"/>
              </a:solidFill>
            </a:endParaRPr>
          </a:p>
        </p:txBody>
      </p:sp>
    </p:spTree>
    <p:extLst>
      <p:ext uri="{BB962C8B-B14F-4D97-AF65-F5344CB8AC3E}">
        <p14:creationId xmlns:p14="http://schemas.microsoft.com/office/powerpoint/2010/main" val="8229690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02B0E0BA-F4D9-8246-8161-9C945B61EC1D}"/>
              </a:ext>
            </a:extLst>
          </p:cNvPr>
          <p:cNvSpPr txBox="1"/>
          <p:nvPr/>
        </p:nvSpPr>
        <p:spPr>
          <a:xfrm>
            <a:off x="412750" y="1517839"/>
            <a:ext cx="11434535" cy="4154984"/>
          </a:xfrm>
          <a:prstGeom prst="rect">
            <a:avLst/>
          </a:prstGeom>
          <a:noFill/>
        </p:spPr>
        <p:txBody>
          <a:bodyPr wrap="square">
            <a:spAutoFit/>
          </a:bodyPr>
          <a:lstStyle/>
          <a:p>
            <a:r>
              <a:rPr lang="as-IN" sz="4400" b="1" i="0">
                <a:solidFill>
                  <a:srgbClr val="2C2525"/>
                </a:solidFill>
                <a:effectLst/>
                <a:latin typeface="Baloo Da 2"/>
              </a:rPr>
              <a:t>৩.কার্যসম্বন্ধীয় লক্ষ্যঃ </a:t>
            </a:r>
            <a:r>
              <a:rPr lang="as-IN" sz="4400" b="0" i="0">
                <a:solidFill>
                  <a:srgbClr val="2C2525"/>
                </a:solidFill>
                <a:effectLst/>
                <a:latin typeface="Baloo Da 2"/>
              </a:rPr>
              <a:t>প্রতিষ্ঠানের নিচের পর্যায়ের উপবিভাগ বা কর্মকেন্দ্রগুলোতে বিভাগীয় লক্ষ্য বাস্তবায়নের জন্য যে সকল লক্ষ্য নির্ধারণ করা হয় তাকে কার্যসম্বন্ধীয় লক্ষ্য বলে। যে কোনো মেশিনে ত্রুটি দেখা দেয়ার ৩ঘন্টার মধ্যে অবশ্যই তা মেরামত করতে হবে ইত্যাদি।</a:t>
            </a:r>
            <a:endParaRPr lang="en-US" sz="4400"/>
          </a:p>
        </p:txBody>
      </p:sp>
      <p:sp>
        <p:nvSpPr>
          <p:cNvPr id="2" name="TextBox 1">
            <a:extLst>
              <a:ext uri="{FF2B5EF4-FFF2-40B4-BE49-F238E27FC236}">
                <a16:creationId xmlns:a16="http://schemas.microsoft.com/office/drawing/2014/main" id="{481B4851-4408-BC4A-A74E-69367679156F}"/>
              </a:ext>
            </a:extLst>
          </p:cNvPr>
          <p:cNvSpPr txBox="1"/>
          <p:nvPr/>
        </p:nvSpPr>
        <p:spPr>
          <a:xfrm>
            <a:off x="1002420" y="329505"/>
            <a:ext cx="10305143" cy="1015663"/>
          </a:xfrm>
          <a:prstGeom prst="rect">
            <a:avLst/>
          </a:prstGeom>
          <a:noFill/>
        </p:spPr>
        <p:txBody>
          <a:bodyPr wrap="square">
            <a:spAutoFit/>
          </a:bodyPr>
          <a:lstStyle/>
          <a:p>
            <a:r>
              <a:rPr lang="as-IN" sz="6000" b="1" i="0">
                <a:solidFill>
                  <a:srgbClr val="FF0000"/>
                </a:solidFill>
                <a:effectLst/>
                <a:latin typeface="Baloo Da 2"/>
              </a:rPr>
              <a:t>(খ) সাংগঠনিক স্তর বিচারেঃ</a:t>
            </a:r>
            <a:endParaRPr lang="en-US" sz="6000">
              <a:solidFill>
                <a:srgbClr val="FF0000"/>
              </a:solidFill>
            </a:endParaRPr>
          </a:p>
        </p:txBody>
      </p:sp>
    </p:spTree>
    <p:extLst>
      <p:ext uri="{BB962C8B-B14F-4D97-AF65-F5344CB8AC3E}">
        <p14:creationId xmlns:p14="http://schemas.microsoft.com/office/powerpoint/2010/main" val="1950712791"/>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4">
            <a:extLst>
              <a:ext uri="{FF2B5EF4-FFF2-40B4-BE49-F238E27FC236}">
                <a16:creationId xmlns:a16="http://schemas.microsoft.com/office/drawing/2014/main" id="{2D9E967D-C372-5B46-A896-76BEC8A5B4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86" y="466711"/>
            <a:ext cx="11094300" cy="4939860"/>
          </a:xfrm>
          <a:prstGeom prst="rect">
            <a:avLst/>
          </a:prstGeom>
        </p:spPr>
      </p:pic>
      <p:sp>
        <p:nvSpPr>
          <p:cNvPr id="5" name="TextBox 4">
            <a:extLst>
              <a:ext uri="{FF2B5EF4-FFF2-40B4-BE49-F238E27FC236}">
                <a16:creationId xmlns:a16="http://schemas.microsoft.com/office/drawing/2014/main" id="{AAC910FC-0814-CA49-9956-A4F354439FFD}"/>
              </a:ext>
            </a:extLst>
          </p:cNvPr>
          <p:cNvSpPr txBox="1"/>
          <p:nvPr/>
        </p:nvSpPr>
        <p:spPr>
          <a:xfrm>
            <a:off x="172415" y="430425"/>
            <a:ext cx="11593286" cy="769441"/>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l"/>
            <a:r>
              <a:rPr lang="en-US" sz="4400"/>
              <a:t>আসুন সবাই মিলে করোনাভাইরাস  প্রতিরোধ করি</a:t>
            </a:r>
          </a:p>
        </p:txBody>
      </p:sp>
    </p:spTree>
    <p:extLst>
      <p:ext uri="{BB962C8B-B14F-4D97-AF65-F5344CB8AC3E}">
        <p14:creationId xmlns:p14="http://schemas.microsoft.com/office/powerpoint/2010/main" val="7954889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308428" y="-36285"/>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4">
            <a:extLst>
              <a:ext uri="{FF2B5EF4-FFF2-40B4-BE49-F238E27FC236}">
                <a16:creationId xmlns:a16="http://schemas.microsoft.com/office/drawing/2014/main" id="{76344AB2-6C46-0648-BFBB-7AB521947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15" y="127000"/>
            <a:ext cx="11611428" cy="6386287"/>
          </a:xfrm>
          <a:prstGeom prst="rect">
            <a:avLst/>
          </a:prstGeom>
        </p:spPr>
      </p:pic>
    </p:spTree>
    <p:extLst>
      <p:ext uri="{BB962C8B-B14F-4D97-AF65-F5344CB8AC3E}">
        <p14:creationId xmlns:p14="http://schemas.microsoft.com/office/powerpoint/2010/main" val="26654581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09" y="4663715"/>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1CE226F2-68F3-5B43-ABF2-44CFBA39DA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099" y="575809"/>
            <a:ext cx="4274710" cy="56602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a:extLst>
              <a:ext uri="{FF2B5EF4-FFF2-40B4-BE49-F238E27FC236}">
                <a16:creationId xmlns:a16="http://schemas.microsoft.com/office/drawing/2014/main" id="{65D48565-1CC4-2B41-B168-676CE9EBF774}"/>
              </a:ext>
            </a:extLst>
          </p:cNvPr>
          <p:cNvSpPr/>
          <p:nvPr/>
        </p:nvSpPr>
        <p:spPr>
          <a:xfrm>
            <a:off x="4824380" y="1369201"/>
            <a:ext cx="7151311" cy="4087273"/>
          </a:xfrm>
          <a:prstGeom prst="rect">
            <a:avLst/>
          </a:prstGeom>
          <a:solidFill>
            <a:schemeClr val="accent6">
              <a:lumMod val="20000"/>
              <a:lumOff val="80000"/>
            </a:schemeClr>
          </a:solidFill>
        </p:spPr>
        <p:txBody>
          <a:bodyPr wrap="square">
            <a:spAutoFit/>
          </a:bodyPr>
          <a:lstStyle/>
          <a:p>
            <a:pPr algn="ctr">
              <a:spcBef>
                <a:spcPct val="20000"/>
              </a:spcBef>
            </a:pPr>
            <a:r>
              <a:rPr lang="en-US" sz="5400" dirty="0">
                <a:solidFill>
                  <a:srgbClr val="FF0000"/>
                </a:solidFill>
                <a:latin typeface="Algerian" pitchFamily="82" charset="0"/>
                <a:ea typeface="STHupo" panose="02010800040101010101" pitchFamily="2" charset="-122"/>
                <a:cs typeface="Bodoni MT Black" panose="02000000000000000000" pitchFamily="2" charset="0"/>
              </a:rPr>
              <a:t>Md. Abbas ali</a:t>
            </a:r>
          </a:p>
          <a:p>
            <a:pPr algn="ctr">
              <a:spcBef>
                <a:spcPct val="20000"/>
              </a:spcBef>
            </a:pPr>
            <a:r>
              <a:rPr lang="en-US" sz="3600" dirty="0">
                <a:solidFill>
                  <a:srgbClr val="7030A0"/>
                </a:solidFill>
                <a:latin typeface="Blackadder ITC" pitchFamily="82" charset="0"/>
                <a:cs typeface="NikoshBAN" panose="02000000000000000000" pitchFamily="2" charset="0"/>
              </a:rPr>
              <a:t>Assistance Professor (Management) </a:t>
            </a:r>
          </a:p>
          <a:p>
            <a:pPr algn="ctr">
              <a:spcBef>
                <a:spcPct val="20000"/>
              </a:spcBef>
            </a:pPr>
            <a:r>
              <a:rPr lang="en-US" sz="2800" dirty="0">
                <a:latin typeface="Eras Bold ITC" panose="020B0907030504020204" pitchFamily="34" charset="0"/>
                <a:cs typeface="NikoshBAN" panose="02000000000000000000" pitchFamily="2" charset="0"/>
              </a:rPr>
              <a:t>G,T College, Kotchandpur, Jhenaidah </a:t>
            </a:r>
          </a:p>
          <a:p>
            <a:pPr algn="ctr">
              <a:spcBef>
                <a:spcPct val="20000"/>
              </a:spcBef>
            </a:pPr>
            <a:r>
              <a:rPr lang="en-US" sz="2800" dirty="0">
                <a:solidFill>
                  <a:schemeClr val="accent1"/>
                </a:solidFill>
                <a:latin typeface="Eras Bold ITC" panose="020B0907030504020204" pitchFamily="34" charset="0"/>
                <a:cs typeface="NikoshBAN" panose="02000000000000000000" pitchFamily="2" charset="0"/>
              </a:rPr>
              <a:t>Facebook: facebook.com/abbasali1976</a:t>
            </a:r>
          </a:p>
          <a:p>
            <a:pPr algn="ctr">
              <a:spcBef>
                <a:spcPct val="20000"/>
              </a:spcBef>
            </a:pPr>
            <a:r>
              <a:rPr lang="en-US" sz="2800" dirty="0">
                <a:solidFill>
                  <a:schemeClr val="accent2">
                    <a:lumMod val="75000"/>
                  </a:schemeClr>
                </a:solidFill>
                <a:latin typeface="Eras Bold ITC" panose="020B0907030504020204" pitchFamily="34" charset="0"/>
                <a:cs typeface="NikoshBAN" panose="02000000000000000000" pitchFamily="2" charset="0"/>
              </a:rPr>
              <a:t>GMAIL: abbasali</a:t>
            </a:r>
            <a:r>
              <a:rPr lang="en-US" sz="2800" dirty="0">
                <a:solidFill>
                  <a:schemeClr val="accent2">
                    <a:lumMod val="75000"/>
                  </a:schemeClr>
                </a:solidFill>
                <a:latin typeface="Eras Bold ITC" panose="020B0907030504020204" pitchFamily="34" charset="0"/>
                <a:cs typeface="Arial" panose="020B0604020202020204" pitchFamily="34" charset="0"/>
              </a:rPr>
              <a:t>1976@gmail.com</a:t>
            </a:r>
            <a:endParaRPr lang="en-US" sz="2800" dirty="0">
              <a:solidFill>
                <a:schemeClr val="accent2">
                  <a:lumMod val="75000"/>
                </a:schemeClr>
              </a:solidFill>
              <a:latin typeface="Eras Bold ITC" panose="020B0907030504020204" pitchFamily="34" charset="0"/>
              <a:cs typeface="NikoshBAN" panose="02000000000000000000" pitchFamily="2" charset="0"/>
            </a:endParaRPr>
          </a:p>
          <a:p>
            <a:pPr algn="ctr">
              <a:spcBef>
                <a:spcPct val="20000"/>
              </a:spcBef>
            </a:pPr>
            <a:r>
              <a:rPr lang="en-US" sz="2800" dirty="0">
                <a:solidFill>
                  <a:srgbClr val="7030A0"/>
                </a:solidFill>
                <a:latin typeface="Eras Bold ITC" panose="020B0907030504020204" pitchFamily="34" charset="0"/>
                <a:cs typeface="NikoshBAN" panose="02000000000000000000" pitchFamily="2" charset="0"/>
              </a:rPr>
              <a:t>Mob: 01911-655784*01717-337116</a:t>
            </a:r>
          </a:p>
        </p:txBody>
      </p:sp>
      <p:sp>
        <p:nvSpPr>
          <p:cNvPr id="7" name="TextBox 6">
            <a:extLst>
              <a:ext uri="{FF2B5EF4-FFF2-40B4-BE49-F238E27FC236}">
                <a16:creationId xmlns:a16="http://schemas.microsoft.com/office/drawing/2014/main" id="{C22E72D8-8CE4-0A4D-8032-001685B875A7}"/>
              </a:ext>
            </a:extLst>
          </p:cNvPr>
          <p:cNvSpPr txBox="1"/>
          <p:nvPr/>
        </p:nvSpPr>
        <p:spPr>
          <a:xfrm>
            <a:off x="4318000" y="222936"/>
            <a:ext cx="7657691" cy="830997"/>
          </a:xfrm>
          <a:prstGeom prst="rect">
            <a:avLst/>
          </a:prstGeom>
          <a:solidFill>
            <a:schemeClr val="accent4">
              <a:lumMod val="20000"/>
              <a:lumOff val="80000"/>
            </a:schemeClr>
          </a:solidFill>
        </p:spPr>
        <p:txBody>
          <a:bodyPr wrap="square" rtlCol="0">
            <a:spAutoFit/>
          </a:bodyPr>
          <a:lstStyle/>
          <a:p>
            <a:pPr algn="r"/>
            <a:r>
              <a:rPr lang="en-US" sz="4800" b="1">
                <a:solidFill>
                  <a:srgbClr val="002060"/>
                </a:solidFill>
                <a:latin typeface="Algerian" pitchFamily="82" charset="0"/>
                <a:ea typeface="Modern Love" panose="02000000000000000000" pitchFamily="2" charset="0"/>
                <a:cs typeface="Arial Black" panose="020B0604020202020204" pitchFamily="34" charset="0"/>
              </a:rPr>
              <a:t> </a:t>
            </a:r>
            <a:r>
              <a:rPr lang="en-US" sz="4800">
                <a:effectLst/>
                <a:latin typeface="Algerian" pitchFamily="82" charset="0"/>
              </a:rPr>
              <a:t>Teacher’s information</a:t>
            </a:r>
            <a:endParaRPr lang="en-US" sz="4800" b="1">
              <a:solidFill>
                <a:srgbClr val="002060"/>
              </a:solidFill>
              <a:latin typeface="Algerian" pitchFamily="82" charset="0"/>
              <a:ea typeface="Modern Love" panose="02000000000000000000" pitchFamily="2" charset="0"/>
              <a:cs typeface="Arial Black" panose="020B0604020202020204" pitchFamily="34" charset="0"/>
            </a:endParaRPr>
          </a:p>
        </p:txBody>
      </p:sp>
    </p:spTree>
    <p:extLst>
      <p:ext uri="{BB962C8B-B14F-4D97-AF65-F5344CB8AC3E}">
        <p14:creationId xmlns:p14="http://schemas.microsoft.com/office/powerpoint/2010/main" val="829697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3" presetClass="entr" presetSubtype="16"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1" y="4564634"/>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Goal Based Planning.mp4">
            <a:hlinkClick r:id="" action="ppaction://media"/>
            <a:extLst>
              <a:ext uri="{FF2B5EF4-FFF2-40B4-BE49-F238E27FC236}">
                <a16:creationId xmlns:a16="http://schemas.microsoft.com/office/drawing/2014/main" id="{7FA1443F-C2E9-E344-861A-82F162021A9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272FC6B-1F7F-8444-B636-C41C1A7F276B}"/>
              </a:ext>
            </a:extLst>
          </p:cNvPr>
          <p:cNvSpPr txBox="1"/>
          <p:nvPr/>
        </p:nvSpPr>
        <p:spPr>
          <a:xfrm>
            <a:off x="308429" y="1308098"/>
            <a:ext cx="11557000" cy="156966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l"/>
            <a:r>
              <a:rPr lang="en-US" sz="9600"/>
              <a:t>ভিডিও  টি লক্ষ্য করি</a:t>
            </a:r>
          </a:p>
        </p:txBody>
      </p:sp>
    </p:spTree>
    <p:extLst>
      <p:ext uri="{BB962C8B-B14F-4D97-AF65-F5344CB8AC3E}">
        <p14:creationId xmlns:p14="http://schemas.microsoft.com/office/powerpoint/2010/main" val="1990780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4">
            <a:extLst>
              <a:ext uri="{FF2B5EF4-FFF2-40B4-BE49-F238E27FC236}">
                <a16:creationId xmlns:a16="http://schemas.microsoft.com/office/drawing/2014/main" id="{CB5F0E16-35E9-B348-BD45-13C5EB3F2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584" y="252854"/>
            <a:ext cx="10750130" cy="5418667"/>
          </a:xfrm>
          <a:prstGeom prst="rect">
            <a:avLst/>
          </a:prstGeom>
        </p:spPr>
      </p:pic>
    </p:spTree>
    <p:extLst>
      <p:ext uri="{BB962C8B-B14F-4D97-AF65-F5344CB8AC3E}">
        <p14:creationId xmlns:p14="http://schemas.microsoft.com/office/powerpoint/2010/main" val="2795107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04776E34-6DC4-5840-BB88-2B71ED1C47BF}"/>
              </a:ext>
            </a:extLst>
          </p:cNvPr>
          <p:cNvSpPr txBox="1"/>
          <p:nvPr/>
        </p:nvSpPr>
        <p:spPr>
          <a:xfrm>
            <a:off x="267606" y="386193"/>
            <a:ext cx="11579679" cy="4708981"/>
          </a:xfrm>
          <a:prstGeom prst="rect">
            <a:avLst/>
          </a:prstGeom>
          <a:noFill/>
        </p:spPr>
        <p:txBody>
          <a:bodyPr wrap="square">
            <a:spAutoFit/>
          </a:bodyPr>
          <a:lstStyle/>
          <a:p>
            <a:pPr algn="ctr"/>
            <a:r>
              <a:rPr lang="as-IN" sz="6000" b="1" i="0">
                <a:solidFill>
                  <a:srgbClr val="0693E3"/>
                </a:solidFill>
                <a:effectLst/>
                <a:latin typeface="Baloo Da 2"/>
              </a:rPr>
              <a:t>পরিকল্পনার লক্ষ্য</a:t>
            </a:r>
          </a:p>
          <a:p>
            <a:pPr algn="l"/>
            <a:r>
              <a:rPr lang="as-IN" sz="4800" b="0" i="0">
                <a:solidFill>
                  <a:srgbClr val="2C2525"/>
                </a:solidFill>
                <a:effectLst/>
                <a:latin typeface="Baloo Da 2"/>
              </a:rPr>
              <a:t>পরিকল্পনার অভিপ্রেত ফলকে লক্ষ্য বলে।এটি একটি সাধারণ পরিভাষা। পরিকল্পনার ভিন্নতা থাকায় লক্ষ্যকেও নানানভাবে অভিধায় নামকরণ করতে দেয়া যায়। বিভিন্ন দৃষ্টিকোণ বিবেচনায় বিষয়টিকে নিম্নে আলোচনা করা হলো-</a:t>
            </a:r>
          </a:p>
        </p:txBody>
      </p:sp>
    </p:spTree>
    <p:extLst>
      <p:ext uri="{BB962C8B-B14F-4D97-AF65-F5344CB8AC3E}">
        <p14:creationId xmlns:p14="http://schemas.microsoft.com/office/powerpoint/2010/main" val="2763180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02B39EAA-E757-1C4B-A2E1-15907B1934ED}"/>
              </a:ext>
            </a:extLst>
          </p:cNvPr>
          <p:cNvSpPr txBox="1"/>
          <p:nvPr/>
        </p:nvSpPr>
        <p:spPr>
          <a:xfrm>
            <a:off x="1002420" y="4485043"/>
            <a:ext cx="10305143" cy="1015663"/>
          </a:xfrm>
          <a:prstGeom prst="rect">
            <a:avLst/>
          </a:prstGeom>
          <a:noFill/>
        </p:spPr>
        <p:txBody>
          <a:bodyPr wrap="square">
            <a:spAutoFit/>
          </a:bodyPr>
          <a:lstStyle/>
          <a:p>
            <a:r>
              <a:rPr lang="as-IN" sz="6000" b="1" i="0">
                <a:solidFill>
                  <a:srgbClr val="FF0000"/>
                </a:solidFill>
                <a:effectLst/>
                <a:latin typeface="Baloo Da 2"/>
              </a:rPr>
              <a:t>(খ) সাংগঠনিক স্তর বিচারেঃ</a:t>
            </a:r>
            <a:endParaRPr lang="en-US" sz="6000">
              <a:solidFill>
                <a:srgbClr val="FF0000"/>
              </a:solidFill>
            </a:endParaRPr>
          </a:p>
        </p:txBody>
      </p:sp>
      <p:sp>
        <p:nvSpPr>
          <p:cNvPr id="7" name="TextBox 6">
            <a:extLst>
              <a:ext uri="{FF2B5EF4-FFF2-40B4-BE49-F238E27FC236}">
                <a16:creationId xmlns:a16="http://schemas.microsoft.com/office/drawing/2014/main" id="{BFA84241-432F-2B4E-B08E-3D1E48CCA860}"/>
              </a:ext>
            </a:extLst>
          </p:cNvPr>
          <p:cNvSpPr txBox="1"/>
          <p:nvPr/>
        </p:nvSpPr>
        <p:spPr>
          <a:xfrm>
            <a:off x="1002420" y="3352927"/>
            <a:ext cx="8583386" cy="1015663"/>
          </a:xfrm>
          <a:prstGeom prst="rect">
            <a:avLst/>
          </a:prstGeom>
          <a:noFill/>
        </p:spPr>
        <p:txBody>
          <a:bodyPr wrap="square">
            <a:spAutoFit/>
          </a:bodyPr>
          <a:lstStyle/>
          <a:p>
            <a:r>
              <a:rPr lang="as-IN" sz="6000" b="1" i="0">
                <a:solidFill>
                  <a:srgbClr val="FF0000"/>
                </a:solidFill>
                <a:effectLst/>
                <a:latin typeface="Baloo Da 2"/>
              </a:rPr>
              <a:t>(ক) প্রকৃতি বিচারেঃ</a:t>
            </a:r>
            <a:endParaRPr lang="en-US" sz="6000">
              <a:solidFill>
                <a:srgbClr val="FF0000"/>
              </a:solidFill>
            </a:endParaRPr>
          </a:p>
        </p:txBody>
      </p:sp>
      <p:sp>
        <p:nvSpPr>
          <p:cNvPr id="9" name="TextBox 8">
            <a:extLst>
              <a:ext uri="{FF2B5EF4-FFF2-40B4-BE49-F238E27FC236}">
                <a16:creationId xmlns:a16="http://schemas.microsoft.com/office/drawing/2014/main" id="{204A23D0-A7C2-0E48-B9B5-F8D5D0A127F9}"/>
              </a:ext>
            </a:extLst>
          </p:cNvPr>
          <p:cNvSpPr txBox="1"/>
          <p:nvPr/>
        </p:nvSpPr>
        <p:spPr>
          <a:xfrm>
            <a:off x="1002420" y="1494878"/>
            <a:ext cx="9298187" cy="1569660"/>
          </a:xfrm>
          <a:prstGeom prst="rect">
            <a:avLst/>
          </a:prstGeom>
          <a:noFill/>
        </p:spPr>
        <p:txBody>
          <a:bodyPr wrap="square">
            <a:spAutoFit/>
          </a:bodyPr>
          <a:lstStyle/>
          <a:p>
            <a:r>
              <a:rPr lang="as-IN" sz="9600" b="1" i="0">
                <a:solidFill>
                  <a:srgbClr val="0693E3"/>
                </a:solidFill>
                <a:effectLst/>
                <a:latin typeface="Baloo Da 2"/>
              </a:rPr>
              <a:t>পরিকল্পনার লক্ষ্য</a:t>
            </a:r>
            <a:endParaRPr lang="en-US" sz="9600"/>
          </a:p>
        </p:txBody>
      </p:sp>
    </p:spTree>
    <p:extLst>
      <p:ext uri="{BB962C8B-B14F-4D97-AF65-F5344CB8AC3E}">
        <p14:creationId xmlns:p14="http://schemas.microsoft.com/office/powerpoint/2010/main" val="1019662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CD2A7AA7-F9FF-1841-A6F1-9F45150A9447}"/>
              </a:ext>
            </a:extLst>
          </p:cNvPr>
          <p:cNvSpPr txBox="1"/>
          <p:nvPr/>
        </p:nvSpPr>
        <p:spPr>
          <a:xfrm>
            <a:off x="353843" y="1511050"/>
            <a:ext cx="11366442" cy="4154984"/>
          </a:xfrm>
          <a:prstGeom prst="rect">
            <a:avLst/>
          </a:prstGeom>
          <a:noFill/>
        </p:spPr>
        <p:txBody>
          <a:bodyPr wrap="square">
            <a:spAutoFit/>
          </a:bodyPr>
          <a:lstStyle/>
          <a:p>
            <a:pPr algn="l"/>
            <a:r>
              <a:rPr lang="as-IN" sz="4400" b="1" i="0">
                <a:solidFill>
                  <a:srgbClr val="2C2525"/>
                </a:solidFill>
                <a:effectLst/>
                <a:latin typeface="Baloo Da 2"/>
              </a:rPr>
              <a:t>১.উদ্দেশ্যঃ</a:t>
            </a:r>
            <a:endParaRPr lang="en-US" sz="4400" b="1" i="0">
              <a:solidFill>
                <a:srgbClr val="2C2525"/>
              </a:solidFill>
              <a:effectLst/>
              <a:latin typeface="Baloo Da 2"/>
            </a:endParaRPr>
          </a:p>
          <a:p>
            <a:pPr algn="l"/>
            <a:r>
              <a:rPr lang="as-IN" sz="4400" b="0" i="0">
                <a:solidFill>
                  <a:srgbClr val="2C2525"/>
                </a:solidFill>
                <a:effectLst/>
                <a:latin typeface="Baloo Da 2"/>
              </a:rPr>
              <a:t>উদ্দেশ্য হলো অভিপ্রেত লক্ষ্য যাকে ঘিরে কর্মকাণ্ড পরিচালিত হয়।যেমনঃ ব্যবসায় প্রতিষ্ঠান পরিচালনার পিছনে ব্যবসায়ীর উদ্দেশ থাকে মুনাফা অর্জন,অব্যবসায়ী প্রতিষ্ঠানের থাকে কল্যাণসাধনের উদ্দেশ্য ইত্যাদি।</a:t>
            </a:r>
          </a:p>
        </p:txBody>
      </p:sp>
      <p:sp>
        <p:nvSpPr>
          <p:cNvPr id="2" name="TextBox 1">
            <a:extLst>
              <a:ext uri="{FF2B5EF4-FFF2-40B4-BE49-F238E27FC236}">
                <a16:creationId xmlns:a16="http://schemas.microsoft.com/office/drawing/2014/main" id="{E39CD909-1D05-9A44-9AE9-517F23AAAC1E}"/>
              </a:ext>
            </a:extLst>
          </p:cNvPr>
          <p:cNvSpPr txBox="1"/>
          <p:nvPr/>
        </p:nvSpPr>
        <p:spPr>
          <a:xfrm>
            <a:off x="5190671" y="2523671"/>
            <a:ext cx="1828800" cy="1828800"/>
          </a:xfrm>
          <a:prstGeom prst="rect">
            <a:avLst/>
          </a:prstGeom>
          <a:noFill/>
        </p:spPr>
        <p:txBody>
          <a:bodyPr wrap="square" rtlCol="0">
            <a:spAutoFit/>
          </a:bodyPr>
          <a:lstStyle/>
          <a:p>
            <a:pPr algn="l"/>
            <a:endParaRPr lang="en-US"/>
          </a:p>
        </p:txBody>
      </p:sp>
      <p:sp>
        <p:nvSpPr>
          <p:cNvPr id="6" name="TextBox 5">
            <a:extLst>
              <a:ext uri="{FF2B5EF4-FFF2-40B4-BE49-F238E27FC236}">
                <a16:creationId xmlns:a16="http://schemas.microsoft.com/office/drawing/2014/main" id="{BD6C8876-7F38-2B40-B30D-1B17E556E05E}"/>
              </a:ext>
            </a:extLst>
          </p:cNvPr>
          <p:cNvSpPr txBox="1"/>
          <p:nvPr/>
        </p:nvSpPr>
        <p:spPr>
          <a:xfrm>
            <a:off x="5190671" y="2523671"/>
            <a:ext cx="1828800" cy="1828800"/>
          </a:xfrm>
          <a:prstGeom prst="rect">
            <a:avLst/>
          </a:prstGeom>
          <a:noFill/>
        </p:spPr>
        <p:txBody>
          <a:bodyPr wrap="square" rtlCol="0">
            <a:spAutoFit/>
          </a:bodyPr>
          <a:lstStyle/>
          <a:p>
            <a:pPr algn="l"/>
            <a:endParaRPr lang="en-US"/>
          </a:p>
        </p:txBody>
      </p:sp>
      <p:sp>
        <p:nvSpPr>
          <p:cNvPr id="8" name="TextBox 7">
            <a:extLst>
              <a:ext uri="{FF2B5EF4-FFF2-40B4-BE49-F238E27FC236}">
                <a16:creationId xmlns:a16="http://schemas.microsoft.com/office/drawing/2014/main" id="{BE54CDB9-32C6-AE48-934F-1549B60D06B0}"/>
              </a:ext>
            </a:extLst>
          </p:cNvPr>
          <p:cNvSpPr txBox="1"/>
          <p:nvPr/>
        </p:nvSpPr>
        <p:spPr>
          <a:xfrm>
            <a:off x="2356756" y="277185"/>
            <a:ext cx="8583386" cy="1015663"/>
          </a:xfrm>
          <a:prstGeom prst="rect">
            <a:avLst/>
          </a:prstGeom>
          <a:noFill/>
        </p:spPr>
        <p:txBody>
          <a:bodyPr wrap="square">
            <a:spAutoFit/>
          </a:bodyPr>
          <a:lstStyle/>
          <a:p>
            <a:r>
              <a:rPr lang="as-IN" sz="6000" b="1" i="0">
                <a:solidFill>
                  <a:srgbClr val="FF0000"/>
                </a:solidFill>
                <a:effectLst/>
                <a:latin typeface="Baloo Da 2"/>
              </a:rPr>
              <a:t>(ক) প্রকৃতি বিচারেঃ</a:t>
            </a:r>
            <a:endParaRPr lang="en-US" sz="6000">
              <a:solidFill>
                <a:srgbClr val="FF0000"/>
              </a:solidFill>
            </a:endParaRPr>
          </a:p>
        </p:txBody>
      </p:sp>
    </p:spTree>
    <p:extLst>
      <p:ext uri="{BB962C8B-B14F-4D97-AF65-F5344CB8AC3E}">
        <p14:creationId xmlns:p14="http://schemas.microsoft.com/office/powerpoint/2010/main" val="4239327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50D0B657-46E3-C440-9AC8-73CDD04A2396}"/>
              </a:ext>
            </a:extLst>
          </p:cNvPr>
          <p:cNvSpPr txBox="1"/>
          <p:nvPr/>
        </p:nvSpPr>
        <p:spPr>
          <a:xfrm>
            <a:off x="324302" y="2028616"/>
            <a:ext cx="11543393" cy="2800767"/>
          </a:xfrm>
          <a:prstGeom prst="rect">
            <a:avLst/>
          </a:prstGeom>
          <a:noFill/>
        </p:spPr>
        <p:txBody>
          <a:bodyPr wrap="square">
            <a:spAutoFit/>
          </a:bodyPr>
          <a:lstStyle/>
          <a:p>
            <a:r>
              <a:rPr lang="as-IN" sz="4400" b="1" i="0">
                <a:solidFill>
                  <a:srgbClr val="2C2525"/>
                </a:solidFill>
                <a:effectLst/>
                <a:latin typeface="Baloo Da 2"/>
              </a:rPr>
              <a:t>২.মিশনঃ</a:t>
            </a:r>
            <a:r>
              <a:rPr lang="as-IN" sz="4400" b="0" i="0">
                <a:solidFill>
                  <a:srgbClr val="2C2525"/>
                </a:solidFill>
                <a:effectLst/>
                <a:latin typeface="Baloo Da 2"/>
              </a:rPr>
              <a:t> মিশন লক্ষ্যের আরেকটি রূপ। একটা শিল্প প্রতিষ্ঠানের ক্ষেত্রে উন্নত পণ্য উৎপাদন ও বাজারজাতকরণের প্রয়াসকে মিশন হিসেবে দেখা যায়।</a:t>
            </a:r>
            <a:endParaRPr lang="en-US" sz="4400"/>
          </a:p>
        </p:txBody>
      </p:sp>
      <p:sp>
        <p:nvSpPr>
          <p:cNvPr id="6" name="TextBox 5">
            <a:extLst>
              <a:ext uri="{FF2B5EF4-FFF2-40B4-BE49-F238E27FC236}">
                <a16:creationId xmlns:a16="http://schemas.microsoft.com/office/drawing/2014/main" id="{B9A5DC4E-277F-F641-A95F-86C6B8C47183}"/>
              </a:ext>
            </a:extLst>
          </p:cNvPr>
          <p:cNvSpPr txBox="1"/>
          <p:nvPr/>
        </p:nvSpPr>
        <p:spPr>
          <a:xfrm>
            <a:off x="2812143" y="278313"/>
            <a:ext cx="7828670" cy="1015663"/>
          </a:xfrm>
          <a:prstGeom prst="rect">
            <a:avLst/>
          </a:prstGeom>
          <a:noFill/>
        </p:spPr>
        <p:txBody>
          <a:bodyPr wrap="square">
            <a:spAutoFit/>
          </a:bodyPr>
          <a:lstStyle/>
          <a:p>
            <a:r>
              <a:rPr lang="as-IN" sz="6000" b="1" i="0">
                <a:solidFill>
                  <a:srgbClr val="FF0000"/>
                </a:solidFill>
                <a:effectLst/>
                <a:latin typeface="Baloo Da 2"/>
              </a:rPr>
              <a:t>(ক) প্রকৃতি বিচারেঃ</a:t>
            </a:r>
            <a:endParaRPr lang="en-US" sz="6000"/>
          </a:p>
        </p:txBody>
      </p:sp>
    </p:spTree>
    <p:extLst>
      <p:ext uri="{BB962C8B-B14F-4D97-AF65-F5344CB8AC3E}">
        <p14:creationId xmlns:p14="http://schemas.microsoft.com/office/powerpoint/2010/main" val="4157809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0B889D5E-7BA6-5245-B961-E410DC6615B2}"/>
              </a:ext>
            </a:extLst>
          </p:cNvPr>
          <p:cNvSpPr txBox="1"/>
          <p:nvPr/>
        </p:nvSpPr>
        <p:spPr>
          <a:xfrm>
            <a:off x="449036" y="1377418"/>
            <a:ext cx="10563678" cy="2800767"/>
          </a:xfrm>
          <a:prstGeom prst="rect">
            <a:avLst/>
          </a:prstGeom>
          <a:noFill/>
        </p:spPr>
        <p:txBody>
          <a:bodyPr wrap="square">
            <a:spAutoFit/>
          </a:bodyPr>
          <a:lstStyle/>
          <a:p>
            <a:r>
              <a:rPr lang="as-IN" sz="4400" b="1" i="0">
                <a:solidFill>
                  <a:srgbClr val="2C2525"/>
                </a:solidFill>
                <a:effectLst/>
                <a:latin typeface="Baloo Da 2"/>
              </a:rPr>
              <a:t>৩.সময় লক্ষ্যঃ</a:t>
            </a:r>
            <a:r>
              <a:rPr lang="as-IN" sz="4400" b="0" i="0">
                <a:solidFill>
                  <a:srgbClr val="2C2525"/>
                </a:solidFill>
                <a:effectLst/>
                <a:latin typeface="Baloo Da 2"/>
              </a:rPr>
              <a:t> একটা কাজ কত সময়ের মধ্যে শেষ করতে হবে এটা নির্ধারণকেই সময় লক্ষ্য বলে। অনেক সময় এরূপ লক্ষ্য সকল কর্মকাণ্ডের মূল লক্ষ্যবিন্দু বিবেচিত হয়।</a:t>
            </a:r>
            <a:endParaRPr lang="en-US" sz="4400"/>
          </a:p>
        </p:txBody>
      </p:sp>
      <p:sp>
        <p:nvSpPr>
          <p:cNvPr id="6" name="TextBox 5">
            <a:extLst>
              <a:ext uri="{FF2B5EF4-FFF2-40B4-BE49-F238E27FC236}">
                <a16:creationId xmlns:a16="http://schemas.microsoft.com/office/drawing/2014/main" id="{3D6232B3-67D9-564B-9955-D68D35782A4E}"/>
              </a:ext>
            </a:extLst>
          </p:cNvPr>
          <p:cNvSpPr txBox="1"/>
          <p:nvPr/>
        </p:nvSpPr>
        <p:spPr>
          <a:xfrm>
            <a:off x="3043466" y="361755"/>
            <a:ext cx="7969248" cy="1015663"/>
          </a:xfrm>
          <a:prstGeom prst="rect">
            <a:avLst/>
          </a:prstGeom>
          <a:noFill/>
        </p:spPr>
        <p:txBody>
          <a:bodyPr wrap="square">
            <a:spAutoFit/>
          </a:bodyPr>
          <a:lstStyle/>
          <a:p>
            <a:r>
              <a:rPr lang="as-IN" sz="6000" b="1" i="0">
                <a:solidFill>
                  <a:srgbClr val="FF0000"/>
                </a:solidFill>
                <a:effectLst/>
                <a:latin typeface="Baloo Da 2"/>
              </a:rPr>
              <a:t>(ক) প্রকৃতি বিচারেঃ</a:t>
            </a:r>
            <a:endParaRPr lang="en-US" sz="6000"/>
          </a:p>
        </p:txBody>
      </p:sp>
    </p:spTree>
    <p:extLst>
      <p:ext uri="{BB962C8B-B14F-4D97-AF65-F5344CB8AC3E}">
        <p14:creationId xmlns:p14="http://schemas.microsoft.com/office/powerpoint/2010/main" val="247056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705</Words>
  <Application>Microsoft Office PowerPoint</Application>
  <PresentationFormat>Widescreen</PresentationFormat>
  <Paragraphs>79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shibu chandra</dc:creator>
  <cp:lastModifiedBy>abbasali1976@gmail.com</cp:lastModifiedBy>
  <cp:revision>56</cp:revision>
  <dcterms:created xsi:type="dcterms:W3CDTF">2020-10-22T13:15:00Z</dcterms:created>
  <dcterms:modified xsi:type="dcterms:W3CDTF">2021-04-28T02:51:21Z</dcterms:modified>
</cp:coreProperties>
</file>