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8" r:id="rId3"/>
    <p:sldId id="257" r:id="rId4"/>
    <p:sldId id="259" r:id="rId5"/>
    <p:sldId id="270" r:id="rId6"/>
    <p:sldId id="267" r:id="rId7"/>
    <p:sldId id="260" r:id="rId8"/>
    <p:sldId id="262" r:id="rId9"/>
    <p:sldId id="263" r:id="rId10"/>
    <p:sldId id="264" r:id="rId11"/>
    <p:sldId id="265" r:id="rId12"/>
    <p:sldId id="266" r:id="rId13"/>
    <p:sldId id="289" r:id="rId14"/>
    <p:sldId id="268" r:id="rId15"/>
    <p:sldId id="286" r:id="rId16"/>
    <p:sldId id="287" r:id="rId17"/>
    <p:sldId id="288" r:id="rId18"/>
    <p:sldId id="261" r:id="rId19"/>
    <p:sldId id="285" r:id="rId20"/>
    <p:sldId id="279" r:id="rId21"/>
    <p:sldId id="269" r:id="rId22"/>
    <p:sldId id="27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B355-A8FC-4DE0-B91A-E62A30A63657}" type="datetimeFigureOut">
              <a:rPr lang="en-US" smtClean="0"/>
              <a:t>29-Apr-21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28107-7626-4394-B3E3-496FE1818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798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B355-A8FC-4DE0-B91A-E62A30A63657}" type="datetimeFigureOut">
              <a:rPr lang="en-US" smtClean="0"/>
              <a:t>29-Apr-21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28107-7626-4394-B3E3-496FE1818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553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B355-A8FC-4DE0-B91A-E62A30A63657}" type="datetimeFigureOut">
              <a:rPr lang="en-US" smtClean="0"/>
              <a:t>29-Apr-21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28107-7626-4394-B3E3-496FE1818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288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B355-A8FC-4DE0-B91A-E62A30A63657}" type="datetimeFigureOut">
              <a:rPr lang="en-US" smtClean="0"/>
              <a:t>29-Apr-21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28107-7626-4394-B3E3-496FE1818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435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B355-A8FC-4DE0-B91A-E62A30A63657}" type="datetimeFigureOut">
              <a:rPr lang="en-US" smtClean="0"/>
              <a:t>29-Apr-21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28107-7626-4394-B3E3-496FE1818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263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B355-A8FC-4DE0-B91A-E62A30A63657}" type="datetimeFigureOut">
              <a:rPr lang="en-US" smtClean="0"/>
              <a:t>29-Apr-21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28107-7626-4394-B3E3-496FE1818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966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B355-A8FC-4DE0-B91A-E62A30A63657}" type="datetimeFigureOut">
              <a:rPr lang="en-US" smtClean="0"/>
              <a:t>29-Apr-21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28107-7626-4394-B3E3-496FE1818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743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B355-A8FC-4DE0-B91A-E62A30A63657}" type="datetimeFigureOut">
              <a:rPr lang="en-US" smtClean="0"/>
              <a:t>29-Apr-21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28107-7626-4394-B3E3-496FE1818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383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B355-A8FC-4DE0-B91A-E62A30A63657}" type="datetimeFigureOut">
              <a:rPr lang="en-US" smtClean="0"/>
              <a:t>29-Apr-21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28107-7626-4394-B3E3-496FE1818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786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B355-A8FC-4DE0-B91A-E62A30A63657}" type="datetimeFigureOut">
              <a:rPr lang="en-US" smtClean="0"/>
              <a:t>29-Apr-21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28107-7626-4394-B3E3-496FE1818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B355-A8FC-4DE0-B91A-E62A30A63657}" type="datetimeFigureOut">
              <a:rPr lang="en-US" smtClean="0"/>
              <a:t>29-Apr-21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28107-7626-4394-B3E3-496FE1818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139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BB355-A8FC-4DE0-B91A-E62A30A63657}" type="datetimeFigureOut">
              <a:rPr lang="en-US" smtClean="0"/>
              <a:t>29-Apr-21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28107-7626-4394-B3E3-496FE1818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785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E-mail-monir19077@gmail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chemeClr val="accent1">
                <a:lumMod val="0"/>
                <a:lumOff val="100000"/>
              </a:schemeClr>
            </a:gs>
            <a:gs pos="81000">
              <a:schemeClr val="accent1">
                <a:lumMod val="0"/>
                <a:lumOff val="100000"/>
              </a:schemeClr>
            </a:gs>
            <a:gs pos="84000">
              <a:srgbClr val="00B0F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70111" y="1802000"/>
            <a:ext cx="52159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Script MT Bold" panose="03040602040607080904" pitchFamily="66" charset="0"/>
                <a:cs typeface="NikoshBAN" panose="02000000000000000000" pitchFamily="2" charset="0"/>
              </a:rPr>
              <a:t>To My English Class</a:t>
            </a:r>
            <a:endParaRPr lang="en-US" sz="4400" dirty="0">
              <a:latin typeface="Script MT Bold" panose="03040602040607080904" pitchFamily="66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07594" y="1101231"/>
            <a:ext cx="3837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92D050"/>
                </a:solidFill>
                <a:latin typeface="Copperplate Gothic Bold" panose="020E0705020206020404" pitchFamily="34" charset="0"/>
              </a:rPr>
              <a:t>Welcome</a:t>
            </a:r>
            <a:endParaRPr lang="en-US" sz="5400" b="1" dirty="0">
              <a:solidFill>
                <a:srgbClr val="92D050"/>
              </a:solidFill>
              <a:latin typeface="Copperplate Gothic Bold" panose="020E07050202060204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136" y="2725330"/>
            <a:ext cx="7791718" cy="3508045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70863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B0F0"/>
            </a:gs>
            <a:gs pos="96000">
              <a:schemeClr val="accent1">
                <a:lumMod val="0"/>
                <a:lumOff val="100000"/>
              </a:schemeClr>
            </a:gs>
            <a:gs pos="100000">
              <a:srgbClr val="00B0F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6313" y="1938342"/>
            <a:ext cx="3086808" cy="707886"/>
          </a:xfrm>
          <a:prstGeom prst="stripedRightArrow">
            <a:avLst>
              <a:gd name="adj1" fmla="val 100000"/>
              <a:gd name="adj2" fmla="val 47435"/>
            </a:avLst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Vapour</a:t>
            </a:r>
            <a:endParaRPr lang="en-US" sz="4000" dirty="0">
              <a:blipFill>
                <a:blip r:embed="rId2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13158" y="2060722"/>
            <a:ext cx="41494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A liquid substance diffused in the air.</a:t>
            </a:r>
            <a:endParaRPr lang="en-US" sz="2800" dirty="0">
              <a:blipFill>
                <a:blip r:embed="rId2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152" y="1637227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959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chemeClr val="accent1">
                <a:lumMod val="0"/>
                <a:lumOff val="100000"/>
              </a:schemeClr>
            </a:gs>
            <a:gs pos="81000">
              <a:schemeClr val="accent1">
                <a:lumMod val="0"/>
                <a:lumOff val="100000"/>
              </a:schemeClr>
            </a:gs>
            <a:gs pos="84000">
              <a:srgbClr val="00B0F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iped Right Arrow 4"/>
          <p:cNvSpPr/>
          <p:nvPr/>
        </p:nvSpPr>
        <p:spPr>
          <a:xfrm rot="5400000">
            <a:off x="4949159" y="-2829981"/>
            <a:ext cx="2459662" cy="9383150"/>
          </a:xfrm>
          <a:prstGeom prst="stripedRightArrow">
            <a:avLst>
              <a:gd name="adj1" fmla="val 100000"/>
              <a:gd name="adj2" fmla="val 50000"/>
            </a:avLst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59782" y="957280"/>
            <a:ext cx="78859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Dear students,</a:t>
            </a:r>
          </a:p>
          <a:p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Now read the story carefully.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4020" y="2568205"/>
            <a:ext cx="3291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Unit No- Eleven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52304" y="2618966"/>
            <a:ext cx="3291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Lesson No- Three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992" y="3416942"/>
            <a:ext cx="1609580" cy="208252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522" y="3218424"/>
            <a:ext cx="3069804" cy="25336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Left Arrow 1"/>
          <p:cNvSpPr/>
          <p:nvPr/>
        </p:nvSpPr>
        <p:spPr>
          <a:xfrm>
            <a:off x="3164572" y="4362994"/>
            <a:ext cx="1295823" cy="49638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7751858" y="4267922"/>
            <a:ext cx="725936" cy="4963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030538" y="3549359"/>
            <a:ext cx="3013166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4000" b="1" dirty="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MS UI Gothic" panose="020B0600070205080204" pitchFamily="34" charset="-128"/>
                <a:ea typeface="MS UI Gothic" panose="020B0600070205080204" pitchFamily="34" charset="-128"/>
                <a:cs typeface="NikoshBAN" panose="02000000000000000000" pitchFamily="2" charset="0"/>
              </a:rPr>
              <a:t>Renewable </a:t>
            </a:r>
            <a:r>
              <a:rPr lang="en-US" sz="4000" b="1" dirty="0" smtClean="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MS UI Gothic" panose="020B0600070205080204" pitchFamily="34" charset="-128"/>
                <a:ea typeface="MS UI Gothic" panose="020B0600070205080204" pitchFamily="34" charset="-128"/>
                <a:cs typeface="NikoshBAN" panose="02000000000000000000" pitchFamily="2" charset="0"/>
              </a:rPr>
              <a:t>energy</a:t>
            </a:r>
          </a:p>
          <a:p>
            <a:pPr algn="ctr"/>
            <a:r>
              <a:rPr lang="en-US" sz="4000" b="1" dirty="0" smtClean="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MS UI Gothic" panose="020B0600070205080204" pitchFamily="34" charset="-128"/>
                <a:ea typeface="MS UI Gothic" panose="020B0600070205080204" pitchFamily="34" charset="-128"/>
                <a:cs typeface="NikoshBAN" panose="02000000000000000000" pitchFamily="2" charset="0"/>
              </a:rPr>
              <a:t> </a:t>
            </a:r>
            <a:r>
              <a:rPr lang="en-US" sz="4000" b="1" dirty="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MS UI Gothic" panose="020B0600070205080204" pitchFamily="34" charset="-128"/>
                <a:ea typeface="MS UI Gothic" panose="020B0600070205080204" pitchFamily="34" charset="-128"/>
                <a:cs typeface="NikoshBAN" panose="02000000000000000000" pitchFamily="2" charset="0"/>
              </a:rPr>
              <a:t>sources-3</a:t>
            </a:r>
          </a:p>
          <a:p>
            <a:pPr algn="ctr"/>
            <a:endParaRPr lang="en-US" sz="12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31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2" grpId="0" animBg="1"/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000">
              <a:srgbClr val="00B050"/>
            </a:gs>
            <a:gs pos="83000">
              <a:schemeClr val="accent1">
                <a:lumMod val="0"/>
                <a:lumOff val="100000"/>
              </a:schemeClr>
            </a:gs>
            <a:gs pos="94000">
              <a:srgbClr val="00B0F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0930" y="1880315"/>
            <a:ext cx="4005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559514" y="969580"/>
            <a:ext cx="9810206" cy="910735"/>
            <a:chOff x="772732" y="1564782"/>
            <a:chExt cx="6344746" cy="1159099"/>
          </a:xfrm>
          <a:gradFill>
            <a:gsLst>
              <a:gs pos="87000">
                <a:schemeClr val="accent1">
                  <a:lumMod val="50000"/>
                </a:schemeClr>
              </a:gs>
              <a:gs pos="83000">
                <a:schemeClr val="accent1">
                  <a:lumMod val="0"/>
                  <a:lumOff val="100000"/>
                </a:schemeClr>
              </a:gs>
              <a:gs pos="94000">
                <a:srgbClr val="00B0F0"/>
              </a:gs>
            </a:gsLst>
            <a:path path="circle">
              <a:fillToRect l="50000" t="50000" r="50000" b="50000"/>
            </a:path>
          </a:gradFill>
        </p:grpSpPr>
        <p:sp>
          <p:nvSpPr>
            <p:cNvPr id="9" name="Notched Right Arrow 8"/>
            <p:cNvSpPr/>
            <p:nvPr/>
          </p:nvSpPr>
          <p:spPr>
            <a:xfrm>
              <a:off x="1167439" y="1564782"/>
              <a:ext cx="5950039" cy="1159099"/>
            </a:xfrm>
            <a:prstGeom prst="notchedRightArrow">
              <a:avLst>
                <a:gd name="adj1" fmla="val 100000"/>
                <a:gd name="adj2" fmla="val 56667"/>
              </a:avLst>
            </a:prstGeom>
            <a:gradFill>
              <a:gsLst>
                <a:gs pos="0">
                  <a:srgbClr val="FFC000"/>
                </a:gs>
                <a:gs pos="63000">
                  <a:schemeClr val="accent1">
                    <a:lumMod val="0"/>
                    <a:lumOff val="100000"/>
                  </a:schemeClr>
                </a:gs>
                <a:gs pos="100000">
                  <a:srgbClr val="00B0F0"/>
                </a:gs>
              </a:gsLst>
              <a:path path="circle">
                <a:fillToRect l="50000" t="50000" r="50000" b="50000"/>
              </a:path>
            </a:gra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Non renewable Energy.</a:t>
              </a:r>
              <a:endPara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Chevron 9"/>
            <p:cNvSpPr/>
            <p:nvPr/>
          </p:nvSpPr>
          <p:spPr>
            <a:xfrm>
              <a:off x="772732" y="1880315"/>
              <a:ext cx="592429" cy="528034"/>
            </a:xfrm>
            <a:prstGeom prst="chevron">
              <a:avLst/>
            </a:prstGeom>
            <a:grp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816543" y="2064981"/>
            <a:ext cx="94357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Hydro –carbon or fossil fuels are non renewable sources of energy.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559515" y="3572779"/>
            <a:ext cx="9920352" cy="1958139"/>
            <a:chOff x="1559515" y="3639039"/>
            <a:chExt cx="9920352" cy="1958139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39" t="50077" r="24633" b="28860"/>
            <a:stretch/>
          </p:blipFill>
          <p:spPr>
            <a:xfrm>
              <a:off x="1559515" y="3639039"/>
              <a:ext cx="2204718" cy="1958139"/>
            </a:xfrm>
            <a:prstGeom prst="rect">
              <a:avLst/>
            </a:prstGeom>
            <a:ln w="28575">
              <a:noFill/>
            </a:ln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4761" y="3768379"/>
              <a:ext cx="2395106" cy="182879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4405" y="3768378"/>
              <a:ext cx="2595521" cy="18288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319" r="76563"/>
            <a:stretch/>
          </p:blipFill>
          <p:spPr>
            <a:xfrm>
              <a:off x="6566847" y="3768378"/>
              <a:ext cx="2460749" cy="1828800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2785941" y="5587893"/>
            <a:ext cx="9435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Reliance on them poses real big problems.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169807" y="2966080"/>
            <a:ext cx="9082473" cy="634920"/>
            <a:chOff x="2169807" y="3019088"/>
            <a:chExt cx="9082473" cy="634920"/>
          </a:xfrm>
        </p:grpSpPr>
        <p:sp>
          <p:nvSpPr>
            <p:cNvPr id="7" name="Down Arrow 6"/>
            <p:cNvSpPr/>
            <p:nvPr/>
          </p:nvSpPr>
          <p:spPr>
            <a:xfrm>
              <a:off x="4778545" y="3025820"/>
              <a:ext cx="945488" cy="613219"/>
            </a:xfrm>
            <a:prstGeom prst="downArrow">
              <a:avLst>
                <a:gd name="adj1" fmla="val 97197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Book Antiqua" panose="02040602050305030304" pitchFamily="18" charset="0"/>
                  <a:cs typeface="NikoshBAN" panose="02000000000000000000" pitchFamily="2" charset="0"/>
                </a:rPr>
                <a:t>Coal</a:t>
              </a:r>
              <a:endParaRPr lang="en-US" sz="2400" b="1" dirty="0">
                <a:latin typeface="Book Antiqua" panose="02040602050305030304" pitchFamily="18" charset="0"/>
                <a:cs typeface="NikoshBAN" panose="02000000000000000000" pitchFamily="2" charset="0"/>
              </a:endParaRPr>
            </a:p>
          </p:txBody>
        </p:sp>
        <p:sp>
          <p:nvSpPr>
            <p:cNvPr id="20" name="Down Arrow 19"/>
            <p:cNvSpPr/>
            <p:nvPr/>
          </p:nvSpPr>
          <p:spPr>
            <a:xfrm>
              <a:off x="2169807" y="3025820"/>
              <a:ext cx="921124" cy="628188"/>
            </a:xfrm>
            <a:prstGeom prst="downArrow">
              <a:avLst>
                <a:gd name="adj1" fmla="val 100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Book Antiqua" panose="02040602050305030304" pitchFamily="18" charset="0"/>
                </a:rPr>
                <a:t>Oil</a:t>
              </a:r>
              <a:endParaRPr lang="en-US" sz="2400" b="1" dirty="0">
                <a:latin typeface="Book Antiqua" panose="02040602050305030304" pitchFamily="18" charset="0"/>
              </a:endParaRPr>
            </a:p>
          </p:txBody>
        </p:sp>
        <p:sp>
          <p:nvSpPr>
            <p:cNvPr id="21" name="Down Arrow 20"/>
            <p:cNvSpPr/>
            <p:nvPr/>
          </p:nvSpPr>
          <p:spPr>
            <a:xfrm>
              <a:off x="7364749" y="3019088"/>
              <a:ext cx="902797" cy="619951"/>
            </a:xfrm>
            <a:prstGeom prst="downArrow">
              <a:avLst>
                <a:gd name="adj1" fmla="val 100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Book Antiqua" panose="02040602050305030304" pitchFamily="18" charset="0"/>
                  <a:cs typeface="NikoshBAN" panose="02000000000000000000" pitchFamily="2" charset="0"/>
                </a:rPr>
                <a:t>Gas</a:t>
              </a:r>
              <a:endParaRPr lang="en-US" sz="2400" b="1" dirty="0">
                <a:latin typeface="Book Antiqua" panose="02040602050305030304" pitchFamily="18" charset="0"/>
                <a:cs typeface="NikoshBAN" panose="02000000000000000000" pitchFamily="2" charset="0"/>
              </a:endParaRPr>
            </a:p>
          </p:txBody>
        </p:sp>
        <p:sp>
          <p:nvSpPr>
            <p:cNvPr id="22" name="Down Arrow 21"/>
            <p:cNvSpPr/>
            <p:nvPr/>
          </p:nvSpPr>
          <p:spPr>
            <a:xfrm>
              <a:off x="9856158" y="3019088"/>
              <a:ext cx="1396122" cy="619951"/>
            </a:xfrm>
            <a:prstGeom prst="downArrow">
              <a:avLst>
                <a:gd name="adj1" fmla="val 100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Book Antiqua" panose="02040602050305030304" pitchFamily="18" charset="0"/>
                </a:rPr>
                <a:t>Nuclear</a:t>
              </a:r>
              <a:endParaRPr lang="en-US" sz="2400" b="1" dirty="0"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3418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000">
              <a:srgbClr val="00B050"/>
            </a:gs>
            <a:gs pos="83000">
              <a:schemeClr val="accent1">
                <a:lumMod val="0"/>
                <a:lumOff val="100000"/>
              </a:schemeClr>
            </a:gs>
            <a:gs pos="94000">
              <a:srgbClr val="00B0F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0930" y="1880315"/>
            <a:ext cx="4005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81279" y="929591"/>
            <a:ext cx="10324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Advantages and disadvantages of </a:t>
            </a:r>
            <a:r>
              <a:rPr lang="en-US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non renewable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energy.</a:t>
            </a:r>
            <a:endParaRPr lang="en-US" sz="2800" b="1" dirty="0">
              <a:blipFill>
                <a:blip r:embed="rId2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420410"/>
              </p:ext>
            </p:extLst>
          </p:nvPr>
        </p:nvGraphicFramePr>
        <p:xfrm>
          <a:off x="878672" y="1452811"/>
          <a:ext cx="10529404" cy="496635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5264702"/>
                <a:gridCol w="5264702"/>
              </a:tblGrid>
              <a:tr h="4253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Book Antiqua" panose="02040602050305030304" pitchFamily="18" charset="0"/>
                        </a:rPr>
                        <a:t>Advantages</a:t>
                      </a:r>
                      <a:endParaRPr lang="en-US" sz="2400" b="1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Disadvantages</a:t>
                      </a:r>
                      <a:endParaRPr lang="en-US" sz="2400" b="1" dirty="0"/>
                    </a:p>
                  </a:txBody>
                  <a:tcPr/>
                </a:tc>
              </a:tr>
              <a:tr h="4509150">
                <a:tc>
                  <a:txBody>
                    <a:bodyPr/>
                    <a:lstStyle/>
                    <a:p>
                      <a:endParaRPr lang="en-US" sz="2400" dirty="0" smtClean="0">
                        <a:latin typeface="Book Antiqua" panose="02040602050305030304" pitchFamily="18" charset="0"/>
                      </a:endParaRPr>
                    </a:p>
                    <a:p>
                      <a:r>
                        <a:rPr lang="en-US" sz="2400" dirty="0" smtClean="0">
                          <a:latin typeface="Book Antiqua" panose="02040602050305030304" pitchFamily="18" charset="0"/>
                        </a:rPr>
                        <a:t>Ready-made fuel.</a:t>
                      </a:r>
                      <a:r>
                        <a:rPr lang="en-US" sz="2400" baseline="0" dirty="0" smtClean="0">
                          <a:latin typeface="Book Antiqua" panose="02040602050305030304" pitchFamily="18" charset="0"/>
                        </a:rPr>
                        <a:t> </a:t>
                      </a:r>
                    </a:p>
                    <a:p>
                      <a:endParaRPr lang="en-US" sz="1400" baseline="0" dirty="0" smtClean="0">
                        <a:latin typeface="Book Antiqua" panose="02040602050305030304" pitchFamily="18" charset="0"/>
                      </a:endParaRPr>
                    </a:p>
                    <a:p>
                      <a:r>
                        <a:rPr lang="en-US" sz="2400" baseline="0" dirty="0" smtClean="0">
                          <a:latin typeface="Book Antiqua" panose="02040602050305030304" pitchFamily="18" charset="0"/>
                        </a:rPr>
                        <a:t>It is relatively cheap to mine to convert and to extract into energy.</a:t>
                      </a:r>
                    </a:p>
                    <a:p>
                      <a:endParaRPr lang="en-US" sz="1400" baseline="0" dirty="0" smtClean="0">
                        <a:latin typeface="Book Antiqua" panose="02040602050305030304" pitchFamily="18" charset="0"/>
                      </a:endParaRPr>
                    </a:p>
                    <a:p>
                      <a:r>
                        <a:rPr lang="en-US" sz="2400" baseline="0" dirty="0" smtClean="0">
                          <a:latin typeface="Book Antiqua" panose="02040602050305030304" pitchFamily="18" charset="0"/>
                        </a:rPr>
                        <a:t>A small amount of radio active material produces a lot of energy.</a:t>
                      </a:r>
                    </a:p>
                    <a:p>
                      <a:endParaRPr lang="en-US" sz="2400" baseline="0" dirty="0" smtClean="0">
                        <a:latin typeface="Book Antiqua" panose="02040602050305030304" pitchFamily="18" charset="0"/>
                      </a:endParaRPr>
                    </a:p>
                    <a:p>
                      <a:r>
                        <a:rPr lang="en-US" sz="2400" baseline="0" dirty="0" smtClean="0">
                          <a:latin typeface="Book Antiqua" panose="02040602050305030304" pitchFamily="18" charset="0"/>
                        </a:rPr>
                        <a:t>Can last quite a long time.</a:t>
                      </a:r>
                    </a:p>
                    <a:p>
                      <a:endParaRPr lang="en-US" sz="1200" baseline="0" dirty="0" smtClean="0">
                        <a:latin typeface="Book Antiqua" panose="02040602050305030304" pitchFamily="18" charset="0"/>
                      </a:endParaRPr>
                    </a:p>
                    <a:p>
                      <a:r>
                        <a:rPr lang="en-US" sz="2400" baseline="0" dirty="0" smtClean="0">
                          <a:latin typeface="Book Antiqua" panose="02040602050305030304" pitchFamily="18" charset="0"/>
                        </a:rPr>
                        <a:t>Doesn’t give off atmospheric pollutants.</a:t>
                      </a:r>
                      <a:endParaRPr lang="en-US" sz="24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 smtClean="0">
                        <a:latin typeface="Book Antiqua" panose="02040602050305030304" pitchFamily="18" charset="0"/>
                      </a:endParaRPr>
                    </a:p>
                    <a:p>
                      <a:r>
                        <a:rPr lang="en-US" sz="2400" dirty="0" smtClean="0">
                          <a:latin typeface="Book Antiqua" panose="02040602050305030304" pitchFamily="18" charset="0"/>
                        </a:rPr>
                        <a:t>Fossil</a:t>
                      </a:r>
                      <a:r>
                        <a:rPr lang="en-US" sz="2400" baseline="0" dirty="0" smtClean="0">
                          <a:latin typeface="Book Antiqua" panose="02040602050305030304" pitchFamily="18" charset="0"/>
                        </a:rPr>
                        <a:t> fuels are finite energy resources and the world eventually  will run out of them.</a:t>
                      </a:r>
                    </a:p>
                    <a:p>
                      <a:r>
                        <a:rPr lang="en-US" sz="2400" baseline="0" dirty="0" smtClean="0">
                          <a:latin typeface="Book Antiqua" panose="02040602050305030304" pitchFamily="18" charset="0"/>
                        </a:rPr>
                        <a:t> </a:t>
                      </a:r>
                    </a:p>
                    <a:p>
                      <a:r>
                        <a:rPr lang="en-US" sz="2400" baseline="0" dirty="0" smtClean="0">
                          <a:latin typeface="Book Antiqua" panose="02040602050305030304" pitchFamily="18" charset="0"/>
                        </a:rPr>
                        <a:t>They will become too expensive in the coming decades and too damaging for the environment .</a:t>
                      </a:r>
                    </a:p>
                    <a:p>
                      <a:endParaRPr lang="en-US" sz="1800" baseline="0" dirty="0" smtClean="0">
                        <a:latin typeface="Book Antiqua" panose="02040602050305030304" pitchFamily="18" charset="0"/>
                      </a:endParaRPr>
                    </a:p>
                    <a:p>
                      <a:r>
                        <a:rPr lang="en-US" sz="2400" baseline="0" dirty="0" smtClean="0">
                          <a:latin typeface="Book Antiqua" panose="02040602050305030304" pitchFamily="18" charset="0"/>
                        </a:rPr>
                        <a:t>Fossil fuels have direct polluting impact on earth’s environment causing global warming.</a:t>
                      </a: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5686174" y="2024640"/>
            <a:ext cx="376518" cy="4120666"/>
            <a:chOff x="5647764" y="2064981"/>
            <a:chExt cx="376518" cy="4120666"/>
          </a:xfrm>
        </p:grpSpPr>
        <p:sp>
          <p:nvSpPr>
            <p:cNvPr id="6" name="16-Point Star 5"/>
            <p:cNvSpPr/>
            <p:nvPr/>
          </p:nvSpPr>
          <p:spPr>
            <a:xfrm>
              <a:off x="5647764" y="2064981"/>
              <a:ext cx="376518" cy="4120666"/>
            </a:xfrm>
            <a:prstGeom prst="star16">
              <a:avLst/>
            </a:prstGeom>
            <a:gradFill>
              <a:gsLst>
                <a:gs pos="40000">
                  <a:srgbClr val="00B050"/>
                </a:gs>
                <a:gs pos="14000">
                  <a:schemeClr val="accent1">
                    <a:lumMod val="0"/>
                    <a:lumOff val="100000"/>
                  </a:schemeClr>
                </a:gs>
                <a:gs pos="56000">
                  <a:srgbClr val="00B0F0"/>
                </a:gs>
              </a:gsLst>
              <a:path path="circle">
                <a:fillToRect l="50000" t="50000" r="50000" b="50000"/>
              </a:path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Donut 6"/>
            <p:cNvSpPr/>
            <p:nvPr/>
          </p:nvSpPr>
          <p:spPr>
            <a:xfrm>
              <a:off x="5714999" y="3990843"/>
              <a:ext cx="242047" cy="268941"/>
            </a:xfrm>
            <a:prstGeom prst="donu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135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rgbClr val="92D050"/>
            </a:gs>
            <a:gs pos="81000">
              <a:schemeClr val="accent1">
                <a:lumMod val="0"/>
                <a:lumOff val="100000"/>
              </a:schemeClr>
            </a:gs>
            <a:gs pos="84000">
              <a:srgbClr val="00B0F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909482" y="107577"/>
            <a:ext cx="8915400" cy="6589058"/>
            <a:chOff x="2111189" y="443753"/>
            <a:chExt cx="8269940" cy="629322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3" t="8627" r="50376" b="13333"/>
            <a:stretch/>
          </p:blipFill>
          <p:spPr>
            <a:xfrm>
              <a:off x="2111189" y="443753"/>
              <a:ext cx="8269940" cy="6293223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6925235" y="470648"/>
              <a:ext cx="22994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SOURCES.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6559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rgbClr val="7030A0"/>
            </a:gs>
            <a:gs pos="81000">
              <a:schemeClr val="accent1">
                <a:lumMod val="0"/>
                <a:lumOff val="100000"/>
              </a:schemeClr>
            </a:gs>
            <a:gs pos="84000">
              <a:srgbClr val="00B0F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169975" y="987641"/>
            <a:ext cx="67853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Advantages of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renewable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energy.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9" t="9286" r="5966" b="8596"/>
          <a:stretch/>
        </p:blipFill>
        <p:spPr>
          <a:xfrm>
            <a:off x="9489705" y="2058229"/>
            <a:ext cx="1429555" cy="1493949"/>
          </a:xfrm>
          <a:prstGeom prst="rect">
            <a:avLst/>
          </a:prstGeom>
        </p:spPr>
      </p:pic>
      <p:sp>
        <p:nvSpPr>
          <p:cNvPr id="4" name="Striped Right Arrow 3"/>
          <p:cNvSpPr/>
          <p:nvPr/>
        </p:nvSpPr>
        <p:spPr>
          <a:xfrm>
            <a:off x="1249065" y="1681399"/>
            <a:ext cx="8240639" cy="4675031"/>
          </a:xfrm>
          <a:prstGeom prst="stripedRightArrow">
            <a:avLst>
              <a:gd name="adj1" fmla="val 100000"/>
              <a:gd name="adj2" fmla="val 14791"/>
            </a:avLst>
          </a:prstGeom>
          <a:gradFill>
            <a:gsLst>
              <a:gs pos="84000">
                <a:srgbClr val="7030A0"/>
              </a:gs>
              <a:gs pos="81000">
                <a:schemeClr val="accent1">
                  <a:lumMod val="0"/>
                  <a:lumOff val="100000"/>
                </a:schemeClr>
              </a:gs>
              <a:gs pos="86000">
                <a:srgbClr val="00B0F0"/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endParaRPr lang="en-US" sz="2400" dirty="0" smtClean="0">
              <a:latin typeface="Book Antiqua" panose="02040602050305030304" pitchFamily="18" charset="0"/>
            </a:endParaRPr>
          </a:p>
          <a:p>
            <a:pPr marL="342900" indent="-342900" algn="ctr">
              <a:buFont typeface="Wingdings" panose="05000000000000000000" pitchFamily="2" charset="2"/>
              <a:buChar char="v"/>
            </a:pPr>
            <a:endParaRPr lang="en-US" sz="2400" dirty="0" smtClean="0">
              <a:latin typeface="Book Antiqua" panose="02040602050305030304" pitchFamily="18" charset="0"/>
            </a:endParaRP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Most renewable energy comes either directly or indirectly from the sun.</a:t>
            </a:r>
          </a:p>
          <a:p>
            <a:pPr algn="ctr"/>
            <a:endParaRPr lang="en-US" sz="7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Renewable energy sources which are constantly and naturally replenished and never run out.</a:t>
            </a:r>
            <a:endParaRPr lang="en-US" sz="20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algn="ctr"/>
            <a:endParaRPr lang="en-US" sz="10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Renewable energy sources are infinite.</a:t>
            </a:r>
          </a:p>
          <a:p>
            <a:pPr algn="ctr"/>
            <a:endParaRPr lang="en-US" sz="9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Renewable energy sources provide us with energy  which doesn’t  harm environment during its production or consumption. There’s no burning no smoke, no emission of </a:t>
            </a:r>
            <a:r>
              <a:rPr lang="en-US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gases.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endParaRPr lang="en-US" sz="2000" dirty="0" smtClean="0">
              <a:latin typeface="Book Antiqua" panose="02040602050305030304" pitchFamily="18" charset="0"/>
            </a:endParaRPr>
          </a:p>
          <a:p>
            <a:pPr algn="ctr"/>
            <a:endParaRPr lang="en-US" sz="20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604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rgbClr val="92D050"/>
            </a:gs>
            <a:gs pos="81000">
              <a:schemeClr val="accent1">
                <a:lumMod val="0"/>
                <a:lumOff val="100000"/>
              </a:schemeClr>
            </a:gs>
            <a:gs pos="84000">
              <a:srgbClr val="00B0F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787048" y="1786598"/>
            <a:ext cx="5972487" cy="887120"/>
            <a:chOff x="309092" y="859320"/>
            <a:chExt cx="5972487" cy="88712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092" y="859320"/>
              <a:ext cx="5743977" cy="88712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174002" y="979714"/>
              <a:ext cx="51075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Algerian" panose="04020705040A02060702" pitchFamily="82" charset="0"/>
                </a:rPr>
                <a:t>Individual work</a:t>
              </a:r>
              <a:endParaRPr lang="en-US" sz="3600" b="1" dirty="0">
                <a:latin typeface="Algerian" panose="04020705040A02060702" pitchFamily="82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924518" y="3763823"/>
            <a:ext cx="8203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What is solar energy 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400" dirty="0">
              <a:latin typeface="Book Antiqua" panose="020406020503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What do you mean by renewable energy sources ?</a:t>
            </a:r>
            <a:endParaRPr lang="en-US" sz="2400" dirty="0">
              <a:latin typeface="Book Antiqua" panose="020406020503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552" y="947389"/>
            <a:ext cx="2834886" cy="28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073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rgbClr val="92D050"/>
            </a:gs>
            <a:gs pos="81000">
              <a:schemeClr val="accent1">
                <a:lumMod val="0"/>
                <a:lumOff val="100000"/>
              </a:schemeClr>
            </a:gs>
            <a:gs pos="84000">
              <a:srgbClr val="00B0F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13401" y="1937700"/>
            <a:ext cx="2424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  <a:cs typeface="NikoshBAN" panose="02000000000000000000" pitchFamily="2" charset="0"/>
              </a:rPr>
              <a:t>Pair work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Book Antiqua" panose="02040602050305030304" pitchFamily="18" charset="0"/>
              <a:cs typeface="NikoshBAN" panose="02000000000000000000" pitchFamily="2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188363" y="1916747"/>
            <a:ext cx="3306364" cy="701952"/>
            <a:chOff x="4588385" y="476139"/>
            <a:chExt cx="3499547" cy="2812260"/>
          </a:xfrm>
        </p:grpSpPr>
        <p:sp>
          <p:nvSpPr>
            <p:cNvPr id="9" name="Oval 8"/>
            <p:cNvSpPr/>
            <p:nvPr/>
          </p:nvSpPr>
          <p:spPr>
            <a:xfrm>
              <a:off x="7934178" y="631065"/>
              <a:ext cx="153754" cy="1931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7934178" y="927279"/>
              <a:ext cx="153754" cy="1931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7934178" y="1236372"/>
              <a:ext cx="153754" cy="1931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7934178" y="1581548"/>
              <a:ext cx="153754" cy="1931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7934178" y="1915121"/>
              <a:ext cx="153754" cy="1931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7934178" y="2216497"/>
              <a:ext cx="153754" cy="1931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7934178" y="2488231"/>
              <a:ext cx="153754" cy="1931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7934178" y="2696901"/>
              <a:ext cx="153754" cy="1931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7934178" y="3093538"/>
              <a:ext cx="153754" cy="1931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7573569" y="3093538"/>
              <a:ext cx="153754" cy="1931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7175115" y="3083414"/>
              <a:ext cx="153754" cy="1931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899011" y="3083414"/>
              <a:ext cx="153754" cy="1931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6500557" y="3083414"/>
              <a:ext cx="153754" cy="1931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102103" y="3095216"/>
              <a:ext cx="153754" cy="1931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780526" y="3093538"/>
              <a:ext cx="153754" cy="1931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244020" y="3093538"/>
              <a:ext cx="153754" cy="1931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4986839" y="3083413"/>
              <a:ext cx="153754" cy="1931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4588385" y="3093538"/>
              <a:ext cx="153754" cy="1931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640814" y="2780443"/>
              <a:ext cx="153753" cy="1931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51331" y="1966278"/>
              <a:ext cx="153752" cy="646163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4833085" y="1567613"/>
              <a:ext cx="153754" cy="1931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4898078" y="1195330"/>
              <a:ext cx="153754" cy="1931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4986839" y="886308"/>
              <a:ext cx="153753" cy="1931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067223" y="476139"/>
              <a:ext cx="153754" cy="1931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67331" y="483466"/>
              <a:ext cx="153754" cy="1931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6072880" y="534473"/>
              <a:ext cx="153754" cy="1931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500557" y="554807"/>
              <a:ext cx="153754" cy="1931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6822134" y="572730"/>
              <a:ext cx="153754" cy="1931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7251992" y="651398"/>
              <a:ext cx="153754" cy="1931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7472516" y="581071"/>
              <a:ext cx="153754" cy="1931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7748620" y="581071"/>
              <a:ext cx="153754" cy="1931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864755" y="3206839"/>
            <a:ext cx="8259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en-US" sz="2400" dirty="0" smtClean="0">
                <a:latin typeface="Book Antiqua" panose="02040602050305030304" pitchFamily="18" charset="0"/>
              </a:rPr>
              <a:t>What are the major differences between renewable and non-renewable energy sources ?</a:t>
            </a:r>
            <a:endParaRPr lang="en-US" sz="2400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600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rgbClr val="FFC000"/>
            </a:gs>
            <a:gs pos="81000">
              <a:schemeClr val="accent1">
                <a:lumMod val="0"/>
                <a:lumOff val="100000"/>
              </a:schemeClr>
            </a:gs>
            <a:gs pos="84000">
              <a:srgbClr val="00B0F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91672" y="1506828"/>
            <a:ext cx="10569262" cy="1508028"/>
            <a:chOff x="232418" y="956108"/>
            <a:chExt cx="11986965" cy="1899139"/>
          </a:xfrm>
        </p:grpSpPr>
        <p:sp>
          <p:nvSpPr>
            <p:cNvPr id="8" name="16-Point Star 7"/>
            <p:cNvSpPr/>
            <p:nvPr/>
          </p:nvSpPr>
          <p:spPr>
            <a:xfrm>
              <a:off x="232418" y="1702190"/>
              <a:ext cx="11986965" cy="970671"/>
            </a:xfrm>
            <a:prstGeom prst="star16">
              <a:avLst>
                <a:gd name="adj" fmla="val 36591"/>
              </a:avLst>
            </a:prstGeom>
            <a:gradFill>
              <a:gsLst>
                <a:gs pos="50000">
                  <a:srgbClr val="00B0F0"/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</a:gra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Up Ribbon 8"/>
            <p:cNvSpPr/>
            <p:nvPr/>
          </p:nvSpPr>
          <p:spPr>
            <a:xfrm>
              <a:off x="1371392" y="956108"/>
              <a:ext cx="9214180" cy="1899139"/>
            </a:xfrm>
            <a:prstGeom prst="ribbon2">
              <a:avLst>
                <a:gd name="adj1" fmla="val 33333"/>
                <a:gd name="adj2" fmla="val 54636"/>
              </a:avLst>
            </a:prstGeom>
            <a:gradFill flip="none" rotWithShape="1">
              <a:gsLst>
                <a:gs pos="34000">
                  <a:srgbClr val="00B0F0"/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E</a:t>
              </a:r>
              <a:r>
                <a:rPr lang="en-US" sz="40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valuation</a:t>
              </a:r>
              <a:endPara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099255" y="3607289"/>
            <a:ext cx="8354095" cy="1938992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What is wind energy ?</a:t>
            </a:r>
          </a:p>
          <a:p>
            <a:endParaRPr lang="en-US" sz="24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What’s hydroelectricity ?</a:t>
            </a:r>
          </a:p>
          <a:p>
            <a:endParaRPr lang="en-US" sz="2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Why is it called green energy ?</a:t>
            </a:r>
            <a:endParaRPr lang="en-US" sz="2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763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chemeClr val="tx1">
                <a:lumMod val="85000"/>
                <a:lumOff val="15000"/>
              </a:schemeClr>
            </a:gs>
            <a:gs pos="81000">
              <a:schemeClr val="accent1">
                <a:lumMod val="0"/>
                <a:lumOff val="100000"/>
              </a:schemeClr>
            </a:gs>
            <a:gs pos="84000">
              <a:srgbClr val="00B0F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90929" y="1292689"/>
            <a:ext cx="50227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Grammar Focus.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71978" y="1964056"/>
            <a:ext cx="7817476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Adjective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ly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পদ্ধতিসূচক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Adverb 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113105"/>
              </p:ext>
            </p:extLst>
          </p:nvPr>
        </p:nvGraphicFramePr>
        <p:xfrm>
          <a:off x="2276699" y="2542603"/>
          <a:ext cx="812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Adjective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Adverb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Clear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Clearly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Soft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Softly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Polite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politely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triped Right Arrow 3"/>
          <p:cNvSpPr/>
          <p:nvPr/>
        </p:nvSpPr>
        <p:spPr>
          <a:xfrm>
            <a:off x="1081823" y="4262913"/>
            <a:ext cx="6310648" cy="1700011"/>
          </a:xfrm>
          <a:prstGeom prst="stripedRightArrow">
            <a:avLst>
              <a:gd name="adj1" fmla="val 100000"/>
              <a:gd name="adj2" fmla="val 40498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গুরুত্বপুর্ন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Adverb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 very , so, fast, too  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adverb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সমুহ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Adjective 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Adverb 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এমনকি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কখনও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কখনও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verb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কেও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qualify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817475" y="4262912"/>
            <a:ext cx="3696236" cy="1700011"/>
            <a:chOff x="8023539" y="4224270"/>
            <a:chExt cx="3696236" cy="1700011"/>
          </a:xfrm>
        </p:grpSpPr>
        <p:sp>
          <p:nvSpPr>
            <p:cNvPr id="8" name="Flowchart: Delay 7"/>
            <p:cNvSpPr/>
            <p:nvPr/>
          </p:nvSpPr>
          <p:spPr>
            <a:xfrm>
              <a:off x="8023539" y="4224270"/>
              <a:ext cx="3554568" cy="1700011"/>
            </a:xfrm>
            <a:prstGeom prst="flowChartDelay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023539" y="4340180"/>
              <a:ext cx="3696236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6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He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si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very honest.</a:t>
              </a:r>
            </a:p>
            <a:p>
              <a:endParaRPr lang="en-US" sz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He touched me softly.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8672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rgbClr val="7030A0"/>
            </a:gs>
            <a:gs pos="81000">
              <a:schemeClr val="accent1">
                <a:lumMod val="0"/>
                <a:lumOff val="100000"/>
              </a:schemeClr>
            </a:gs>
            <a:gs pos="84000">
              <a:srgbClr val="00B0F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85783" y="2509564"/>
            <a:ext cx="9472192" cy="3622518"/>
            <a:chOff x="1885783" y="2509564"/>
            <a:chExt cx="9472192" cy="362251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31885" y="2548198"/>
              <a:ext cx="1585097" cy="159119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885783" y="4126513"/>
              <a:ext cx="4077138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457200"/>
              <a:r>
                <a:rPr lang="en-US" sz="3200" b="1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Md. </a:t>
              </a:r>
              <a:r>
                <a:rPr lang="en-US" sz="3200" b="1" dirty="0" err="1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Monirul</a:t>
              </a:r>
              <a:r>
                <a:rPr lang="en-US" sz="3200" b="1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Islam</a:t>
              </a:r>
            </a:p>
            <a:p>
              <a:pPr lvl="0" defTabSz="457200"/>
              <a:r>
                <a:rPr lang="en-US" sz="2800" b="1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Assistant  Teacher</a:t>
              </a:r>
              <a:endPara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 defTabSz="457200"/>
              <a:r>
                <a:rPr lang="en-US" sz="2000" b="1" dirty="0" smtClean="0">
                  <a:solidFill>
                    <a:prstClr val="black"/>
                  </a:solidFill>
                  <a:latin typeface="Century Gothic" panose="020B0502020202020204"/>
                  <a:hlinkClick r:id="rId3"/>
                </a:rPr>
                <a:t>E-mail-monir19077@gmail.com</a:t>
              </a:r>
              <a:endParaRPr lang="en-US" sz="2000" b="1" dirty="0">
                <a:solidFill>
                  <a:prstClr val="black"/>
                </a:solidFill>
                <a:latin typeface="Century Gothic" panose="020B0502020202020204"/>
              </a:endParaRPr>
            </a:p>
            <a:p>
              <a:pPr lvl="0" defTabSz="457200"/>
              <a:r>
                <a:rPr lang="en-US" sz="2000" b="1" dirty="0" smtClean="0">
                  <a:solidFill>
                    <a:prstClr val="black"/>
                  </a:solidFill>
                  <a:latin typeface="Century Gothic" panose="020B0502020202020204"/>
                </a:rPr>
                <a:t>              01761714820</a:t>
              </a:r>
              <a:endParaRPr lang="en-US" sz="2000" b="1" dirty="0">
                <a:solidFill>
                  <a:prstClr val="black"/>
                </a:solidFill>
                <a:latin typeface="Century Gothic" panose="020B0502020202020204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939526" y="3247533"/>
              <a:ext cx="4418449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3200" b="1" dirty="0" err="1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Azimnagor</a:t>
              </a:r>
              <a:r>
                <a:rPr lang="en-US" sz="3200" b="1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Com.K</a:t>
              </a:r>
              <a:r>
                <a:rPr lang="en-US" sz="3200" b="1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</a:p>
            <a:p>
              <a:pPr defTabSz="457200"/>
              <a:r>
                <a:rPr lang="en-US" sz="3200" b="1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School </a:t>
              </a:r>
              <a:r>
                <a:rPr lang="en-US" sz="3200" b="1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&amp; Coll.(</a:t>
              </a:r>
              <a:r>
                <a:rPr lang="en-US" sz="3200" b="1" dirty="0" err="1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voc</a:t>
              </a:r>
              <a:r>
                <a:rPr lang="en-US" sz="3200" b="1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</a:p>
            <a:p>
              <a:pPr defTabSz="457200"/>
              <a:r>
                <a:rPr lang="en-US" sz="2400" b="1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</a:t>
              </a:r>
            </a:p>
            <a:p>
              <a:pPr defTabSz="457200"/>
              <a:r>
                <a:rPr lang="en-US" sz="24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English for Today</a:t>
              </a:r>
            </a:p>
            <a:p>
              <a:pPr defTabSz="457200"/>
              <a:r>
                <a:rPr lang="en-US" sz="2400" b="1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      </a:t>
              </a:r>
              <a:r>
                <a:rPr lang="en-US" sz="2400" b="1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Class-Ten</a:t>
              </a:r>
            </a:p>
            <a:p>
              <a:pPr defTabSz="457200"/>
              <a:r>
                <a:rPr lang="en-US" sz="2000" b="1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                                 Time- </a:t>
              </a:r>
              <a:r>
                <a:rPr lang="en-US" sz="2000" b="1" dirty="0" smtClean="0">
                  <a:solidFill>
                    <a:srgbClr val="7030A0"/>
                  </a:solidFill>
                  <a:latin typeface="Arial Narrow" panose="020B0606020202030204" pitchFamily="34" charset="0"/>
                  <a:cs typeface="NikoshBAN" panose="02000000000000000000" pitchFamily="2" charset="0"/>
                </a:rPr>
                <a:t>45 </a:t>
              </a:r>
              <a:r>
                <a:rPr lang="en-US" sz="2000" b="1" dirty="0" err="1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mins</a:t>
              </a:r>
              <a:endParaRPr lang="en-US" sz="2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3479" y="2509564"/>
              <a:ext cx="1313647" cy="362251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8" name="Title 1"/>
          <p:cNvSpPr txBox="1">
            <a:spLocks/>
          </p:cNvSpPr>
          <p:nvPr/>
        </p:nvSpPr>
        <p:spPr>
          <a:xfrm>
            <a:off x="3324433" y="402874"/>
            <a:ext cx="5824318" cy="2145324"/>
          </a:xfrm>
          <a:prstGeom prst="rect">
            <a:avLst/>
          </a:prstGeom>
        </p:spPr>
        <p:txBody>
          <a:bodyPr numCol="1">
            <a:prstTxWarp prst="textWave4">
              <a:avLst>
                <a:gd name="adj1" fmla="val 12500"/>
                <a:gd name="adj2" fmla="val -1310"/>
              </a:avLst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u="sng" dirty="0" smtClean="0">
                <a:ln/>
                <a:blipFill>
                  <a:blip r:embed="rId5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Identity</a:t>
            </a:r>
            <a:endParaRPr lang="en-US" sz="7200" b="1" u="sng" dirty="0">
              <a:ln/>
              <a:blipFill>
                <a:blip r:embed="rId5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126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rgbClr val="00B050"/>
            </a:gs>
            <a:gs pos="81000">
              <a:schemeClr val="accent1">
                <a:lumMod val="0"/>
                <a:lumOff val="100000"/>
              </a:schemeClr>
            </a:gs>
            <a:gs pos="84000">
              <a:srgbClr val="00B0F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921393" y="1676481"/>
            <a:ext cx="5913513" cy="1109568"/>
            <a:chOff x="1208504" y="1573450"/>
            <a:chExt cx="5913513" cy="110956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8504" y="1573450"/>
              <a:ext cx="1146147" cy="1109568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446985" y="1897401"/>
              <a:ext cx="4675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Bauhaus 93" panose="04030905020B02020C02" pitchFamily="82" charset="0"/>
                </a:rPr>
                <a:t>Your  Knowledge</a:t>
              </a:r>
              <a:endParaRPr lang="en-US" sz="3600" dirty="0">
                <a:latin typeface="Bauhaus 93" panose="04030905020B02020C02" pitchFamily="82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403796" y="3438660"/>
            <a:ext cx="97621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Rely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নির্ভর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Verb,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Noun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Reliance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Run out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ফুরিয়ে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Phrase.</a:t>
            </a: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C00000"/>
                </a:solidFill>
              </a:rPr>
              <a:t> 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‘Depth’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গভীরতা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noun 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Adjective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Deep,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গভীর</a:t>
            </a:r>
            <a:endParaRPr lang="en-US" sz="2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562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chemeClr val="accent1">
                <a:lumMod val="0"/>
                <a:lumOff val="100000"/>
              </a:schemeClr>
            </a:gs>
            <a:gs pos="81000">
              <a:schemeClr val="accent1">
                <a:lumMod val="0"/>
                <a:lumOff val="100000"/>
              </a:schemeClr>
            </a:gs>
            <a:gs pos="84000">
              <a:srgbClr val="00B0F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2434" y="3573351"/>
            <a:ext cx="6761408" cy="95410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Write a summary about renewable energy sources.</a:t>
            </a:r>
            <a:endParaRPr lang="en-US" sz="2800" b="1" dirty="0">
              <a:blipFill>
                <a:blip r:embed="rId2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8345510" y="648063"/>
            <a:ext cx="2666058" cy="3192715"/>
            <a:chOff x="8538693" y="1892658"/>
            <a:chExt cx="2666058" cy="3192715"/>
          </a:xfrm>
        </p:grpSpPr>
        <p:grpSp>
          <p:nvGrpSpPr>
            <p:cNvPr id="35" name="Group 34"/>
            <p:cNvGrpSpPr/>
            <p:nvPr/>
          </p:nvGrpSpPr>
          <p:grpSpPr>
            <a:xfrm>
              <a:off x="8538693" y="1892658"/>
              <a:ext cx="2666058" cy="3192715"/>
              <a:chOff x="8525814" y="1855804"/>
              <a:chExt cx="2666058" cy="3192715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51572" y="2704563"/>
                <a:ext cx="2640300" cy="2343956"/>
              </a:xfrm>
              <a:prstGeom prst="rect">
                <a:avLst/>
              </a:prstGeom>
            </p:spPr>
          </p:pic>
          <p:sp>
            <p:nvSpPr>
              <p:cNvPr id="34" name="Isosceles Triangle 33"/>
              <p:cNvSpPr/>
              <p:nvPr/>
            </p:nvSpPr>
            <p:spPr>
              <a:xfrm>
                <a:off x="8525814" y="1855804"/>
                <a:ext cx="2640300" cy="772732"/>
              </a:xfrm>
              <a:prstGeom prst="triangl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8821995" y="3414149"/>
              <a:ext cx="2060718" cy="1403797"/>
              <a:chOff x="8821995" y="3414149"/>
              <a:chExt cx="2060718" cy="1403797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844" t="9917" r="20664" b="9548"/>
              <a:stretch/>
            </p:blipFill>
            <p:spPr>
              <a:xfrm>
                <a:off x="9324370" y="3414149"/>
                <a:ext cx="1558343" cy="1403797"/>
              </a:xfrm>
              <a:prstGeom prst="rect">
                <a:avLst/>
              </a:prstGeom>
            </p:spPr>
          </p:pic>
          <p:sp>
            <p:nvSpPr>
              <p:cNvPr id="36" name="Rectangle 35"/>
              <p:cNvSpPr/>
              <p:nvPr/>
            </p:nvSpPr>
            <p:spPr>
              <a:xfrm>
                <a:off x="8821995" y="3489016"/>
                <a:ext cx="386432" cy="515155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9" name="TextBox 38"/>
          <p:cNvSpPr txBox="1"/>
          <p:nvPr/>
        </p:nvSpPr>
        <p:spPr>
          <a:xfrm>
            <a:off x="3354929" y="1921255"/>
            <a:ext cx="2936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blipFill>
                  <a:blip r:embed="rId5"/>
                  <a:tile tx="0" ty="0" sx="100000" sy="100000" flip="none" algn="tl"/>
                </a:blipFill>
                <a:latin typeface="Elephant" panose="02020904090505020303" pitchFamily="18" charset="0"/>
              </a:rPr>
              <a:t>Home work</a:t>
            </a:r>
            <a:endParaRPr lang="en-US" sz="3600" dirty="0">
              <a:blipFill>
                <a:blip r:embed="rId5"/>
                <a:tile tx="0" ty="0" sx="100000" sy="100000" flip="none" algn="tl"/>
              </a:blipFill>
              <a:latin typeface="Elephant" panose="0202090409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161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rgbClr val="7030A0"/>
            </a:gs>
            <a:gs pos="81000">
              <a:schemeClr val="accent1">
                <a:lumMod val="0"/>
                <a:lumOff val="100000"/>
              </a:schemeClr>
            </a:gs>
            <a:gs pos="84000">
              <a:srgbClr val="00B0F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6-Point Star 2"/>
          <p:cNvSpPr/>
          <p:nvPr/>
        </p:nvSpPr>
        <p:spPr>
          <a:xfrm rot="21313048">
            <a:off x="511427" y="3074330"/>
            <a:ext cx="1635616" cy="1751527"/>
          </a:xfrm>
          <a:prstGeom prst="star16">
            <a:avLst>
              <a:gd name="adj" fmla="val 29412"/>
            </a:avLst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78474" y="3534750"/>
            <a:ext cx="901521" cy="830686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T</a:t>
            </a:r>
          </a:p>
        </p:txBody>
      </p:sp>
      <p:sp>
        <p:nvSpPr>
          <p:cNvPr id="10" name="16-Point Star 9"/>
          <p:cNvSpPr/>
          <p:nvPr/>
        </p:nvSpPr>
        <p:spPr>
          <a:xfrm rot="21313048">
            <a:off x="1352949" y="1455953"/>
            <a:ext cx="1635616" cy="1751527"/>
          </a:xfrm>
          <a:prstGeom prst="star16">
            <a:avLst>
              <a:gd name="adj" fmla="val 29412"/>
            </a:avLst>
          </a:prstGeom>
          <a:solidFill>
            <a:srgbClr val="92D05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696769" y="1947428"/>
            <a:ext cx="901521" cy="830686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H</a:t>
            </a:r>
            <a:endParaRPr lang="en-US" sz="4400" b="1" dirty="0"/>
          </a:p>
        </p:txBody>
      </p:sp>
      <p:sp>
        <p:nvSpPr>
          <p:cNvPr id="13" name="16-Point Star 12"/>
          <p:cNvSpPr/>
          <p:nvPr/>
        </p:nvSpPr>
        <p:spPr>
          <a:xfrm rot="21313048">
            <a:off x="3082448" y="770470"/>
            <a:ext cx="1635616" cy="1751527"/>
          </a:xfrm>
          <a:prstGeom prst="star16">
            <a:avLst>
              <a:gd name="adj" fmla="val 29412"/>
            </a:avLst>
          </a:prstGeom>
          <a:solidFill>
            <a:schemeClr val="accent5">
              <a:lumMod val="7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450591" y="1203083"/>
            <a:ext cx="901521" cy="830686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A</a:t>
            </a:r>
            <a:endParaRPr lang="en-US" sz="4400" b="1" dirty="0"/>
          </a:p>
        </p:txBody>
      </p:sp>
      <p:sp>
        <p:nvSpPr>
          <p:cNvPr id="16" name="16-Point Star 15"/>
          <p:cNvSpPr/>
          <p:nvPr/>
        </p:nvSpPr>
        <p:spPr>
          <a:xfrm rot="21313048">
            <a:off x="8449633" y="1268722"/>
            <a:ext cx="1635616" cy="1751527"/>
          </a:xfrm>
          <a:prstGeom prst="star16">
            <a:avLst>
              <a:gd name="adj" fmla="val 29412"/>
            </a:avLst>
          </a:prstGeom>
          <a:solidFill>
            <a:srgbClr val="00B0F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844169" y="1751696"/>
            <a:ext cx="901521" cy="830686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</a:t>
            </a:r>
            <a:endParaRPr lang="en-US" sz="4400" b="1" dirty="0"/>
          </a:p>
        </p:txBody>
      </p:sp>
      <p:sp>
        <p:nvSpPr>
          <p:cNvPr id="22" name="16-Point Star 21"/>
          <p:cNvSpPr/>
          <p:nvPr/>
        </p:nvSpPr>
        <p:spPr>
          <a:xfrm rot="21313048">
            <a:off x="4858402" y="629320"/>
            <a:ext cx="1635616" cy="1751527"/>
          </a:xfrm>
          <a:prstGeom prst="star16">
            <a:avLst>
              <a:gd name="adj" fmla="val 29412"/>
            </a:avLst>
          </a:prstGeom>
          <a:solidFill>
            <a:schemeClr val="accent3">
              <a:lumMod val="5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226545" y="1063750"/>
            <a:ext cx="901521" cy="830686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N</a:t>
            </a:r>
            <a:endParaRPr lang="en-US" sz="4400" b="1" dirty="0"/>
          </a:p>
        </p:txBody>
      </p:sp>
      <p:sp>
        <p:nvSpPr>
          <p:cNvPr id="25" name="16-Point Star 24"/>
          <p:cNvSpPr/>
          <p:nvPr/>
        </p:nvSpPr>
        <p:spPr>
          <a:xfrm rot="21313048">
            <a:off x="6710749" y="773299"/>
            <a:ext cx="1635616" cy="1751527"/>
          </a:xfrm>
          <a:prstGeom prst="star16">
            <a:avLst>
              <a:gd name="adj" fmla="val 29412"/>
            </a:avLst>
          </a:prstGeom>
          <a:solidFill>
            <a:schemeClr val="accent2">
              <a:lumMod val="5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077796" y="1244412"/>
            <a:ext cx="901521" cy="830686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K</a:t>
            </a:r>
            <a:endParaRPr lang="en-US" sz="4400" b="1" dirty="0"/>
          </a:p>
        </p:txBody>
      </p:sp>
      <p:sp>
        <p:nvSpPr>
          <p:cNvPr id="28" name="Wave 27"/>
          <p:cNvSpPr/>
          <p:nvPr/>
        </p:nvSpPr>
        <p:spPr>
          <a:xfrm>
            <a:off x="2247150" y="2529191"/>
            <a:ext cx="7023127" cy="1777218"/>
          </a:xfrm>
          <a:prstGeom prst="wave">
            <a:avLst>
              <a:gd name="adj1" fmla="val 20000"/>
              <a:gd name="adj2" fmla="val 109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en-US" sz="5400" b="1" dirty="0" smtClean="0">
                <a:gradFill flip="none" rotWithShape="1">
                  <a:gsLst>
                    <a:gs pos="0">
                      <a:schemeClr val="accent2">
                        <a:lumMod val="0"/>
                        <a:lumOff val="100000"/>
                      </a:schemeClr>
                    </a:gs>
                    <a:gs pos="35000">
                      <a:schemeClr val="accent2">
                        <a:lumMod val="0"/>
                        <a:lumOff val="100000"/>
                      </a:schemeClr>
                    </a:gs>
                    <a:gs pos="100000">
                      <a:schemeClr val="accent2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ALLAH  HAFEZ</a:t>
            </a:r>
            <a:endParaRPr lang="en-US" sz="5400" b="1" dirty="0">
              <a:gradFill flip="none" rotWithShape="1">
                <a:gsLst>
                  <a:gs pos="0">
                    <a:schemeClr val="accent2">
                      <a:lumMod val="0"/>
                      <a:lumOff val="100000"/>
                    </a:schemeClr>
                  </a:gs>
                  <a:gs pos="35000">
                    <a:schemeClr val="accent2">
                      <a:lumMod val="0"/>
                      <a:lumOff val="1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31319">
            <a:off x="8017409" y="3245029"/>
            <a:ext cx="211455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769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4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3" grpId="0" animBg="1"/>
      <p:bldP spid="16" grpId="0" animBg="1"/>
      <p:bldP spid="22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chemeClr val="accent1">
                <a:lumMod val="0"/>
                <a:lumOff val="100000"/>
              </a:schemeClr>
            </a:gs>
            <a:gs pos="98000">
              <a:schemeClr val="accent1">
                <a:lumMod val="0"/>
                <a:lumOff val="100000"/>
              </a:schemeClr>
            </a:gs>
            <a:gs pos="100000">
              <a:srgbClr val="00B0F0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7" t="2629" r="4471" b="10986"/>
          <a:stretch/>
        </p:blipFill>
        <p:spPr>
          <a:xfrm>
            <a:off x="2027584" y="1268871"/>
            <a:ext cx="8958468" cy="48738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61514" y="807206"/>
            <a:ext cx="8158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Look and think about these pictures.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61514" y="5681022"/>
            <a:ext cx="5626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What do you see in these pictures?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132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7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81000">
              <a:schemeClr val="accent1">
                <a:lumMod val="0"/>
                <a:lumOff val="100000"/>
              </a:schemeClr>
            </a:gs>
            <a:gs pos="100000">
              <a:srgbClr val="00B0F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514826" y="932012"/>
            <a:ext cx="7620845" cy="1270414"/>
            <a:chOff x="1679958" y="697636"/>
            <a:chExt cx="8998529" cy="2258921"/>
          </a:xfrm>
          <a:gradFill flip="none" rotWithShape="1">
            <a:gsLst>
              <a:gs pos="0">
                <a:schemeClr val="bg1"/>
              </a:gs>
              <a:gs pos="81000">
                <a:schemeClr val="accent1">
                  <a:lumMod val="0"/>
                  <a:lumOff val="100000"/>
                </a:schemeClr>
              </a:gs>
              <a:gs pos="100000">
                <a:srgbClr val="00B0F0"/>
              </a:gs>
            </a:gsLst>
            <a:path path="rect">
              <a:fillToRect l="100000" t="100000"/>
            </a:path>
            <a:tileRect r="-100000" b="-100000"/>
          </a:gradFill>
        </p:grpSpPr>
        <p:sp>
          <p:nvSpPr>
            <p:cNvPr id="8" name="Striped Right Arrow 7"/>
            <p:cNvSpPr/>
            <p:nvPr/>
          </p:nvSpPr>
          <p:spPr>
            <a:xfrm rot="5400000">
              <a:off x="5049762" y="-2672168"/>
              <a:ext cx="2258921" cy="8998529"/>
            </a:xfrm>
            <a:prstGeom prst="stripedRightArrow">
              <a:avLst>
                <a:gd name="adj1" fmla="val 100000"/>
                <a:gd name="adj2" fmla="val 27649"/>
              </a:avLst>
            </a:prstGeom>
            <a:grp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933005" y="1347074"/>
              <a:ext cx="8512179" cy="76944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3049151" y="1295398"/>
            <a:ext cx="6987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Look and think about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some another pictures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10545" y="5424950"/>
            <a:ext cx="5808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What do you see in these pictures?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5" t="23771" r="4045" b="4991"/>
          <a:stretch/>
        </p:blipFill>
        <p:spPr>
          <a:xfrm>
            <a:off x="2947081" y="2236764"/>
            <a:ext cx="8194531" cy="302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332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accent1">
                <a:lumMod val="0"/>
                <a:lumOff val="100000"/>
              </a:schemeClr>
            </a:gs>
            <a:gs pos="44000">
              <a:srgbClr val="8FDCF8"/>
            </a:gs>
            <a:gs pos="84000">
              <a:srgbClr val="00B0F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rved Down Ribbon 3"/>
          <p:cNvSpPr/>
          <p:nvPr/>
        </p:nvSpPr>
        <p:spPr>
          <a:xfrm>
            <a:off x="721217" y="1545465"/>
            <a:ext cx="10689465" cy="4005329"/>
          </a:xfrm>
          <a:prstGeom prst="ellipseRibbon">
            <a:avLst>
              <a:gd name="adj1" fmla="val 23261"/>
              <a:gd name="adj2" fmla="val 75000"/>
              <a:gd name="adj3" fmla="val 10761"/>
            </a:avLst>
          </a:prstGeom>
          <a:gradFill>
            <a:gsLst>
              <a:gs pos="95000">
                <a:srgbClr val="002060"/>
              </a:gs>
              <a:gs pos="47000">
                <a:schemeClr val="accent1">
                  <a:lumMod val="0"/>
                  <a:lumOff val="100000"/>
                </a:schemeClr>
              </a:gs>
              <a:gs pos="76000">
                <a:srgbClr val="00B0F0"/>
              </a:gs>
              <a:gs pos="87000">
                <a:srgbClr val="00B0F0"/>
              </a:gs>
            </a:gsLst>
            <a:path path="circle">
              <a:fillToRect l="50000" t="50000" r="50000" b="50000"/>
            </a:path>
          </a:gra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MS UI Gothic" panose="020B0600070205080204" pitchFamily="34" charset="-128"/>
                <a:ea typeface="MS UI Gothic" panose="020B0600070205080204" pitchFamily="34" charset="-128"/>
                <a:cs typeface="NikoshBAN" panose="02000000000000000000" pitchFamily="2" charset="0"/>
              </a:rPr>
              <a:t>Renewable energy sources-3</a:t>
            </a:r>
          </a:p>
          <a:p>
            <a:pPr algn="ctr"/>
            <a:endParaRPr lang="en-US" sz="2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Unit No-Eleven.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Lesson –Three.`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43570" y="1742412"/>
            <a:ext cx="4312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Today’s Topic is...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26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chemeClr val="accent1">
                <a:lumMod val="0"/>
                <a:lumOff val="100000"/>
              </a:schemeClr>
            </a:gs>
            <a:gs pos="100000">
              <a:srgbClr val="00B0F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506828" y="604912"/>
            <a:ext cx="9298546" cy="2149194"/>
            <a:chOff x="1056068" y="476518"/>
            <a:chExt cx="10084157" cy="2123040"/>
          </a:xfrm>
          <a:blipFill>
            <a:blip r:embed="rId2"/>
            <a:tile tx="0" ty="0" sx="100000" sy="100000" flip="none" algn="tl"/>
          </a:blipFill>
        </p:grpSpPr>
        <p:sp>
          <p:nvSpPr>
            <p:cNvPr id="10" name="Down Ribbon 9"/>
            <p:cNvSpPr/>
            <p:nvPr/>
          </p:nvSpPr>
          <p:spPr>
            <a:xfrm>
              <a:off x="1056068" y="476518"/>
              <a:ext cx="10084157" cy="2123040"/>
            </a:xfrm>
            <a:prstGeom prst="ribbon">
              <a:avLst>
                <a:gd name="adj1" fmla="val 20800"/>
                <a:gd name="adj2" fmla="val 68718"/>
              </a:avLst>
            </a:prstGeom>
            <a:grpFill/>
            <a:ln w="127000" cap="flat" cmpd="dbl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 pitchFamily="18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159666" y="1262129"/>
              <a:ext cx="6162229" cy="1042201"/>
            </a:xfrm>
            <a:prstGeom prst="ellipse">
              <a:avLst/>
            </a:prstGeom>
            <a:grpFill/>
            <a:ln w="127000" cmpd="dbl"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/>
                  </a:solidFill>
                  <a:latin typeface="Book Antiqua" pitchFamily="18" charset="0"/>
                </a:rPr>
                <a:t>Learning outcomes:</a:t>
              </a:r>
              <a:endParaRPr lang="en-US" sz="3200" b="1" dirty="0">
                <a:solidFill>
                  <a:schemeClr val="tx1"/>
                </a:solidFill>
                <a:latin typeface="Book Antiqua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029841" y="3164527"/>
            <a:ext cx="9161898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entury" panose="02040604050505020304" pitchFamily="18" charset="0"/>
              </a:rPr>
              <a:t>After we have studied the lesson we will be able to-</a:t>
            </a:r>
          </a:p>
          <a:p>
            <a:endParaRPr lang="en-US" sz="2400" b="1" dirty="0" smtClean="0">
              <a:latin typeface="Century" panose="02040604050505020304" pitchFamily="18" charset="0"/>
            </a:endParaRPr>
          </a:p>
          <a:p>
            <a:r>
              <a:rPr lang="en-US" sz="2400" b="1" dirty="0" smtClean="0">
                <a:latin typeface="Century" panose="02040604050505020304" pitchFamily="18" charset="0"/>
              </a:rPr>
              <a:t>infer </a:t>
            </a:r>
            <a:r>
              <a:rPr lang="en-US" sz="2400" b="1" dirty="0">
                <a:latin typeface="Century" panose="02040604050505020304" pitchFamily="18" charset="0"/>
              </a:rPr>
              <a:t>the word meaning from the </a:t>
            </a:r>
            <a:r>
              <a:rPr lang="en-US" sz="2400" b="1" dirty="0" smtClean="0">
                <a:latin typeface="Century" panose="02040604050505020304" pitchFamily="18" charset="0"/>
              </a:rPr>
              <a:t>text ;</a:t>
            </a:r>
            <a:endParaRPr lang="en-US" sz="2400" b="1" dirty="0">
              <a:latin typeface="Century" panose="02040604050505020304" pitchFamily="18" charset="0"/>
            </a:endParaRPr>
          </a:p>
          <a:p>
            <a:endParaRPr lang="en-US" sz="500" b="1" dirty="0" smtClean="0">
              <a:latin typeface="Century" panose="02040604050505020304" pitchFamily="18" charset="0"/>
            </a:endParaRPr>
          </a:p>
          <a:p>
            <a:r>
              <a:rPr lang="en-US" sz="2400" b="1" dirty="0" smtClean="0">
                <a:latin typeface="Century" panose="02040604050505020304" pitchFamily="18" charset="0"/>
              </a:rPr>
              <a:t>ask </a:t>
            </a:r>
            <a:r>
              <a:rPr lang="en-US" sz="2400" b="1" dirty="0">
                <a:latin typeface="Century" panose="02040604050505020304" pitchFamily="18" charset="0"/>
              </a:rPr>
              <a:t>and answer </a:t>
            </a:r>
            <a:r>
              <a:rPr lang="en-US" sz="2400" b="1" dirty="0" smtClean="0">
                <a:latin typeface="Century" panose="02040604050505020304" pitchFamily="18" charset="0"/>
              </a:rPr>
              <a:t>questions ;</a:t>
            </a:r>
          </a:p>
          <a:p>
            <a:endParaRPr lang="en-US" sz="700" b="1" dirty="0" smtClean="0">
              <a:latin typeface="Book Antiqua" panose="02040602050305030304" pitchFamily="18" charset="0"/>
            </a:endParaRPr>
          </a:p>
          <a:p>
            <a:r>
              <a:rPr lang="en-US" sz="2400" b="1" dirty="0" smtClean="0">
                <a:latin typeface="Book Antiqua" panose="02040602050305030304" pitchFamily="18" charset="0"/>
              </a:rPr>
              <a:t>read intensively and extensively;</a:t>
            </a:r>
          </a:p>
          <a:p>
            <a:endParaRPr lang="en-US" sz="500" b="1" dirty="0" smtClean="0">
              <a:latin typeface="Century" panose="02040604050505020304" pitchFamily="18" charset="0"/>
            </a:endParaRPr>
          </a:p>
          <a:p>
            <a:r>
              <a:rPr lang="en-US" sz="2400" b="1" dirty="0">
                <a:latin typeface="Book Antiqua" pitchFamily="18" charset="0"/>
              </a:rPr>
              <a:t>write incidents </a:t>
            </a:r>
            <a:r>
              <a:rPr lang="en-US" sz="2400" b="1" dirty="0">
                <a:latin typeface="Century" panose="02040604050505020304" pitchFamily="18" charset="0"/>
              </a:rPr>
              <a:t>.</a:t>
            </a:r>
            <a:endParaRPr lang="en-US" sz="24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9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60000">
              <a:schemeClr val="accent1">
                <a:lumMod val="0"/>
                <a:lumOff val="100000"/>
              </a:schemeClr>
            </a:gs>
            <a:gs pos="0">
              <a:srgbClr val="00B0F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5" t="5532" r="5803"/>
          <a:stretch/>
        </p:blipFill>
        <p:spPr>
          <a:xfrm rot="16808682">
            <a:off x="7527417" y="3857585"/>
            <a:ext cx="1813347" cy="20245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43713" y="2090967"/>
            <a:ext cx="85953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My  dear  students, now , we  will share  our ideas  about  some difficult  vocabulary  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to 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understand the 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lesson clearly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7272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45000">
              <a:schemeClr val="accent1">
                <a:lumMod val="0"/>
                <a:lumOff val="100000"/>
              </a:schemeClr>
            </a:gs>
            <a:gs pos="0">
              <a:srgbClr val="00B0F0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iped Right Arrow 3"/>
          <p:cNvSpPr/>
          <p:nvPr/>
        </p:nvSpPr>
        <p:spPr>
          <a:xfrm>
            <a:off x="1094402" y="1498842"/>
            <a:ext cx="3597801" cy="1043189"/>
          </a:xfrm>
          <a:prstGeom prst="stripedRightArrow">
            <a:avLst/>
          </a:prstGeom>
          <a:pattFill prst="pct30">
            <a:fgClr>
              <a:srgbClr val="00B0F0"/>
            </a:fgClr>
            <a:bgClr>
              <a:schemeClr val="bg1"/>
            </a:bgClr>
          </a:patt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R</a:t>
            </a:r>
            <a:r>
              <a:rPr lang="en-US" sz="4000" b="1" dirty="0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enewable</a:t>
            </a:r>
            <a:endParaRPr lang="en-US" sz="4000" b="1" dirty="0">
              <a:blipFill>
                <a:blip r:embed="rId2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1313" y="1698464"/>
            <a:ext cx="33270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Capable of being renewed.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26" b="13540"/>
          <a:stretch/>
        </p:blipFill>
        <p:spPr>
          <a:xfrm>
            <a:off x="4765184" y="1031705"/>
            <a:ext cx="2713148" cy="1687132"/>
          </a:xfrm>
          <a:prstGeom prst="rect">
            <a:avLst/>
          </a:prstGeom>
        </p:spPr>
      </p:pic>
      <p:sp>
        <p:nvSpPr>
          <p:cNvPr id="9" name="Striped Right Arrow 8"/>
          <p:cNvSpPr/>
          <p:nvPr/>
        </p:nvSpPr>
        <p:spPr>
          <a:xfrm>
            <a:off x="1388268" y="3761155"/>
            <a:ext cx="2804006" cy="1068947"/>
          </a:xfrm>
          <a:prstGeom prst="stripedRightArrow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Global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7" t="10796" r="11542" b="7658"/>
          <a:stretch/>
        </p:blipFill>
        <p:spPr>
          <a:xfrm>
            <a:off x="4404574" y="3152695"/>
            <a:ext cx="2871989" cy="228586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478332" y="3944679"/>
            <a:ext cx="2966334" cy="70189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Relating to the whole world.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641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100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iped Right Arrow 3"/>
          <p:cNvSpPr/>
          <p:nvPr/>
        </p:nvSpPr>
        <p:spPr>
          <a:xfrm>
            <a:off x="1613448" y="1777284"/>
            <a:ext cx="2804006" cy="1365160"/>
          </a:xfrm>
          <a:prstGeom prst="stripedRightArrow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Stream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20754" y="2108915"/>
            <a:ext cx="2966334" cy="70189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 continuous flow of liquid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454" y="3660820"/>
            <a:ext cx="2505075" cy="1828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903" y="1535939"/>
            <a:ext cx="2466975" cy="1847850"/>
          </a:xfrm>
          <a:prstGeom prst="rect">
            <a:avLst/>
          </a:prstGeom>
        </p:spPr>
      </p:pic>
      <p:sp>
        <p:nvSpPr>
          <p:cNvPr id="8" name="Striped Right Arrow 7"/>
          <p:cNvSpPr/>
          <p:nvPr/>
        </p:nvSpPr>
        <p:spPr>
          <a:xfrm>
            <a:off x="1552022" y="3660820"/>
            <a:ext cx="2804006" cy="1365160"/>
          </a:xfrm>
          <a:prstGeom prst="stripedRightArrow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Turbine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87741" y="3606018"/>
            <a:ext cx="5443470" cy="193840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An engine that has a part with blades that are caused to spin by pressure from water, steam or air.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780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1234</TotalTime>
  <Words>581</Words>
  <Application>Microsoft Office PowerPoint</Application>
  <PresentationFormat>Widescreen</PresentationFormat>
  <Paragraphs>128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40" baseType="lpstr">
      <vt:lpstr>MS UI Gothic</vt:lpstr>
      <vt:lpstr>Algerian</vt:lpstr>
      <vt:lpstr>Arial</vt:lpstr>
      <vt:lpstr>Arial Black</vt:lpstr>
      <vt:lpstr>Arial Narrow</vt:lpstr>
      <vt:lpstr>Bauhaus 93</vt:lpstr>
      <vt:lpstr>Book Antiqua</vt:lpstr>
      <vt:lpstr>Calibri</vt:lpstr>
      <vt:lpstr>Calibri Light</vt:lpstr>
      <vt:lpstr>Century</vt:lpstr>
      <vt:lpstr>Century Gothic</vt:lpstr>
      <vt:lpstr>Copperplate Gothic Bold</vt:lpstr>
      <vt:lpstr>Elephant</vt:lpstr>
      <vt:lpstr>NikoshBAN</vt:lpstr>
      <vt:lpstr>Script MT Bold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271</cp:revision>
  <dcterms:created xsi:type="dcterms:W3CDTF">2021-03-22T16:22:23Z</dcterms:created>
  <dcterms:modified xsi:type="dcterms:W3CDTF">2021-04-29T17:55:05Z</dcterms:modified>
</cp:coreProperties>
</file>