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60" r:id="rId2"/>
    <p:sldId id="302" r:id="rId3"/>
    <p:sldId id="303" r:id="rId4"/>
    <p:sldId id="268" r:id="rId5"/>
    <p:sldId id="261" r:id="rId6"/>
    <p:sldId id="271" r:id="rId7"/>
    <p:sldId id="262" r:id="rId8"/>
    <p:sldId id="272" r:id="rId9"/>
    <p:sldId id="273" r:id="rId10"/>
    <p:sldId id="264" r:id="rId11"/>
    <p:sldId id="282" r:id="rId12"/>
    <p:sldId id="275" r:id="rId13"/>
    <p:sldId id="277" r:id="rId14"/>
    <p:sldId id="274" r:id="rId15"/>
    <p:sldId id="279" r:id="rId16"/>
    <p:sldId id="288" r:id="rId17"/>
    <p:sldId id="280" r:id="rId18"/>
    <p:sldId id="269" r:id="rId19"/>
    <p:sldId id="270" r:id="rId20"/>
    <p:sldId id="294" r:id="rId21"/>
    <p:sldId id="295" r:id="rId22"/>
    <p:sldId id="286" r:id="rId23"/>
    <p:sldId id="285" r:id="rId24"/>
    <p:sldId id="281" r:id="rId25"/>
    <p:sldId id="291" r:id="rId26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D12C-9994-403E-96D9-828E89D63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347A7-3C41-4398-AEA0-AC1C4EC0E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18514-7124-46FA-91F9-8E502CB7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083F-A69B-4C92-BDF5-6D862DE9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B4E14-8DFD-445D-A7D8-EF95EA8E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4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8AB2-FE37-4C98-94C4-CB1C7B25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45772-4BEF-4516-92FA-B2F7068CC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284F-3454-4736-94C0-4850FC46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D8C5-0A2B-45E3-9A58-49127EF0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84938-493A-4232-9A70-02505B4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CCA90-EBC0-4386-8079-3B938293C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E00B4-BC44-407B-B236-087945D2A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C406E-E5E3-44D1-9950-B3BC1BD5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3B24-8153-48A3-8971-68BE3250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D97B5-5353-4FF8-A172-C963E615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"/>
            <a:ext cx="9144000" cy="67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"/>
            <a:ext cx="9144000" cy="67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8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"/>
            <a:ext cx="9144000" cy="67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"/>
            <a:ext cx="9144000" cy="67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74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"/>
            <a:ext cx="9144000" cy="67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1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"/>
            <a:ext cx="9144000" cy="67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7809-D0C5-41F5-B85C-9D042DA0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B9601-09FF-4D06-A163-14D905EB3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655CB-C0DC-45F0-A3E5-AB833015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44CAD-42C6-4128-9474-3CCA96CF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F8666-A504-468B-BF1C-7026AF7A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B023-A5B2-4B90-A223-1C20F575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5A97F-D638-4E8D-8A51-01B30BF3F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E9135-F5BE-47EF-9532-C30882C3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DC9A5-31F0-43B1-A912-EA216E9C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DE178-4016-49EF-877F-2C868D93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DB6D-5B5A-4B51-B4AF-2C23C1F9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E3BC-3175-4774-8445-0E4965EA5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10A6F-7E14-437A-8978-69AF96817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1C99A-F883-4599-959D-B82C37FE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75A68-FEC4-4656-A088-BB972EB5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73C86-D6DA-48AA-9573-B949BEC2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D621-0AA0-4BD2-87E4-2BBC70DC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65C0E-0147-4638-97EB-E6891940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EE53-A81F-47EE-B313-18FDE3AFE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35629-6952-4F77-96D7-B85B17A79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79CDE-56C0-49BD-92A9-A8F9CF890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484EC-8FCD-405A-A186-81D30E3B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5B80B-A475-40F6-89D0-37E2B70D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FBEC7-C736-41B6-94ED-B85BC9FE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3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42D4-7DC1-4ACB-A780-70483736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0A2D4-79D4-4FD4-B026-9B22324D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5C078-513F-4928-98D7-8955E852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369A4-0883-4E0E-8124-1922185E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72E6A-2D53-432E-BA6A-863E6784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12D02-0ABE-4B40-B436-1217627D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82F3-B8AA-4225-87DF-C9BC3D04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05A4-838A-422A-92FC-FE46039C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CBCC6-7069-4966-A1B1-86429469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75203-917A-459B-9603-E1CC6C98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2E787-0307-49D2-AFE7-F53E7A93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7EB12-A2FB-4B6B-80B2-BD6F5C53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799E-9003-4B93-8592-1F9831CE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B9B3-3723-474E-9732-EE52DA70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98DB9-54A7-46D3-8CEF-D4BAE2460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6D644-C511-469D-BCB6-A67DF727A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BF387-19DB-408B-AD27-C97E919F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9410B-79FB-4369-81C4-808933B5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80C71-9A7E-4907-8732-7D75CF51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7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3327A-E32B-42A4-9C42-0354EFE6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8B52F-15E1-4AC9-94AA-1670A4696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68198-BA3A-4E8D-89E4-51E9620D5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D56D-6922-431B-80E2-E2C7CAC4218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3FE48-0CA6-46B4-AC24-3EF98DEBA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45D8-83C6-4BB6-9257-12C5E134D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E548-C1B0-43E4-8F12-E3B9D55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:\agriculture\6-8class agriculture picture\13501984724_2181fa06af_b.jpg">
            <a:extLst>
              <a:ext uri="{FF2B5EF4-FFF2-40B4-BE49-F238E27FC236}">
                <a16:creationId xmlns:a16="http://schemas.microsoft.com/office/drawing/2014/main" id="{2F7FA528-D378-46F6-AC59-5297DABB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128" y="1415440"/>
            <a:ext cx="7039627" cy="4171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0BDABE-B58B-4B64-A098-E6A15C27FC23}"/>
              </a:ext>
            </a:extLst>
          </p:cNvPr>
          <p:cNvSpPr txBox="1"/>
          <p:nvPr/>
        </p:nvSpPr>
        <p:spPr>
          <a:xfrm>
            <a:off x="1678488" y="482254"/>
            <a:ext cx="58621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 সবাইকে স্বাগতম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BF62E-15C9-4321-B582-48F8E787B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506280" y="1440090"/>
            <a:ext cx="6126971" cy="7728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22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 কাজের জন্য গুরুত্বপূর্ণ মাটির গুণাবলী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22106" y="2817845"/>
            <a:ext cx="3802833" cy="2034075"/>
          </a:xfrm>
          <a:prstGeom prst="rect">
            <a:avLst/>
          </a:prstGeom>
        </p:spPr>
        <p:txBody>
          <a:bodyPr>
            <a:noAutofit/>
          </a:bodyPr>
          <a:lstStyle>
            <a:lvl1pPr marL="205657" indent="-205657" algn="l" defTabSz="822631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6974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287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601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0918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232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3547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4863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6176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মাটির পানি ধারণ ক্ষমতা</a:t>
            </a:r>
          </a:p>
          <a:p>
            <a:pPr algn="just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মাটির অম্লত্ব বা ক্ষারত্ব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মাটির বুনট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গাছের দরকারি পুষ্টি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8169" y="2605779"/>
            <a:ext cx="4901413" cy="224614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371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54" y="4293102"/>
            <a:ext cx="6399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কৃষি কাজের জন্য গুরুত্বপূর্ণ মাটির গুণাবলী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আমাদের দেশের মানুষের প্রধান পেশা কোনটি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কৃষির অন্তর্ভুক্ত বিষয়গু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লো কী কী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72609" y="502873"/>
            <a:ext cx="4124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 descr="t work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218" y="1657198"/>
            <a:ext cx="3987094" cy="21079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29598" y="4396468"/>
            <a:ext cx="4702630" cy="54895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22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0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400"/>
                            </p:stCondLst>
                            <p:childTnLst>
                              <p:par>
                                <p:cTn id="40" presetID="41" presetClass="entr" presetSubtype="0" repeatCount="indefinite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S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492" y="1641784"/>
            <a:ext cx="4934786" cy="29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0243" y="4829896"/>
            <a:ext cx="410684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মাটির উপাদান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: মাটি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32492" y="1631499"/>
            <a:ext cx="4971030" cy="2949329"/>
            <a:chOff x="1214584" y="1063563"/>
            <a:chExt cx="4971031" cy="2928759"/>
          </a:xfrm>
        </p:grpSpPr>
        <p:pic>
          <p:nvPicPr>
            <p:cNvPr id="6" name="Picture 2" descr="C:\Users\Muhid\Desktop\MMM\Soil &amp; Agriculture\ds_03_particles-and-pores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584" y="1063563"/>
              <a:ext cx="4971031" cy="292875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sp>
          <p:nvSpPr>
            <p:cNvPr id="7" name="TextBox 6"/>
            <p:cNvSpPr txBox="1"/>
            <p:nvPr/>
          </p:nvSpPr>
          <p:spPr>
            <a:xfrm>
              <a:off x="4169895" y="2885034"/>
              <a:ext cx="1956125" cy="584775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3783" y="2597294"/>
              <a:ext cx="1128533" cy="584775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5234" y="1808696"/>
              <a:ext cx="1327146" cy="523220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64420" y="4839985"/>
            <a:ext cx="5110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মাটিতে পানি ও বায়ু কোথায় ও কী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ভাবে থাকে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94612" y="1479178"/>
            <a:ext cx="5008910" cy="3123957"/>
            <a:chOff x="1698170" y="1175658"/>
            <a:chExt cx="4536708" cy="2957157"/>
          </a:xfrm>
        </p:grpSpPr>
        <p:pic>
          <p:nvPicPr>
            <p:cNvPr id="15" name="Picture 14" descr="IVb_slide0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98171" y="1175659"/>
              <a:ext cx="4536707" cy="295715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98170" y="1175658"/>
              <a:ext cx="4536707" cy="10077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217257" y="1509452"/>
            <a:ext cx="4965255" cy="1007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মাটিস্থ </a:t>
            </a:r>
            <a:r>
              <a:rPr kumimoji="0" lang="bn-I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পুষ্টি</a:t>
            </a:r>
            <a:r>
              <a:rPr kumimoji="0" lang="bn-IN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উপাদানকে দ্রবীভূত রাখে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2" name="Picture 21" descr="PourSoilWaterFunne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49" y="1452100"/>
            <a:ext cx="4993673" cy="3127441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341467" y="1571337"/>
            <a:ext cx="4227861" cy="162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bn-I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বায়ু</a:t>
            </a:r>
            <a:r>
              <a:rPr lang="bn-IN" sz="2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উদ্ভিদের </a:t>
            </a:r>
            <a:r>
              <a:rPr kumimoji="0" lang="b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মূল ও</a:t>
            </a:r>
            <a:r>
              <a:rPr kumimoji="0" lang="bn-IN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  <a:r>
              <a:rPr kumimoji="0" lang="bn-IN" sz="20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অণুজীবের শ্ব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া</a:t>
            </a:r>
            <a:r>
              <a:rPr kumimoji="0" lang="bn-IN" sz="20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সনের জন্যে অক্সিজেন সরবরাহ করে</a:t>
            </a:r>
            <a:r>
              <a:rPr kumimoji="0" lang="bn-IN" sz="2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Kalpurush" panose="02000600000000000000" pitchFamily="2" charset="0"/>
              <a:ea typeface="+mj-ea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8256" y="2460646"/>
            <a:ext cx="1119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800" b="1" dirty="0">
                <a:latin typeface="NikoshBAN" pitchFamily="2" charset="0"/>
                <a:cs typeface="NikoshBAN" pitchFamily="2" charset="0"/>
              </a:rPr>
              <a:t>বায়ু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0913" y="3285777"/>
            <a:ext cx="1008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800" b="1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61080" y="3580218"/>
            <a:ext cx="1558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800" b="1" dirty="0">
                <a:latin typeface="NikoshBAN" pitchFamily="2" charset="0"/>
                <a:cs typeface="NikoshBAN" pitchFamily="2" charset="0"/>
              </a:rPr>
              <a:t>মাটি কণা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4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4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4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4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4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4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9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" grpId="0"/>
      <p:bldP spid="20" grpId="1"/>
      <p:bldP spid="21" grpId="0" build="allAtOnce"/>
      <p:bldP spid="23" grpId="0"/>
      <p:bldP spid="23" grpId="1"/>
      <p:bldP spid="11" grpId="0"/>
      <p:bldP spid="11" grpId="1"/>
      <p:bldP spid="12" grpId="0"/>
      <p:bldP spid="12" grpId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920" y="1823035"/>
            <a:ext cx="5475148" cy="270862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Muhid\Desktop\MMM\Soil &amp; Agriculture\Min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210137" y="507281"/>
            <a:ext cx="2534637" cy="529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05652" y="928712"/>
            <a:ext cx="4217437" cy="6278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2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খনিজ পদার্থ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9458" y="4707544"/>
            <a:ext cx="4594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আদি শিলার চূর্ণ-বিচূর্ণ অংশ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পলিকণা,বালিকণা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ও কর্দমকণা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1799" y="1808213"/>
            <a:ext cx="6199917" cy="385299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7362" y="969464"/>
            <a:ext cx="4276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কণার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আকার কেমন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8083" y="1879444"/>
            <a:ext cx="5973281" cy="3692803"/>
            <a:chOff x="1214673" y="1556716"/>
            <a:chExt cx="5973281" cy="3692803"/>
          </a:xfrm>
        </p:grpSpPr>
        <p:pic>
          <p:nvPicPr>
            <p:cNvPr id="4" name="Picture 3" descr="C:\Users\Muhid\Desktop\MMM\Soil &amp; Agriculture\soilparticlesize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673" y="1556716"/>
              <a:ext cx="5973281" cy="36928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5277460" y="1584424"/>
              <a:ext cx="1230916" cy="46210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5779" y="2594097"/>
              <a:ext cx="1361681" cy="45838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97681" y="3904124"/>
              <a:ext cx="1379779" cy="42513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112593" y="2916825"/>
            <a:ext cx="1725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পলিকণা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5484" y="1907152"/>
            <a:ext cx="1581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বালিকণা</a:t>
            </a:r>
            <a:endParaRPr lang="en-US" sz="28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56479" y="4177811"/>
            <a:ext cx="183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কর্দমকণা</a:t>
            </a:r>
            <a:endParaRPr lang="en-US" sz="28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3" y="1685673"/>
            <a:ext cx="3844211" cy="248291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9754" y="1685673"/>
            <a:ext cx="3844211" cy="248291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8867" y="5040900"/>
            <a:ext cx="36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মাটির উৎপাদন ক্ষমতা বৃদ্ধি করে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9320" y="4303204"/>
            <a:ext cx="6354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উদ্ভিদ ও প্রাণী দেহের পচা অংশ</a:t>
            </a:r>
          </a:p>
        </p:txBody>
      </p:sp>
      <p:sp>
        <p:nvSpPr>
          <p:cNvPr id="7" name="Rectangle 6"/>
          <p:cNvSpPr/>
          <p:nvPr/>
        </p:nvSpPr>
        <p:spPr>
          <a:xfrm>
            <a:off x="989649" y="4381892"/>
            <a:ext cx="3522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জৈব পদার্থ হ</a:t>
            </a:r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লো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মাটির প্রাণ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4667" y="4783552"/>
            <a:ext cx="325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রস ধারণ ক্ষমতা বাড়ায়।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988867" y="4725038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অণুজীবের কার্যকারিতা বৃদ্ধি করে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Muhid\Desktop\MMM\Soil &amp; Agriculture\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8813" y="1772364"/>
            <a:ext cx="3620076" cy="224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1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10" y="1772364"/>
            <a:ext cx="3620076" cy="2248306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79510" y="441649"/>
            <a:ext cx="57289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জৈব পদার্থ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9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822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03240" y="441652"/>
            <a:ext cx="39375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 </a:t>
            </a:r>
            <a:endParaRPr lang="en-US" sz="5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0336" y="4694019"/>
            <a:ext cx="7212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তোমাদের পরিবারের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প্রতিদিনের গৃহীত খাদ্যের আলোকে কৃষির পরিধি চিহ্নিত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কর।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BB638-D92D-4737-B970-3B309457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70" y="1531996"/>
            <a:ext cx="5566295" cy="2928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242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3143" y="1968060"/>
            <a:ext cx="3844211" cy="24022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9754" y="1954613"/>
            <a:ext cx="3844211" cy="241567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9" r="43826"/>
          <a:stretch/>
        </p:blipFill>
        <p:spPr>
          <a:xfrm>
            <a:off x="727786" y="2027199"/>
            <a:ext cx="3693169" cy="223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71" y="2008537"/>
            <a:ext cx="3636817" cy="225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52610" y="4592501"/>
            <a:ext cx="2834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তুলা/অর্থকরী ফসল </a:t>
            </a:r>
            <a:endParaRPr lang="en-US" sz="32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3970" y="4549828"/>
            <a:ext cx="2921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3200" kern="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পাট/অর্থকরী ফসল  </a:t>
            </a:r>
            <a:endParaRPr lang="en-US" sz="3200" kern="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r="19081"/>
          <a:stretch/>
        </p:blipFill>
        <p:spPr>
          <a:xfrm>
            <a:off x="727785" y="2027197"/>
            <a:ext cx="3693169" cy="223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71" y="2027198"/>
            <a:ext cx="3636817" cy="223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739160" y="4544395"/>
            <a:ext cx="1611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9871" y="4549828"/>
            <a:ext cx="3499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kern="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প্রকারের</a:t>
            </a:r>
            <a:r>
              <a:rPr lang="en-US" sz="3200" kern="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শবজি</a:t>
            </a:r>
            <a:r>
              <a:rPr lang="en-US" sz="3200" kern="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r="32759"/>
          <a:stretch/>
        </p:blipFill>
        <p:spPr>
          <a:xfrm>
            <a:off x="709124" y="2021055"/>
            <a:ext cx="3711830" cy="224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4742072" y="2021056"/>
            <a:ext cx="3636816" cy="2241662"/>
            <a:chOff x="4012163" y="1143000"/>
            <a:chExt cx="4351840" cy="274319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5"/>
            <a:stretch/>
          </p:blipFill>
          <p:spPr>
            <a:xfrm>
              <a:off x="6182087" y="1143000"/>
              <a:ext cx="2181916" cy="2743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55"/>
            <a:stretch/>
          </p:blipFill>
          <p:spPr>
            <a:xfrm>
              <a:off x="4012163" y="1143000"/>
              <a:ext cx="2200042" cy="2743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1" name="Rectangle 20"/>
          <p:cNvSpPr/>
          <p:nvPr/>
        </p:nvSpPr>
        <p:spPr>
          <a:xfrm>
            <a:off x="1489854" y="4544394"/>
            <a:ext cx="2170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খা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bn-IN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ধান </a:t>
            </a:r>
            <a:endParaRPr lang="en-US" sz="32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5065" y="4538032"/>
            <a:ext cx="1850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ভূট্টা   </a:t>
            </a:r>
            <a:endParaRPr lang="en-US" sz="32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12822" y="721919"/>
            <a:ext cx="7566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কৃষির পরিধি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পরিসর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10778" y="1976330"/>
            <a:ext cx="4627904" cy="27032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45886" y="942509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মানুষের মৌলিক চাহিদা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5886" y="882848"/>
            <a:ext cx="3619902" cy="769441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B_IMG_14955127702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731" y="2092335"/>
            <a:ext cx="4428046" cy="247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263290" y="4938235"/>
            <a:ext cx="286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D:\agriculture\class 6\file (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7713" y="2084187"/>
            <a:ext cx="4430063" cy="245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159445" y="5042685"/>
            <a:ext cx="107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3" descr="D:\agriculture\class seven\003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392" y="2084185"/>
            <a:ext cx="4397766" cy="245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135678" y="4925578"/>
            <a:ext cx="111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fast take\Downloads\yl;.,mnm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7713" y="2084184"/>
            <a:ext cx="4409153" cy="245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129966" y="5005655"/>
            <a:ext cx="100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3" descr="D:\agriculture\class 6\file (11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9729" y="1910948"/>
            <a:ext cx="4958479" cy="294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788516" y="5042685"/>
            <a:ext cx="181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চিকিৎসা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2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2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2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3400" y="645797"/>
            <a:ext cx="3247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কৃষির অন্তর্ভুক্ত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4116" y="2036548"/>
            <a:ext cx="4077634" cy="249511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fast take\Downloads\dfghjkl;'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6743" y="2130658"/>
            <a:ext cx="3974666" cy="229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37012" y="4826942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বনায়ন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fast take\Downloads\';fgghhjkl'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083" y="2123201"/>
            <a:ext cx="3952542" cy="230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81344" y="4856807"/>
            <a:ext cx="2093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উৎপাদন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fast take\Downloads\errtdytuiop[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082" y="2130656"/>
            <a:ext cx="3949677" cy="229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28190" y="4856806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মৎস্য চাষ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agriculture\seven2\image_news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1589" y="2062665"/>
            <a:ext cx="4074940" cy="27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81344" y="4819485"/>
            <a:ext cx="2709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পশু-পাখি পালন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264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00254 L 0.36024 -0.00254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4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4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38924-E175-4EBD-9046-DE01CEFA5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" y="748617"/>
            <a:ext cx="1903017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309DD-5A4D-44EE-8C73-42003A9B6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8" y="3642130"/>
            <a:ext cx="2457214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73C706-151C-4536-8D4A-4E72853AAEB5}"/>
              </a:ext>
            </a:extLst>
          </p:cNvPr>
          <p:cNvSpPr txBox="1"/>
          <p:nvPr/>
        </p:nvSpPr>
        <p:spPr>
          <a:xfrm>
            <a:off x="2661781" y="905779"/>
            <a:ext cx="540498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মোঃমেহেদুল ইসলাম</a:t>
            </a:r>
          </a:p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শারীরিক শিক্ষক </a:t>
            </a:r>
          </a:p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মাহমুদপুর উচ্চ বিদ্যালয়</a:t>
            </a:r>
          </a:p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ক্ষেতলাল,জয়পুরহাট</a:t>
            </a:r>
          </a:p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mehedulslam1979@gmail.com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249A12-B71D-4AB0-913C-4935D609386E}"/>
              </a:ext>
            </a:extLst>
          </p:cNvPr>
          <p:cNvSpPr txBox="1"/>
          <p:nvPr/>
        </p:nvSpPr>
        <p:spPr>
          <a:xfrm>
            <a:off x="2661781" y="3595159"/>
            <a:ext cx="540498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শ্রেণী-৬ষ্ঠ</a:t>
            </a:r>
          </a:p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বিষয়-কৃষি শিক্ষা</a:t>
            </a:r>
          </a:p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অধ্যায়- প্রথম অধ্যায়</a:t>
            </a:r>
          </a:p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পাঠ-এক/মাটি</a:t>
            </a:r>
          </a:p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সময়-৫০মিনিট</a:t>
            </a:r>
          </a:p>
          <a:p>
            <a:pPr algn="ctr"/>
            <a:r>
              <a:rPr lang="bn-BD" sz="2400" b="1">
                <a:latin typeface="Kalpurush" panose="02000600000000000000" pitchFamily="2" charset="0"/>
                <a:cs typeface="Kalpurush" panose="02000600000000000000" pitchFamily="2" charset="0"/>
              </a:rPr>
              <a:t>তারিখঃ ২৯/০৪ /২০২১ </a:t>
            </a:r>
            <a:endParaRPr lang="bn-BD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8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46450" y="983101"/>
            <a:ext cx="75577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গৃহ নির্মা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সামগ্রী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এবং আসবাবপত্র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তৈরিতে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2501" y="2271330"/>
            <a:ext cx="2999521" cy="185923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1213" y="2173909"/>
            <a:ext cx="2946850" cy="192976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D:\agriculture\class 6\2120140225062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514" y="2308618"/>
            <a:ext cx="2819446" cy="1795057"/>
          </a:xfrm>
          <a:prstGeom prst="roundRect">
            <a:avLst>
              <a:gd name="adj" fmla="val 4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fast take\Downloads\vczayjlk;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5342" y="2245749"/>
            <a:ext cx="2782220" cy="17614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43267" y="4370083"/>
            <a:ext cx="94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শন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9447" y="4336894"/>
            <a:ext cx="107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agriculture\class 6\zipped-next-batch-website_-_about_12-ourlo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0205" y="2308618"/>
            <a:ext cx="2808755" cy="177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:\agriculture\class 6\Gol-tre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4002" y="2230989"/>
            <a:ext cx="2763560" cy="177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785834" y="4343114"/>
            <a:ext cx="1646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গোলপাতা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3910" y="4364162"/>
            <a:ext cx="11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কাঠ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D:\agriculture\seven2\images.jpgc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3019" y="4358237"/>
            <a:ext cx="1843346" cy="107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0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00"/>
                            </p:stCondLst>
                            <p:childTnLst>
                              <p:par>
                                <p:cTn id="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0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4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4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970680" y="865917"/>
            <a:ext cx="5318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তৈরিতে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7267" y="2230837"/>
            <a:ext cx="3081320" cy="20184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75599" y="2230838"/>
            <a:ext cx="3033409" cy="200498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agriculture\class 6\cot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316" y="2308777"/>
            <a:ext cx="2875226" cy="180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232847" y="4535396"/>
            <a:ext cx="125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তূ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লা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D:\agriculture\class 6\2012-12-18-19-04-47-50d0be4f77863-untitled-52.jpg"/>
          <p:cNvPicPr>
            <a:picLocks noChangeAspect="1" noChangeArrowheads="1"/>
          </p:cNvPicPr>
          <p:nvPr/>
        </p:nvPicPr>
        <p:blipFill>
          <a:blip r:embed="rId3"/>
          <a:srcRect r="2381" b="3226"/>
          <a:stretch>
            <a:fillRect/>
          </a:stretch>
        </p:blipFill>
        <p:spPr bwMode="auto">
          <a:xfrm>
            <a:off x="1165763" y="2300454"/>
            <a:ext cx="2908694" cy="181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716834" y="4490637"/>
            <a:ext cx="1268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রেশম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6" name="Picture 3" descr="D:\agriculture\class 6\bed61dd08f45962881872c7a0307836c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101" y="2308777"/>
            <a:ext cx="2875226" cy="180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D:\agriculture\class 6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5763" y="2299532"/>
            <a:ext cx="2908694" cy="181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6187857" y="4534936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আখের ছোবড়া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38806" y="4549015"/>
            <a:ext cx="11033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বাঁশ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 descr="D:\agriculture\seven2\paper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8310" y="4578002"/>
            <a:ext cx="2220685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0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00"/>
                            </p:stCondLst>
                            <p:childTnLst>
                              <p:par>
                                <p:cTn id="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4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4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4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4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4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 animBg="1"/>
      <p:bldP spid="23" grpId="0"/>
      <p:bldP spid="23" grpId="1"/>
      <p:bldP spid="25" grpId="0"/>
      <p:bldP spid="25" grpId="1"/>
      <p:bldP spid="28" grpId="0"/>
      <p:bldP spid="28" grpId="1"/>
      <p:bldP spid="28" grpId="2"/>
      <p:bldP spid="29" grpId="0"/>
      <p:bldP spid="29" grpId="1"/>
      <p:bldP spid="29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0359" y="2780508"/>
            <a:ext cx="3475656" cy="22352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0359" y="746807"/>
            <a:ext cx="3438331" cy="180978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oil_test-146722_185x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42" y="2854374"/>
            <a:ext cx="3382348" cy="2040355"/>
          </a:xfrm>
          <a:prstGeom prst="rect">
            <a:avLst/>
          </a:prstGeom>
        </p:spPr>
      </p:pic>
      <p:pic>
        <p:nvPicPr>
          <p:cNvPr id="19" name="Picture 18" descr="magnifying-glass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395" y="2857868"/>
            <a:ext cx="3382348" cy="2036861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684741" y="1027235"/>
            <a:ext cx="3475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9326" y="5229667"/>
            <a:ext cx="7557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মাটির উৎপাদন ক্ষমতা বৃদ্ধি করে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মাটির উপাদানসমূহ চিহ্নিত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 descr="group 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13" y="844599"/>
            <a:ext cx="3366226" cy="164219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4684741" y="2783612"/>
            <a:ext cx="3475656" cy="223214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04457" y="721568"/>
            <a:ext cx="27991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6292" y="2143321"/>
            <a:ext cx="489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মানুষের মৌলিক চাহিদা কয়টি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444" y="2721427"/>
            <a:ext cx="823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৩ টি        খ) ৫ টি        গ) ৪ টি          ঘ) ৬ টি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060439" y="2722983"/>
            <a:ext cx="499187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6292" y="3407933"/>
            <a:ext cx="507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 আমাদের কীসের জোগান দেয়?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057146"/>
            <a:ext cx="205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খাদ্যের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6293" y="4580366"/>
            <a:ext cx="73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 একটি আদি,আধুনিক  এবং অত্যন্ত কী জনক পেশা?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444" y="5125969"/>
            <a:ext cx="279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সম্মানজনক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82899" y="467984"/>
            <a:ext cx="38628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4972" y="4758368"/>
            <a:ext cx="7548726" cy="672974"/>
          </a:xfrm>
          <a:prstGeom prst="rect">
            <a:avLst/>
          </a:prstGeom>
        </p:spPr>
        <p:txBody>
          <a:bodyPr/>
          <a:lstStyle>
            <a:lvl1pPr marL="205657" indent="-205657" algn="l" defTabSz="822631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6974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287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601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0918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232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3547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4863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6176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তোমাদের বাড়ির চারপাশে তোমরা কী ধরনের মাটি দেখতে পাও। মাটিতে কী  জন্মে?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মাটি দেখতে কেমন? এর বৈশিষ্ট্যগুলো খাতায় তুলে আনবে।  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09" y="1963565"/>
            <a:ext cx="4132061" cy="24325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38" y="441654"/>
            <a:ext cx="1929168" cy="130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64973" y="5411268"/>
            <a:ext cx="754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কৃষি ভিত্তিক বাংলাদেশের সার্বিক উন্নয়ন কৃষিনির্ভর কেন 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বাড়ি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খে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5659" y="1627094"/>
            <a:ext cx="4773353" cy="29583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3912" y="1457739"/>
            <a:ext cx="7089913" cy="4134678"/>
            <a:chOff x="951723" y="951721"/>
            <a:chExt cx="7129596" cy="4126906"/>
          </a:xfrm>
        </p:grpSpPr>
        <p:pic>
          <p:nvPicPr>
            <p:cNvPr id="2" name="Content Placeholder 6" descr="Hands-carrying-Soi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723" y="951721"/>
              <a:ext cx="3719634" cy="412690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26" name="Picture 2" descr="C:\Users\Dell\Downloads\cb914b112e22ab3db152961d0ee2d5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357" y="951721"/>
              <a:ext cx="3409962" cy="412690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A3D60C-AD95-4F8E-B652-2A353B9F1333}"/>
              </a:ext>
            </a:extLst>
          </p:cNvPr>
          <p:cNvSpPr txBox="1"/>
          <p:nvPr/>
        </p:nvSpPr>
        <p:spPr>
          <a:xfrm>
            <a:off x="2245659" y="342253"/>
            <a:ext cx="477335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 </a:t>
            </a:r>
            <a:endParaRPr lang="en-US" sz="5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43048" y="2032964"/>
            <a:ext cx="5127445" cy="3157599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43523" y="965415"/>
            <a:ext cx="4848947" cy="500313"/>
          </a:xfrm>
          <a:prstGeom prst="rect">
            <a:avLst/>
          </a:prstGeom>
          <a:noFill/>
          <a:ln w="952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11873" y="1020953"/>
            <a:ext cx="4880597" cy="44477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822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 তোমরা কী দেখছ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_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 কোথায় জন্মে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5" descr="C:\Users\Muhid\Desktop\MMM\Soil &amp; Agriculture\potat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249" y="2119722"/>
            <a:ext cx="5016761" cy="295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56" y="2097975"/>
            <a:ext cx="5056185" cy="29506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73" y="2034739"/>
            <a:ext cx="5035423" cy="29612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02" y="2005984"/>
            <a:ext cx="5036942" cy="29629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8" y="2012431"/>
            <a:ext cx="5149089" cy="30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6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agriculture\class seven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357" y="2065985"/>
            <a:ext cx="5198198" cy="29165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8" name="Picture 2" descr="C:\Users\fast take\Downloads\trytuiopp[[p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2357" y="2065985"/>
            <a:ext cx="5198198" cy="2916562"/>
          </a:xfrm>
          <a:prstGeom prst="rect">
            <a:avLst/>
          </a:prstGeom>
          <a:noFill/>
        </p:spPr>
      </p:pic>
      <p:pic>
        <p:nvPicPr>
          <p:cNvPr id="19" name="Picture 5" descr="D:\agriculture\class 6\fi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2357" y="2065985"/>
            <a:ext cx="5198198" cy="291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fast take\Downloads\ert78u90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2357" y="2065985"/>
            <a:ext cx="5198198" cy="2916562"/>
          </a:xfrm>
          <a:prstGeom prst="rect">
            <a:avLst/>
          </a:prstGeom>
          <a:noFill/>
        </p:spPr>
      </p:pic>
      <p:pic>
        <p:nvPicPr>
          <p:cNvPr id="21" name="Picture 2" descr="D:\agriculture\class 6\22c3f5832bf9b645642937baf20df939-2.jpg"/>
          <p:cNvPicPr>
            <a:picLocks noChangeAspect="1" noChangeArrowheads="1"/>
          </p:cNvPicPr>
          <p:nvPr/>
        </p:nvPicPr>
        <p:blipFill rotWithShape="1">
          <a:blip r:embed="rId7"/>
          <a:srcRect l="4174" r="4719"/>
          <a:stretch/>
        </p:blipFill>
        <p:spPr bwMode="auto">
          <a:xfrm>
            <a:off x="2042357" y="2065985"/>
            <a:ext cx="5198198" cy="291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D:\agriculture\6-8class agriculture picture\13501984724_2181fa06af_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8424" y="1407112"/>
            <a:ext cx="6001713" cy="3575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321698" y="699226"/>
            <a:ext cx="2855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3919" y="5311661"/>
            <a:ext cx="4281941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কৃষির পরিধি ও পরিসর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14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824918" y="3488912"/>
            <a:ext cx="7563708" cy="1762723"/>
          </a:xfrm>
          <a:prstGeom prst="rect">
            <a:avLst/>
          </a:prstGeom>
        </p:spPr>
        <p:txBody>
          <a:bodyPr>
            <a:noAutofit/>
          </a:bodyPr>
          <a:lstStyle>
            <a:lvl1pPr marL="205657" indent="-205657" algn="l" defTabSz="822631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6974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287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601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0918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232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3547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4863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6176" indent="-205657" algn="l" defTabSz="822631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bn-BD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কী ? কৃষিতে মাটির ভূমিকা</a:t>
            </a:r>
            <a:r>
              <a:rPr lang="en-US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চাহিদা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মাটির উপাদান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 বৈশিষ্ট্য গুলো চিহ্নিত করে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বনর্ণা</a:t>
            </a:r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 করতে পারবে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কৃষির পরিধি এবং পরিসর ব্যাখ্যা করতে পারবে .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631" y="2884742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Oval 3"/>
          <p:cNvSpPr/>
          <p:nvPr/>
        </p:nvSpPr>
        <p:spPr>
          <a:xfrm>
            <a:off x="2270010" y="642212"/>
            <a:ext cx="4330787" cy="17880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61083" y="895056"/>
            <a:ext cx="40025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8800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4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000429" y="1624084"/>
            <a:ext cx="5274427" cy="30285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46449" y="4785916"/>
            <a:ext cx="78377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ভূ-পৃষ্ঠের</a:t>
            </a:r>
            <a:r>
              <a:rPr kumimoji="0" lang="bn-IN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নরম আস্তরণ যা উদ্ভিদ জন্মানোর মাধ্যম হিসেবে ব্যব</a:t>
            </a:r>
            <a:r>
              <a:rPr lang="bn-BD" sz="2800" b="1" dirty="0"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হৃত </a:t>
            </a:r>
            <a:r>
              <a:rPr kumimoji="0" lang="bn-IN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করা হয় তাকে মাটি বলে।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alpurush" panose="02000600000000000000" pitchFamily="2" charset="0"/>
              <a:ea typeface="+mj-ea"/>
              <a:cs typeface="Kalpurush" panose="02000600000000000000" pitchFamily="2" charset="0"/>
            </a:endParaRPr>
          </a:p>
        </p:txBody>
      </p:sp>
      <p:pic>
        <p:nvPicPr>
          <p:cNvPr id="24" name="Picture 2" descr="C:\Documents and Settings\User\My Documents\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6516" y="1720169"/>
            <a:ext cx="5096345" cy="285183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55189" y="716798"/>
            <a:ext cx="1986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 কী?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454" y="1509805"/>
            <a:ext cx="3928054" cy="24803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940" y="1507505"/>
            <a:ext cx="3712359" cy="24826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A2I &amp; UNDP\MoE\PPT for Class VI\Roots_VI\Root Busket\root_VI_pics\95389-034-4B5C4DBC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898" y="1549561"/>
            <a:ext cx="3601608" cy="236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Muhid\Desktop\MMM\Soil &amp; Agriculture\So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29" y="1565826"/>
            <a:ext cx="3760103" cy="236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58588" y="4089343"/>
            <a:ext cx="161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বীজ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8168" y="4058323"/>
            <a:ext cx="166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3668" y="519798"/>
            <a:ext cx="5048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বীজ ও মাটির সম্পর্ক কী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212997" y="4948054"/>
            <a:ext cx="785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ছাড়া কৃষি কাজ আদৌ সম্ভব নয়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402" y="1487493"/>
            <a:ext cx="3362959" cy="27891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32249" y="1506152"/>
            <a:ext cx="3392078" cy="277045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X-DK-SSH02503_scrape-soil_s3x4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9" y="1552962"/>
            <a:ext cx="3263688" cy="2681920"/>
          </a:xfrm>
          <a:prstGeom prst="rect">
            <a:avLst/>
          </a:prstGeom>
        </p:spPr>
      </p:pic>
      <p:pic>
        <p:nvPicPr>
          <p:cNvPr id="8" name="Picture 7" descr="C0098152-Soil_pH_test_kit-SPL.jpg"/>
          <p:cNvPicPr>
            <a:picLocks noChangeAspect="1"/>
          </p:cNvPicPr>
          <p:nvPr/>
        </p:nvPicPr>
        <p:blipFill>
          <a:blip r:embed="rId3" cstate="print"/>
          <a:srcRect r="10050" b="7251"/>
          <a:stretch>
            <a:fillRect/>
          </a:stretch>
        </p:blipFill>
        <p:spPr>
          <a:xfrm>
            <a:off x="4681591" y="1570873"/>
            <a:ext cx="3263688" cy="264609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2609" y="4450017"/>
            <a:ext cx="378681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মাটির</a:t>
            </a:r>
            <a:r>
              <a:rPr kumimoji="0" lang="bn-BD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পানি ধারণ ক্ষমতা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lpurush" panose="02000600000000000000" pitchFamily="2" charset="0"/>
              <a:ea typeface="+mj-ea"/>
              <a:cs typeface="Kalpurush" panose="020006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50640" y="4475832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মাটির</a:t>
            </a:r>
            <a:r>
              <a:rPr kumimoji="0" lang="bn-BD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অম্লত্ব বা ক্ষারত্ব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lpurush" panose="02000600000000000000" pitchFamily="2" charset="0"/>
              <a:ea typeface="+mj-ea"/>
              <a:cs typeface="Kalpurush" panose="020006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55574" y="555987"/>
            <a:ext cx="6270171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>
                <a:latin typeface="Kalpurush" panose="02000600000000000000" pitchFamily="2" charset="0"/>
                <a:cs typeface="Kalpurush" panose="02000600000000000000" pitchFamily="2" charset="0"/>
              </a:rPr>
              <a:t>কৃষি কাজে মাটির ভূমিকা কী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12980" y="5031424"/>
            <a:ext cx="6811347" cy="918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মাটির উপাদান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649-soil-nutrition-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7" y="1684483"/>
            <a:ext cx="2824065" cy="3532973"/>
          </a:xfrm>
          <a:prstGeom prst="rect">
            <a:avLst/>
          </a:prstGeom>
        </p:spPr>
      </p:pic>
      <p:pic>
        <p:nvPicPr>
          <p:cNvPr id="14" name="Picture 13" descr="cross_s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263" y="3656940"/>
            <a:ext cx="3262901" cy="1948420"/>
          </a:xfrm>
          <a:prstGeom prst="rect">
            <a:avLst/>
          </a:prstGeom>
        </p:spPr>
      </p:pic>
      <p:pic>
        <p:nvPicPr>
          <p:cNvPr id="15" name="Content Placeholder 6" descr="fst_268xz403ex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710" y="1321414"/>
            <a:ext cx="3209113" cy="197030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065824" y="2427084"/>
            <a:ext cx="2405743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2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বুনট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7522" y="1589769"/>
            <a:ext cx="2981405" cy="3713731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81753" y="3562049"/>
            <a:ext cx="3377199" cy="212332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75251" y="4600649"/>
            <a:ext cx="297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গাছের দরকারি পুষ্টি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0502" y="1244900"/>
            <a:ext cx="3377199" cy="212332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  <p:bldP spid="20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459</Words>
  <Application>Microsoft Office PowerPoint</Application>
  <PresentationFormat>Overhead</PresentationFormat>
  <Paragraphs>105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Mahadul Islam</cp:lastModifiedBy>
  <cp:revision>212</cp:revision>
  <dcterms:created xsi:type="dcterms:W3CDTF">2017-10-05T15:00:43Z</dcterms:created>
  <dcterms:modified xsi:type="dcterms:W3CDTF">2021-04-29T04:43:12Z</dcterms:modified>
</cp:coreProperties>
</file>