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60" r:id="rId4"/>
    <p:sldId id="261" r:id="rId5"/>
    <p:sldId id="263" r:id="rId6"/>
    <p:sldId id="264" r:id="rId7"/>
    <p:sldId id="266" r:id="rId8"/>
    <p:sldId id="271" r:id="rId9"/>
    <p:sldId id="272" r:id="rId10"/>
    <p:sldId id="269" r:id="rId11"/>
    <p:sldId id="262" r:id="rId12"/>
    <p:sldId id="273" r:id="rId13"/>
    <p:sldId id="265" r:id="rId14"/>
    <p:sldId id="270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95517-D9A4-4CA0-9132-B96CF2A8AF7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24B63FA-3BE5-4967-B02A-CEC833FDA8BB}" type="pres">
      <dgm:prSet presAssocID="{C1095517-D9A4-4CA0-9132-B96CF2A8AF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C9EBF-5655-431E-AB09-F3E3E55FA9CE}" type="presOf" srcId="{C1095517-D9A4-4CA0-9132-B96CF2A8AF7D}" destId="{524B63FA-3BE5-4967-B02A-CEC833FDA8BB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420E-CFF8-4FD8-9D16-D0F64DCE717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F4DF-26F2-4A68-AF54-89F00B90A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93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</a:t>
            </a:r>
            <a:r>
              <a:rPr lang="bn-BD" baseline="0" dirty="0" smtClean="0"/>
              <a:t> উত্তর মাথ্যমের বন্ধন শক্তি কাকে বলে তা বের করবেন।যে আকর্ষন বলের মাথ্যমে একটি পরমানু অন্য পরমানুর সাথে যুক্ত হয় তাকে রানায়নিক বন্ধন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4DF-26F2-4A68-AF54-89F00B90A1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33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</a:t>
            </a:r>
            <a:r>
              <a:rPr lang="bn-BD" baseline="0" dirty="0" smtClean="0"/>
              <a:t> মৌলের পরমানু সমুহ নিজেদের মথ্যে  ইলেক্টন আদান প্রলান এবংশেয়ারের  মাধ্যমে  পরমানুসমুহের শেষ শক্তি স্তরে  ২টি অথবা বেশির ভাগ ক্ষত্রে আটটি  ইলেক্টন বিন্যাস লাভ করে এভাবে </a:t>
            </a:r>
            <a:r>
              <a:rPr lang="en-US" baseline="0" dirty="0" smtClean="0"/>
              <a:t>He</a:t>
            </a:r>
            <a:r>
              <a:rPr lang="bn-BD" baseline="0" dirty="0" smtClean="0"/>
              <a:t> এর বিন্যাস লাভ  করাকে দুই এর নিয়ম বলে ।এবং যোজ্যতা স্ত্রে ৮টি ইলেক্টন বিন্যাস লাভ করাকে অস্টক এর নিয়ম বলে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4DF-26F2-4A68-AF54-89F00B90A1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30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4DF-26F2-4A68-AF54-89F00B90A1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39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তার নিজের মতঁ করে প্রশ্ন করবেন।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ইলেক্টন আদান-প্রদান এর মাথ্যমে ঘটে বলে আয়নিক বন্ধন বলে । যে সকল মৌলের শেষ শক্তি স্তরে ১,২,৩,৫,৬,৭ টি ইলেক্টন থাকে তাদের সাধারনত আয়নিক বন্ধন ঘটে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4DF-26F2-4A68-AF54-89F00B90A1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0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F4DF-26F2-4A68-AF54-89F00B90A1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43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"/>
            <a:ext cx="9144000" cy="68580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895600" y="2667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9322495"/>
              </p:ext>
            </p:extLst>
          </p:nvPr>
        </p:nvGraphicFramePr>
        <p:xfrm>
          <a:off x="2743200" y="2438400"/>
          <a:ext cx="3498234" cy="1211262"/>
        </p:xfrm>
        <a:graphic>
          <a:graphicData uri="http://schemas.openxmlformats.org/presentationml/2006/ole">
            <p:oleObj spid="_x0000_s2223" name="Packager Shell Object" showAsIcon="1" r:id="rId3" imgW="1270440" imgH="4402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914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ভিডিওটি লক্ষ করি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52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tumblr_n7p83aITQN1rhb9f5o2_r1_12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20" y="374072"/>
            <a:ext cx="8554559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304800" y="4876800"/>
            <a:ext cx="8686800" cy="13716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সোডিয়াম ও ফ্লোরিন কোন ধরনের বন্ধন বিদ্যমান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3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530" y="2503863"/>
            <a:ext cx="1729740" cy="1653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2586990"/>
            <a:ext cx="1912620" cy="1607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799" y="2286000"/>
            <a:ext cx="2447925" cy="220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971" y="120535"/>
            <a:ext cx="258318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1" y="120535"/>
            <a:ext cx="2870198" cy="17221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0" y="5334000"/>
            <a:ext cx="510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7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ahman\bond=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21" y="457200"/>
            <a:ext cx="3795222" cy="20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347545">
            <a:off x="6650406" y="167082"/>
            <a:ext cx="1921291" cy="2378158"/>
            <a:chOff x="1603890" y="1349055"/>
            <a:chExt cx="1921291" cy="2378158"/>
          </a:xfrm>
        </p:grpSpPr>
        <p:sp>
          <p:nvSpPr>
            <p:cNvPr id="5" name="Oval 4"/>
            <p:cNvSpPr/>
            <p:nvPr/>
          </p:nvSpPr>
          <p:spPr>
            <a:xfrm rot="20635567">
              <a:off x="1603890" y="1349055"/>
              <a:ext cx="1921291" cy="22597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0913324">
              <a:off x="1985953" y="3423186"/>
              <a:ext cx="336609" cy="30402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3336" y="3631078"/>
            <a:ext cx="2259732" cy="2100876"/>
            <a:chOff x="2643336" y="3631078"/>
            <a:chExt cx="2259732" cy="2100876"/>
          </a:xfrm>
        </p:grpSpPr>
        <p:grpSp>
          <p:nvGrpSpPr>
            <p:cNvPr id="7" name="Group 6"/>
            <p:cNvGrpSpPr/>
            <p:nvPr/>
          </p:nvGrpSpPr>
          <p:grpSpPr>
            <a:xfrm rot="17898426">
              <a:off x="2722764" y="3551650"/>
              <a:ext cx="2100876" cy="2259732"/>
              <a:chOff x="1490395" y="1360568"/>
              <a:chExt cx="2100876" cy="22597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490395" y="1360568"/>
                <a:ext cx="1921291" cy="22597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20913324">
                <a:off x="3243381" y="2188722"/>
                <a:ext cx="336609" cy="30402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01676" y="1360568"/>
                <a:ext cx="1921291" cy="22597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20913324">
                <a:off x="3254662" y="2188722"/>
                <a:ext cx="336609" cy="30402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276600" y="4572000"/>
              <a:ext cx="977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H</a:t>
              </a:r>
              <a:endParaRPr lang="en-US" sz="3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8202" y="1470907"/>
            <a:ext cx="120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H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5945926" y="4393361"/>
            <a:ext cx="1939636" cy="940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51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10486 L 0.154 -0.10486 C 0.22466 -0.10486 0.31233 -0.14445 0.31233 -0.17708 L 0.31233 -0.2493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1143000"/>
            <a:ext cx="4572000" cy="2286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343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১।রাসায়নিক বন্ধন গঠনের কারণ ব্যাখ্যা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২।আয়নিক বন্ধন গঠনের কারণ বিশ্লেষন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4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994" y="3574473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800" y="2990165"/>
            <a:ext cx="36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879" y="4232564"/>
            <a:ext cx="6332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সমযোজী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2057400" y="779318"/>
            <a:ext cx="4876800" cy="1752600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3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983" y="457200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3" y="2209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Br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বন্ধন কারণ ব্যাখ্যা কর।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609600"/>
            <a:ext cx="3216386" cy="994691"/>
            <a:chOff x="2955813" y="1193801"/>
            <a:chExt cx="3140186" cy="842291"/>
          </a:xfrm>
        </p:grpSpPr>
        <p:sp>
          <p:nvSpPr>
            <p:cNvPr id="5" name="Rounded Rectangle 4"/>
            <p:cNvSpPr/>
            <p:nvPr/>
          </p:nvSpPr>
          <p:spPr>
            <a:xfrm>
              <a:off x="2955813" y="1193801"/>
              <a:ext cx="3140186" cy="8422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996930" y="1234918"/>
              <a:ext cx="3057952" cy="76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73" tIns="205740" rIns="205740" bIns="205740" numCol="1" spcCol="1270" anchor="ctr" anchorCtr="0">
              <a:noAutofit/>
            </a:bodyPr>
            <a:lstStyle/>
            <a:p>
              <a:pPr lvl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kern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814945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45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162800" cy="449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87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1447800"/>
            <a:ext cx="3089564" cy="728230"/>
          </a:xfrm>
          <a:prstGeom prst="round2Diag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2770909"/>
            <a:ext cx="2286000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রসায়ন বিজ্ঞান</a:t>
            </a:r>
            <a:endParaRPr lang="bn-BD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endParaRPr lang="bn-BD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সময়: ৪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352800"/>
            <a:ext cx="29718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বলাই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সহঃ শিক্ষক(বিজ্ঞান)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রাজপাট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বিদ্যালয়,মাগুরা</a:t>
            </a:r>
            <a:r>
              <a:rPr lang="bn-BD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371600"/>
            <a:ext cx="1905000" cy="1895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 rot="5400000">
            <a:off x="2856706" y="3771900"/>
            <a:ext cx="205819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4597" y="3885804"/>
            <a:ext cx="1981200" cy="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52006" y="4114800"/>
            <a:ext cx="198199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762000"/>
            <a:ext cx="8209821" cy="5867400"/>
            <a:chOff x="359375" y="294409"/>
            <a:chExt cx="8369132" cy="6118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00" y="304800"/>
              <a:ext cx="3846746" cy="2971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13091" y="294409"/>
              <a:ext cx="4215416" cy="28051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2416" y="3472992"/>
              <a:ext cx="3721169" cy="28137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9375" y="3449002"/>
              <a:ext cx="4441226" cy="2964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3272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2036618"/>
            <a:ext cx="594360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রাসায়নিক বন্ধন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9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১।রাসায়নিক বন্ধন কী তা বলতে পারবে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২।অষ্টক ও দুই এর নিয়ম ব্যাখ্যা করতে পারবে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৩।আয়নিক বন্ধন গঠন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৪।সমযোজী বন্ধন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এর প্রক্রিয়া বর্ণনা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7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066137" y="648608"/>
            <a:ext cx="3234887" cy="3364216"/>
            <a:chOff x="4935402" y="799353"/>
            <a:chExt cx="3520135" cy="3364216"/>
          </a:xfrm>
        </p:grpSpPr>
        <p:sp>
          <p:nvSpPr>
            <p:cNvPr id="5" name="Oval 4"/>
            <p:cNvSpPr/>
            <p:nvPr/>
          </p:nvSpPr>
          <p:spPr>
            <a:xfrm>
              <a:off x="4935402" y="799353"/>
              <a:ext cx="3520135" cy="336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14427" y="933514"/>
              <a:ext cx="293106" cy="275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5864" y="1219200"/>
            <a:ext cx="2448379" cy="2424386"/>
            <a:chOff x="5365864" y="1224733"/>
            <a:chExt cx="2448379" cy="2424386"/>
          </a:xfrm>
        </p:grpSpPr>
        <p:grpSp>
          <p:nvGrpSpPr>
            <p:cNvPr id="30" name="Group 29"/>
            <p:cNvGrpSpPr/>
            <p:nvPr/>
          </p:nvGrpSpPr>
          <p:grpSpPr>
            <a:xfrm>
              <a:off x="6553200" y="1892368"/>
              <a:ext cx="446258" cy="979646"/>
              <a:chOff x="6499893" y="1962104"/>
              <a:chExt cx="446258" cy="97964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499893" y="2102340"/>
                <a:ext cx="446258" cy="69842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582630" y="1962104"/>
                <a:ext cx="293106" cy="2758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99893" y="2665950"/>
                <a:ext cx="293106" cy="2758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365864" y="1224733"/>
              <a:ext cx="2448379" cy="2424386"/>
              <a:chOff x="5365864" y="1224733"/>
              <a:chExt cx="2448379" cy="242438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566292" y="1266718"/>
                <a:ext cx="2088843" cy="22597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20006703">
                <a:off x="7330761" y="1919670"/>
                <a:ext cx="483482" cy="578221"/>
                <a:chOff x="7399408" y="2623278"/>
                <a:chExt cx="420997" cy="524536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7527299" y="2623278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399408" y="2872014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21026915">
                <a:off x="6503612" y="1224733"/>
                <a:ext cx="641692" cy="318796"/>
                <a:chOff x="5175753" y="4466800"/>
                <a:chExt cx="558760" cy="289197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5175753" y="4466800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441407" y="4480197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6392174" y="3331913"/>
                <a:ext cx="775589" cy="317206"/>
                <a:chOff x="6574116" y="3352800"/>
                <a:chExt cx="675352" cy="28775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574116" y="3364755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956362" y="3352800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20913324">
                <a:off x="5365864" y="1900488"/>
                <a:ext cx="488332" cy="591702"/>
                <a:chOff x="7231108" y="2575553"/>
                <a:chExt cx="425220" cy="53676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7363222" y="2575553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231108" y="2836518"/>
                  <a:ext cx="293106" cy="2758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2171205" y="1986218"/>
            <a:ext cx="495795" cy="979646"/>
            <a:chOff x="6499892" y="1962104"/>
            <a:chExt cx="495795" cy="979646"/>
          </a:xfrm>
        </p:grpSpPr>
        <p:sp>
          <p:nvSpPr>
            <p:cNvPr id="74" name="Oval 73"/>
            <p:cNvSpPr/>
            <p:nvPr/>
          </p:nvSpPr>
          <p:spPr>
            <a:xfrm>
              <a:off x="6499892" y="2102340"/>
              <a:ext cx="495795" cy="69842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582630" y="1962104"/>
              <a:ext cx="293106" cy="275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499893" y="2665950"/>
              <a:ext cx="293106" cy="275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39200" y="1360568"/>
            <a:ext cx="1972486" cy="3668632"/>
            <a:chOff x="1439200" y="1360568"/>
            <a:chExt cx="1972486" cy="3668632"/>
          </a:xfrm>
        </p:grpSpPr>
        <p:grpSp>
          <p:nvGrpSpPr>
            <p:cNvPr id="81" name="Group 80"/>
            <p:cNvGrpSpPr/>
            <p:nvPr/>
          </p:nvGrpSpPr>
          <p:grpSpPr>
            <a:xfrm>
              <a:off x="1439200" y="1360568"/>
              <a:ext cx="1972486" cy="2259732"/>
              <a:chOff x="1439200" y="1360568"/>
              <a:chExt cx="1972486" cy="225973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490395" y="1360568"/>
                <a:ext cx="1921291" cy="225973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20913324">
                <a:off x="1439200" y="1996316"/>
                <a:ext cx="336609" cy="30402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2392488" y="4191000"/>
              <a:ext cx="990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Li 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392488" y="41910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40637" y="46101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31745" y="46101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80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4" grpId="1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1981200" cy="1981200"/>
          </a:xfrm>
          <a:prstGeom prst="rect">
            <a:avLst/>
          </a:prstGeom>
        </p:spPr>
      </p:pic>
      <p:pic>
        <p:nvPicPr>
          <p:cNvPr id="3" name="Picture 2" descr="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27" y="1744639"/>
            <a:ext cx="1981200" cy="1981200"/>
          </a:xfrm>
          <a:prstGeom prst="rect">
            <a:avLst/>
          </a:prstGeom>
        </p:spPr>
      </p:pic>
      <p:pic>
        <p:nvPicPr>
          <p:cNvPr id="4" name="Picture 3" descr="K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331" y="1744639"/>
            <a:ext cx="1981200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4419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0455" y="4419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Ar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932640" y="4419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2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867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 গঠনের কারণ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005023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ertical Scroll 4"/>
          <p:cNvSpPr/>
          <p:nvPr/>
        </p:nvSpPr>
        <p:spPr>
          <a:xfrm>
            <a:off x="381000" y="1295400"/>
            <a:ext cx="8534400" cy="1905000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মৌলের শেষ শক্তি স্তরের ইলেকট্রন অর্থাৎ যোজ্যতা ইলেকট্রন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 গঠনে অংশগ্রহন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53291" y="3505200"/>
            <a:ext cx="8534400" cy="2057400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মৌলের লক্ষ্য থাকে তার নিকটবর্তী নিষ্ক্রিয় মৌলের বিন্যাস লাভ করে।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0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29491" y="914400"/>
            <a:ext cx="8534400" cy="46482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থেকে ১৭ পর্যন্ত পারমানবিক সংখ্যা বিশিষ্ঠ মৌলসমূহ বন্ধন গঠন করলে খুব সহজেই দুই এর বা অষ্টক নিয়ম মেনে চলে ।তৃতীয় স্তরের সর্বোচ্চ ইলেকট্রন ধারণক্ষমতা ১৮ হওয়ার পরেও কিছুকিছু মৌল (যেমন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Ca,K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 ইলেকট্রন দ্বারা ৩য় স্তর পূর্ণ থাকা অবস্থায় ৪র্থ স্তরের ১ম উপস্তর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1s)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পূর্ণ করে। বন্ধন গঠনের সময় এরাও অষ্টক নিয়ম অনুসরণ করে।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4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353</Words>
  <Application>Microsoft Office PowerPoint</Application>
  <PresentationFormat>On-screen Show (4:3)</PresentationFormat>
  <Paragraphs>53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Rajpat high school</cp:lastModifiedBy>
  <cp:revision>168</cp:revision>
  <dcterms:created xsi:type="dcterms:W3CDTF">2006-08-16T00:00:00Z</dcterms:created>
  <dcterms:modified xsi:type="dcterms:W3CDTF">2021-04-02T17:39:41Z</dcterms:modified>
</cp:coreProperties>
</file>