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notesMasterIdLst>
    <p:notesMasterId r:id="rId18"/>
  </p:notesMasterIdLst>
  <p:sldIdLst>
    <p:sldId id="275" r:id="rId2"/>
    <p:sldId id="281" r:id="rId3"/>
    <p:sldId id="259" r:id="rId4"/>
    <p:sldId id="266" r:id="rId5"/>
    <p:sldId id="263" r:id="rId6"/>
    <p:sldId id="277" r:id="rId7"/>
    <p:sldId id="264" r:id="rId8"/>
    <p:sldId id="267" r:id="rId9"/>
    <p:sldId id="261" r:id="rId10"/>
    <p:sldId id="278" r:id="rId11"/>
    <p:sldId id="269" r:id="rId12"/>
    <p:sldId id="270" r:id="rId13"/>
    <p:sldId id="279" r:id="rId14"/>
    <p:sldId id="271" r:id="rId15"/>
    <p:sldId id="273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5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33BF1-670B-465A-8C9E-E993155CCED5}" type="datetimeFigureOut">
              <a:rPr lang="en-US" smtClean="0"/>
              <a:t>03-Apr-21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36B5A-C6B0-4CB9-BAAD-C4D3C0C76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1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E58D8B-7839-4D64-93C4-986D0B51AE8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58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9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6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5068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72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4748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58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03-Apr-21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7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1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0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03-Apr-21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5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03-Apr-21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4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03-Apr-21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34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03-Apr-21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2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03-Apr-21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8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7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03-Apr-21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8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9745" y="0"/>
            <a:ext cx="14311745" cy="68571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CABA9D-D955-471E-B53A-8C74B797D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8513" y="-68846"/>
            <a:ext cx="16705942" cy="69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1985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485636"/>
              </p:ext>
            </p:extLst>
          </p:nvPr>
        </p:nvGraphicFramePr>
        <p:xfrm>
          <a:off x="843940" y="748562"/>
          <a:ext cx="9862457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391">
                  <a:extLst>
                    <a:ext uri="{9D8B030D-6E8A-4147-A177-3AD203B41FA5}">
                      <a16:colId xmlns:a16="http://schemas.microsoft.com/office/drawing/2014/main" val="1259684614"/>
                    </a:ext>
                  </a:extLst>
                </a:gridCol>
                <a:gridCol w="4092677">
                  <a:extLst>
                    <a:ext uri="{9D8B030D-6E8A-4147-A177-3AD203B41FA5}">
                      <a16:colId xmlns:a16="http://schemas.microsoft.com/office/drawing/2014/main" val="2745528220"/>
                    </a:ext>
                  </a:extLst>
                </a:gridCol>
                <a:gridCol w="4169389">
                  <a:extLst>
                    <a:ext uri="{9D8B030D-6E8A-4147-A177-3AD203B41FA5}">
                      <a16:colId xmlns:a16="http://schemas.microsoft.com/office/drawing/2014/main" val="2597080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পার্থক্যের</a:t>
                      </a:r>
                      <a:r>
                        <a:rPr lang="en-US" sz="2800" b="1" baseline="0" dirty="0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বিষয়</a:t>
                      </a:r>
                      <a:endParaRPr lang="en-US" sz="2800" b="1" dirty="0">
                        <a:solidFill>
                          <a:srgbClr val="FF6B0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ব্যষ্টিক</a:t>
                      </a:r>
                      <a:r>
                        <a:rPr lang="en-US" sz="2800" b="1" baseline="0" dirty="0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অর্থনীতি</a:t>
                      </a:r>
                      <a:endParaRPr lang="en-US" sz="2800" b="1" dirty="0">
                        <a:solidFill>
                          <a:srgbClr val="FF6B0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সামষ্টিক</a:t>
                      </a:r>
                      <a:r>
                        <a:rPr lang="en-US" sz="2800" b="1" baseline="0" dirty="0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অর্থনীতি</a:t>
                      </a:r>
                      <a:endParaRPr lang="en-US" sz="2800" b="1" dirty="0">
                        <a:solidFill>
                          <a:srgbClr val="FF6B0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757646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118251"/>
              </p:ext>
            </p:extLst>
          </p:nvPr>
        </p:nvGraphicFramePr>
        <p:xfrm>
          <a:off x="843940" y="1693442"/>
          <a:ext cx="9862457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391">
                  <a:extLst>
                    <a:ext uri="{9D8B030D-6E8A-4147-A177-3AD203B41FA5}">
                      <a16:colId xmlns:a16="http://schemas.microsoft.com/office/drawing/2014/main" val="1005258960"/>
                    </a:ext>
                  </a:extLst>
                </a:gridCol>
                <a:gridCol w="4092677">
                  <a:extLst>
                    <a:ext uri="{9D8B030D-6E8A-4147-A177-3AD203B41FA5}">
                      <a16:colId xmlns:a16="http://schemas.microsoft.com/office/drawing/2014/main" val="1030654780"/>
                    </a:ext>
                  </a:extLst>
                </a:gridCol>
                <a:gridCol w="4169389">
                  <a:extLst>
                    <a:ext uri="{9D8B030D-6E8A-4147-A177-3AD203B41FA5}">
                      <a16:colId xmlns:a16="http://schemas.microsoft.com/office/drawing/2014/main" val="1298255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পরিধিগ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ত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পার্থক্য</a:t>
                      </a:r>
                      <a:endParaRPr lang="en-US" sz="2800" b="1" dirty="0">
                        <a:solidFill>
                          <a:srgbClr val="002060"/>
                        </a:solidFill>
                        <a:latin typeface="NikoshBAN" panose="020000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ব্যষ্টিক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অর্থনীতিতে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কোন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ব্যক্তি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বা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প্রতিষ্ঠানের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কার্যাবলি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পৃথকভাবে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আলোচনা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করা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হয়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।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এজন্য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ব্যষ্টিক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অর্থনীতির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পরিধি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সংকীর্ণ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।</a:t>
                      </a:r>
                      <a:endParaRPr lang="en-US" sz="2800" b="1" dirty="0">
                        <a:solidFill>
                          <a:srgbClr val="00206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সামষ্টিক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অর্থনীতিতে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অর্থব্যবস্থার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কার্যাবলি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সামগ্রিক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ভাবে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আলোচনা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করা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হয়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।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এজন্য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সামষ্টিক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অর্থনীতির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পরিধি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বিস্তৃত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।</a:t>
                      </a:r>
                      <a:endParaRPr lang="en-US" sz="2800" b="1" dirty="0">
                        <a:solidFill>
                          <a:srgbClr val="00206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51855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436336"/>
              </p:ext>
            </p:extLst>
          </p:nvPr>
        </p:nvGraphicFramePr>
        <p:xfrm>
          <a:off x="1082145" y="4848624"/>
          <a:ext cx="9862456" cy="1452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460">
                  <a:extLst>
                    <a:ext uri="{9D8B030D-6E8A-4147-A177-3AD203B41FA5}">
                      <a16:colId xmlns:a16="http://schemas.microsoft.com/office/drawing/2014/main" val="1454433065"/>
                    </a:ext>
                  </a:extLst>
                </a:gridCol>
                <a:gridCol w="4087091">
                  <a:extLst>
                    <a:ext uri="{9D8B030D-6E8A-4147-A177-3AD203B41FA5}">
                      <a16:colId xmlns:a16="http://schemas.microsoft.com/office/drawing/2014/main" val="1789764822"/>
                    </a:ext>
                  </a:extLst>
                </a:gridCol>
                <a:gridCol w="4180905">
                  <a:extLst>
                    <a:ext uri="{9D8B030D-6E8A-4147-A177-3AD203B41FA5}">
                      <a16:colId xmlns:a16="http://schemas.microsoft.com/office/drawing/2014/main" val="332746286"/>
                    </a:ext>
                  </a:extLst>
                </a:gridCol>
              </a:tblGrid>
              <a:tr h="145228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যোগসূত্র</a:t>
                      </a:r>
                      <a:endParaRPr lang="en-US" sz="2800" b="1" dirty="0">
                        <a:solidFill>
                          <a:srgbClr val="7030A0"/>
                        </a:solidFill>
                        <a:latin typeface="NikoshBAN" panose="020000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ব্যষ্টিক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অর্থনীতির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চলক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সমূহের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মধ্যে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কোন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আন্তঃ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সম্পর্ক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নেই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 ।</a:t>
                      </a:r>
                      <a:endParaRPr lang="en-US" sz="2800" b="1" dirty="0">
                        <a:solidFill>
                          <a:srgbClr val="7030A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সামষ্টিক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অর্থনীতির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চলক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সমূহের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মধ্যে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কোন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আন্তঃ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সম্পর্ক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আছে</a:t>
                      </a:r>
                      <a:r>
                        <a:rPr lang="en-US" sz="2800" b="1" baseline="0" dirty="0">
                          <a:solidFill>
                            <a:srgbClr val="7030A0"/>
                          </a:solidFill>
                          <a:latin typeface="NikoshBAN" panose="02000000000000000000"/>
                        </a:rPr>
                        <a:t>। </a:t>
                      </a:r>
                      <a:endParaRPr lang="en-US" sz="2800" b="1" dirty="0">
                        <a:solidFill>
                          <a:srgbClr val="7030A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34928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990725"/>
              </p:ext>
            </p:extLst>
          </p:nvPr>
        </p:nvGraphicFramePr>
        <p:xfrm>
          <a:off x="843940" y="6172200"/>
          <a:ext cx="986245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460">
                  <a:extLst>
                    <a:ext uri="{9D8B030D-6E8A-4147-A177-3AD203B41FA5}">
                      <a16:colId xmlns:a16="http://schemas.microsoft.com/office/drawing/2014/main" val="1159768485"/>
                    </a:ext>
                  </a:extLst>
                </a:gridCol>
                <a:gridCol w="4087091">
                  <a:extLst>
                    <a:ext uri="{9D8B030D-6E8A-4147-A177-3AD203B41FA5}">
                      <a16:colId xmlns:a16="http://schemas.microsoft.com/office/drawing/2014/main" val="2124202163"/>
                    </a:ext>
                  </a:extLst>
                </a:gridCol>
                <a:gridCol w="4180905">
                  <a:extLst>
                    <a:ext uri="{9D8B030D-6E8A-4147-A177-3AD203B41FA5}">
                      <a16:colId xmlns:a16="http://schemas.microsoft.com/office/drawing/2014/main" val="3095408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ভারসাম্য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পদ্ধতি</a:t>
                      </a:r>
                      <a:endParaRPr lang="en-US" sz="2800" b="1" dirty="0">
                        <a:solidFill>
                          <a:srgbClr val="00B050"/>
                        </a:solidFill>
                        <a:latin typeface="NikoshBAN" panose="020000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ব্যষ্টিক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অর্থনীতি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আংশিক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ভারসাম্য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পদ্ধতি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অনুসরণ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করে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।</a:t>
                      </a:r>
                      <a:endParaRPr lang="en-US" sz="2800" b="1" dirty="0">
                        <a:solidFill>
                          <a:srgbClr val="00B05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সামষ্টিক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অর্থনীতি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সামগ্রিক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ভারসাম্য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পদ্ধতি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অনুসরণ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করে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।</a:t>
                      </a:r>
                      <a:endParaRPr lang="en-US" sz="2800" b="1" dirty="0">
                        <a:solidFill>
                          <a:srgbClr val="00B05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852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9837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730157"/>
              </p:ext>
            </p:extLst>
          </p:nvPr>
        </p:nvGraphicFramePr>
        <p:xfrm>
          <a:off x="535577" y="711398"/>
          <a:ext cx="1028046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742">
                  <a:extLst>
                    <a:ext uri="{9D8B030D-6E8A-4147-A177-3AD203B41FA5}">
                      <a16:colId xmlns:a16="http://schemas.microsoft.com/office/drawing/2014/main" val="1483960092"/>
                    </a:ext>
                  </a:extLst>
                </a:gridCol>
                <a:gridCol w="4397927">
                  <a:extLst>
                    <a:ext uri="{9D8B030D-6E8A-4147-A177-3AD203B41FA5}">
                      <a16:colId xmlns:a16="http://schemas.microsoft.com/office/drawing/2014/main" val="2679973246"/>
                    </a:ext>
                  </a:extLst>
                </a:gridCol>
                <a:gridCol w="4114799">
                  <a:extLst>
                    <a:ext uri="{9D8B030D-6E8A-4147-A177-3AD203B41FA5}">
                      <a16:colId xmlns:a16="http://schemas.microsoft.com/office/drawing/2014/main" val="38365833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পার্থক্যের</a:t>
                      </a:r>
                      <a:r>
                        <a:rPr lang="en-US" sz="2800" b="1" baseline="0" dirty="0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বিষয়</a:t>
                      </a:r>
                      <a:endParaRPr lang="en-US" sz="2800" b="1" dirty="0">
                        <a:solidFill>
                          <a:srgbClr val="FF6B00"/>
                        </a:solidFill>
                        <a:latin typeface="NikoshBAN" panose="020000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ব্যষ্টিক</a:t>
                      </a:r>
                      <a:r>
                        <a:rPr lang="en-US" sz="2800" b="1" baseline="0" dirty="0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অর্থনীতি</a:t>
                      </a:r>
                      <a:endParaRPr lang="en-US" sz="2800" b="1" dirty="0">
                        <a:solidFill>
                          <a:srgbClr val="FF6B00"/>
                        </a:solidFill>
                        <a:latin typeface="NikoshBAN" panose="020000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সামষ্টিক</a:t>
                      </a:r>
                      <a:r>
                        <a:rPr lang="en-US" sz="2800" b="1" baseline="0" dirty="0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অর্থনীতি</a:t>
                      </a:r>
                      <a:endParaRPr lang="en-US" sz="2800" b="1" dirty="0">
                        <a:solidFill>
                          <a:srgbClr val="FF6B00"/>
                        </a:solidFill>
                        <a:latin typeface="NikoshBAN" panose="020000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338855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564834"/>
              </p:ext>
            </p:extLst>
          </p:nvPr>
        </p:nvGraphicFramePr>
        <p:xfrm>
          <a:off x="535577" y="1656278"/>
          <a:ext cx="10280468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742">
                  <a:extLst>
                    <a:ext uri="{9D8B030D-6E8A-4147-A177-3AD203B41FA5}">
                      <a16:colId xmlns:a16="http://schemas.microsoft.com/office/drawing/2014/main" val="1761158077"/>
                    </a:ext>
                  </a:extLst>
                </a:gridCol>
                <a:gridCol w="4397927">
                  <a:extLst>
                    <a:ext uri="{9D8B030D-6E8A-4147-A177-3AD203B41FA5}">
                      <a16:colId xmlns:a16="http://schemas.microsoft.com/office/drawing/2014/main" val="2014354682"/>
                    </a:ext>
                  </a:extLst>
                </a:gridCol>
                <a:gridCol w="4114799">
                  <a:extLst>
                    <a:ext uri="{9D8B030D-6E8A-4147-A177-3AD203B41FA5}">
                      <a16:colId xmlns:a16="http://schemas.microsoft.com/office/drawing/2014/main" val="1188232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সমর্থক</a:t>
                      </a:r>
                      <a:endParaRPr lang="en-US" sz="2800" b="1" dirty="0">
                        <a:solidFill>
                          <a:srgbClr val="093C71"/>
                        </a:solidFill>
                        <a:latin typeface="NikoshBAN" panose="020000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b="1" dirty="0" err="1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ক্লাসিক্যাল</a:t>
                      </a:r>
                      <a:r>
                        <a:rPr lang="en-US" sz="2800" b="1" baseline="0" dirty="0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এবং</a:t>
                      </a:r>
                      <a:r>
                        <a:rPr lang="en-US" sz="2800" b="1" baseline="0" dirty="0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নিওক্লাসিক্যাল</a:t>
                      </a:r>
                      <a:r>
                        <a:rPr lang="en-US" sz="2800" b="1" baseline="0" dirty="0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অর্থনীতিবিদ্গণ</a:t>
                      </a:r>
                      <a:r>
                        <a:rPr lang="en-US" sz="2800" b="1" baseline="0" dirty="0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ব্যষ্টিক</a:t>
                      </a:r>
                      <a:r>
                        <a:rPr lang="en-US" sz="2800" b="1" baseline="0" dirty="0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অর্থনীতির</a:t>
                      </a:r>
                      <a:r>
                        <a:rPr lang="en-US" sz="2800" b="1" baseline="0" dirty="0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সমর্থক</a:t>
                      </a:r>
                      <a:r>
                        <a:rPr lang="en-US" sz="2800" b="1" baseline="0" dirty="0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 ।</a:t>
                      </a:r>
                      <a:endParaRPr lang="en-US" sz="2800" b="1" dirty="0">
                        <a:solidFill>
                          <a:srgbClr val="093C71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আধুনিক</a:t>
                      </a:r>
                      <a:r>
                        <a:rPr lang="en-US" sz="2800" b="1" baseline="0" dirty="0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অর্থনীতিবিদ্গণ</a:t>
                      </a:r>
                      <a:r>
                        <a:rPr lang="en-US" sz="2800" b="1" baseline="0" dirty="0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সামষ্টিক</a:t>
                      </a:r>
                      <a:r>
                        <a:rPr lang="en-US" sz="2800" b="1" baseline="0" dirty="0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অর্থনীতির</a:t>
                      </a:r>
                      <a:r>
                        <a:rPr lang="en-US" sz="2800" b="1" baseline="0" dirty="0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সমর্থক</a:t>
                      </a:r>
                      <a:r>
                        <a:rPr lang="en-US" sz="2800" b="1" baseline="0" dirty="0">
                          <a:solidFill>
                            <a:srgbClr val="093C71"/>
                          </a:solidFill>
                          <a:latin typeface="NikoshBAN" panose="02000000000000000000"/>
                        </a:rPr>
                        <a:t> । </a:t>
                      </a:r>
                      <a:endParaRPr lang="en-US" sz="2800" b="1" dirty="0">
                        <a:solidFill>
                          <a:srgbClr val="093C71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19183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717624"/>
              </p:ext>
            </p:extLst>
          </p:nvPr>
        </p:nvGraphicFramePr>
        <p:xfrm>
          <a:off x="451053" y="3403402"/>
          <a:ext cx="10280468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742">
                  <a:extLst>
                    <a:ext uri="{9D8B030D-6E8A-4147-A177-3AD203B41FA5}">
                      <a16:colId xmlns:a16="http://schemas.microsoft.com/office/drawing/2014/main" val="296700464"/>
                    </a:ext>
                  </a:extLst>
                </a:gridCol>
                <a:gridCol w="4397927">
                  <a:extLst>
                    <a:ext uri="{9D8B030D-6E8A-4147-A177-3AD203B41FA5}">
                      <a16:colId xmlns:a16="http://schemas.microsoft.com/office/drawing/2014/main" val="729747859"/>
                    </a:ext>
                  </a:extLst>
                </a:gridCol>
                <a:gridCol w="4114799">
                  <a:extLst>
                    <a:ext uri="{9D8B030D-6E8A-4147-A177-3AD203B41FA5}">
                      <a16:colId xmlns:a16="http://schemas.microsoft.com/office/drawing/2014/main" val="3002973421"/>
                    </a:ext>
                  </a:extLst>
                </a:gridCol>
              </a:tblGrid>
              <a:tr h="171202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চিত্র</a:t>
                      </a:r>
                      <a:endParaRPr lang="en-US" sz="2800" b="1" dirty="0">
                        <a:solidFill>
                          <a:srgbClr val="00B050"/>
                        </a:solidFill>
                        <a:latin typeface="NikoshBAN" panose="020000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b="1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ব্যষ্টিক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অর্থনীতির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মাধ্যমে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দেশের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অর্থনীতির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আংশিক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বা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খন্ড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চিত্র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পাওয়া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যায়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।</a:t>
                      </a:r>
                      <a:endParaRPr lang="en-US" sz="2800" b="1" dirty="0">
                        <a:solidFill>
                          <a:srgbClr val="00B05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সামষ্টিক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অর্থনীতির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মাধ্যমে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দেশের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অর্থনীতির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সামগ্রিক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চিত্র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পাওয়া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যায়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।</a:t>
                      </a:r>
                      <a:endParaRPr lang="en-US" sz="2800" b="1" dirty="0">
                        <a:solidFill>
                          <a:srgbClr val="00B05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8615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00638"/>
              </p:ext>
            </p:extLst>
          </p:nvPr>
        </p:nvGraphicFramePr>
        <p:xfrm>
          <a:off x="493315" y="5190565"/>
          <a:ext cx="1028046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742">
                  <a:extLst>
                    <a:ext uri="{9D8B030D-6E8A-4147-A177-3AD203B41FA5}">
                      <a16:colId xmlns:a16="http://schemas.microsoft.com/office/drawing/2014/main" val="2636587241"/>
                    </a:ext>
                  </a:extLst>
                </a:gridCol>
                <a:gridCol w="4397927">
                  <a:extLst>
                    <a:ext uri="{9D8B030D-6E8A-4147-A177-3AD203B41FA5}">
                      <a16:colId xmlns:a16="http://schemas.microsoft.com/office/drawing/2014/main" val="2938164816"/>
                    </a:ext>
                  </a:extLst>
                </a:gridCol>
                <a:gridCol w="4114799">
                  <a:extLst>
                    <a:ext uri="{9D8B030D-6E8A-4147-A177-3AD203B41FA5}">
                      <a16:colId xmlns:a16="http://schemas.microsoft.com/office/drawing/2014/main" val="2595483909"/>
                    </a:ext>
                  </a:extLst>
                </a:gridCol>
              </a:tblGrid>
              <a:tr h="2324332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চলকের</a:t>
                      </a:r>
                      <a:r>
                        <a:rPr lang="en-US" sz="2600" b="1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পার্থক্য</a:t>
                      </a:r>
                      <a:endParaRPr lang="en-US" sz="2600" b="1" dirty="0">
                        <a:solidFill>
                          <a:srgbClr val="0070C0"/>
                        </a:solidFill>
                        <a:latin typeface="NikoshBAN" panose="020000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600" b="1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ব্যষ্টিক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অর্থনীতিতে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ব্যবহৃত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চলকগুলো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অর্থব্যবস্থার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এককগুলোর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সাথে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সম্পর্কিত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।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যেমন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-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ভোক্তার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আয়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,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কোন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একটি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দ্রব্যের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দাম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ইত্যাদি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।</a:t>
                      </a:r>
                      <a:endParaRPr lang="en-US" sz="2600" b="1" dirty="0">
                        <a:solidFill>
                          <a:srgbClr val="0070C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সামষ্টিক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অর্থনীতিতে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ব্যবহৃত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চলকগুলো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সমগ্র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অর্থব্যবস্থার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সাথে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সম্পর্কিত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।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যেমন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-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জাতীয়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আয়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,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দামস্তর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600" b="1" baseline="0" dirty="0" err="1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ইত্যাদি</a:t>
                      </a:r>
                      <a:r>
                        <a:rPr lang="en-US" sz="2600" b="1" baseline="0" dirty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।</a:t>
                      </a:r>
                      <a:endParaRPr lang="en-US" sz="2600" b="1" dirty="0">
                        <a:solidFill>
                          <a:srgbClr val="0070C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462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555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67142" y="695096"/>
            <a:ext cx="66784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</a:rPr>
              <a:t>ব্যষ্টিক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অর্থনীতি</a:t>
            </a:r>
            <a:r>
              <a:rPr lang="en-US" sz="2800" b="1" dirty="0">
                <a:solidFill>
                  <a:srgbClr val="002060"/>
                </a:solidFill>
              </a:rPr>
              <a:t> ও </a:t>
            </a:r>
            <a:r>
              <a:rPr lang="en-US" sz="2800" b="1" dirty="0" err="1">
                <a:solidFill>
                  <a:srgbClr val="002060"/>
                </a:solidFill>
              </a:rPr>
              <a:t>সামষ্টিক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অর্থনীতির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পারস্পরিক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গুরুত্ব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7142" y="1370718"/>
            <a:ext cx="100029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b="1" dirty="0">
                <a:solidFill>
                  <a:srgbClr val="0070C0"/>
                </a:solidFill>
              </a:rPr>
              <a:t>অর্থনীতির ক্ষুদ্র ক্ষুদ্র অংশ নিয়ে ব্যষ্টিক অর্থনীতি আলোচনা করে ।যেমন- একটি দ্রব্যের দাম, একজন উৎপাদকের ভারসাম্য ইত্যাদি। অপর দিকে অর্থনীতির যে অংশে সামগ্রিক বিশ্লেষণ করা হয় তাকে সামষ্টিক অর্থনীতি বলে । যেমন- দামস্তর, জাতীয় আয় ইত্যাদি। অর্থনৈতিক বিশ্লেষণে ব্যষ্টিক ও সামষ্টিক আলোচনা গুরুত্ব বহন করে ।  ব্যষ্টিক ও সামষ্টিকের পারস্পরিক গুরুত্ব নিম্নরূপ-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8982" y="4242708"/>
            <a:ext cx="102523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b="1" dirty="0"/>
              <a:t>১। ব্যষ্টিক অর্থনীতি একজন ব্যক্তি বা প্রতিষ্ঠানের কার্যাবলি আলোচনা করে । অপরদিকে, সামষ্টিক অর্থনীতি দেশের সামগ্রিক অর্থব্যবস্থার বিশ্লেষণ করে। সুতরাং অর্থনীতির পূর্ণাঙ্গ বিশ্লেষণের জন্য উভয় প্রকার বিশ্লেষণ প্রয়োজন </a:t>
            </a:r>
            <a:r>
              <a:rPr lang="bn-IN" sz="2400" b="1" dirty="0"/>
              <a:t>।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71790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67142" y="695096"/>
            <a:ext cx="66784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accent2"/>
                </a:solidFill>
              </a:rPr>
              <a:t>ব্যষ্টিক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অর্থনীতি</a:t>
            </a:r>
            <a:r>
              <a:rPr lang="en-US" sz="2800" b="1" dirty="0">
                <a:solidFill>
                  <a:schemeClr val="accent2"/>
                </a:solidFill>
              </a:rPr>
              <a:t> ও </a:t>
            </a:r>
            <a:r>
              <a:rPr lang="en-US" sz="2800" b="1" dirty="0" err="1">
                <a:solidFill>
                  <a:schemeClr val="accent2"/>
                </a:solidFill>
              </a:rPr>
              <a:t>সামষ্টিক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অর্থনীতির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পারস্পরিক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গুরুত্ব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7142" y="1413172"/>
            <a:ext cx="97701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b="1" dirty="0">
                <a:solidFill>
                  <a:srgbClr val="002060"/>
                </a:solidFill>
              </a:rPr>
              <a:t>২। ব্যষ্টিক অর্থনীতি বিভিন্ন বিষয়ের ক্ষুদ্র ক্ষুদ্র অংশ নিয়ে আলোচনা করে বিধায় সমস্যার গভীরে পৌছা সম্ভব হয় । অপরদিকে সামষ্টিক বিশ্লেষণ ছাড়া কোন সমস্যার সঠিক মূল্যায়ণ করা যায় না। যেমন- দেশের মোট জাতীয় উৎপাদন আলোচনা করতে হলে প্রতিটি ফার্মের উৎপাদন পর্যালোচনা করা প্রয়োজন ।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7141" y="3423910"/>
            <a:ext cx="97701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b="1" dirty="0">
                <a:solidFill>
                  <a:srgbClr val="0070C0"/>
                </a:solidFill>
              </a:rPr>
              <a:t>৩। অর্থব্যবস্থার অংশ বিশেষের আলোচনার ক্ষেত্রে যা প্রযোজ্য সামগ্রিক বিশ্লেষণের ক্ষেত্রে তা প্রযোজ্য নাও হতে পারে । যেমন- অর্থনৈতিক মন্দার সময় ব্যক্তিগত সঞ্চয় বাঞ্চণীয় হলেও সামগ্রিক ভাবে তা দেশের সংকট আরো বাড়িয়ে দিতে পারে । এজন্য অর্থনীতির পূর্ণাঙ্গ চিত্র পাওয়ার জন্য ব্যষ্টিক ও সামষ্টিক উভয় প্রকার আলোচনা প্রয়োজন। 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07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1491" y="1219203"/>
            <a:ext cx="94349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b="1" dirty="0">
                <a:solidFill>
                  <a:srgbClr val="7030A0"/>
                </a:solidFill>
                <a:latin typeface="NikoshBAN" panose="02000000000000000000"/>
              </a:rPr>
              <a:t>৪। ব্যষ্টিক অর্থনীতির বিভিন্ন এককের যোগফল হলো সামষ্টিক অর্থনীতি । আবার সামষ্টিক আলোচনার অংশ হলো ব্যষ্টিক অর্থনীতি । সুতরাং ব্যষ্টিক ও সামষ্টিক অর্থনীতি পরস্পরের প্রতিযোগী নয় বরং একে অপরের পরিপূরক ।</a:t>
            </a:r>
            <a:endParaRPr lang="en-US" sz="2800" b="1" dirty="0">
              <a:solidFill>
                <a:srgbClr val="7030A0"/>
              </a:solidFill>
              <a:latin typeface="NikoshBAN" panose="0200000000000000000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1491" y="2964876"/>
            <a:ext cx="9296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b="1" dirty="0">
                <a:solidFill>
                  <a:srgbClr val="002060"/>
                </a:solidFill>
                <a:latin typeface="NikoshBAN" panose="02000000000000000000"/>
              </a:rPr>
              <a:t>পরিশেষে বলা যায়, দেশের অর্থব্যবস্থার সঠিক ও পরিপূর্ণ বিশ্লেষণের জন্য ব্যষ্টিক বা সামষ্টিক অর্থনীতি আলোচনা কোনটিই একক ভাবে যথেষ্ট নয়, দেশের অর্থনৈতিক কার্যাবলির বিচার –বিশ্লেষণ , মূল্যায়নের জন্য সমন্বয় আবশ্যক । অর্থনীতিবিদ 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/>
              </a:rPr>
              <a:t>P.A Samuelson </a:t>
            </a:r>
            <a:r>
              <a:rPr lang="bn-IN" sz="2800" b="1" dirty="0">
                <a:solidFill>
                  <a:srgbClr val="002060"/>
                </a:solidFill>
                <a:latin typeface="NikoshBAN" panose="02000000000000000000"/>
              </a:rPr>
              <a:t>যথার্থই বলেছেন, ব্যষ্টিক ও সামষ্টিক অর্থনীতির মধ্যে কোন মৌলিক বিরোধ নেই । উভয় সম্পূর্ণরূপে অপরিহার্য্য ।</a:t>
            </a:r>
            <a:endParaRPr lang="en-US" sz="2800" b="1" dirty="0">
              <a:solidFill>
                <a:srgbClr val="002060"/>
              </a:solidFill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322776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78036" y="707532"/>
            <a:ext cx="33480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বাড়ির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কাজ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8297" y="2759141"/>
            <a:ext cx="96176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১।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ব্যষ্টিক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সামষ্টিক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নিয়োগ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মাথাপিছু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ধরতে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সক্ষম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094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4EB485A-CC4E-4F55-B772-82B72EA6C926}"/>
              </a:ext>
            </a:extLst>
          </p:cNvPr>
          <p:cNvSpPr txBox="1"/>
          <p:nvPr/>
        </p:nvSpPr>
        <p:spPr>
          <a:xfrm>
            <a:off x="4350327" y="2604653"/>
            <a:ext cx="105155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ধন্যবাদ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47492271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6443" y="304110"/>
            <a:ext cx="297180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10152" y="3228702"/>
            <a:ext cx="4438139" cy="25058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আবুল</a:t>
            </a:r>
            <a:r>
              <a:rPr kumimoji="0" lang="en-US" sz="1800" b="1" i="0" u="none" strike="noStrike" kern="1200" cap="none" spc="0" normalizeH="0" noProof="0" dirty="0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800" b="1" i="0" u="none" strike="noStrike" kern="1200" cap="none" spc="0" normalizeH="0" noProof="0" dirty="0" err="1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বাসার</a:t>
            </a:r>
            <a:endParaRPr kumimoji="0" lang="en-US" sz="1800" b="1" i="0" u="none" strike="noStrike" kern="1200" cap="none" spc="0" normalizeH="0" noProof="0" dirty="0">
              <a:ln/>
              <a:solidFill>
                <a:srgbClr val="D3594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err="1">
                <a:ln/>
                <a:solidFill>
                  <a:srgbClr val="D3594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b="1" dirty="0">
                <a:ln/>
                <a:solidFill>
                  <a:srgbClr val="D3594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n/>
                <a:solidFill>
                  <a:srgbClr val="D35940"/>
                </a:solidFill>
                <a:latin typeface="NikoshBAN" pitchFamily="2" charset="0"/>
                <a:cs typeface="NikoshBAN" pitchFamily="2" charset="0"/>
              </a:rPr>
              <a:t>অধ্যাপক</a:t>
            </a:r>
            <a:endParaRPr lang="en-US" b="1" dirty="0">
              <a:ln/>
              <a:solidFill>
                <a:srgbClr val="D35940"/>
              </a:solidFill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 dirty="0" err="1">
                <a:ln/>
                <a:solidFill>
                  <a:srgbClr val="D35940"/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b="1" noProof="0" dirty="0">
                <a:ln/>
                <a:solidFill>
                  <a:srgbClr val="D3594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noProof="0" dirty="0" err="1">
                <a:ln/>
                <a:solidFill>
                  <a:srgbClr val="D3594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b="1" noProof="0" dirty="0">
              <a:ln/>
              <a:solidFill>
                <a:srgbClr val="D35940"/>
              </a:solidFill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 dirty="0" err="1">
                <a:ln/>
                <a:solidFill>
                  <a:srgbClr val="D35940"/>
                </a:solidFill>
                <a:latin typeface="NikoshBAN" pitchFamily="2" charset="0"/>
                <a:cs typeface="NikoshBAN" pitchFamily="2" charset="0"/>
              </a:rPr>
              <a:t>ঝিটকা</a:t>
            </a:r>
            <a:r>
              <a:rPr lang="en-US" b="1" noProof="0" dirty="0">
                <a:ln/>
                <a:solidFill>
                  <a:srgbClr val="D3594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noProof="0" dirty="0" err="1">
                <a:ln/>
                <a:solidFill>
                  <a:srgbClr val="D35940"/>
                </a:solidFill>
                <a:latin typeface="NikoshBAN" pitchFamily="2" charset="0"/>
                <a:cs typeface="NikoshBAN" pitchFamily="2" charset="0"/>
              </a:rPr>
              <a:t>খাজা</a:t>
            </a:r>
            <a:r>
              <a:rPr lang="en-US" b="1" noProof="0" dirty="0">
                <a:ln/>
                <a:solidFill>
                  <a:srgbClr val="D3594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noProof="0" dirty="0" err="1">
                <a:ln/>
                <a:solidFill>
                  <a:srgbClr val="D35940"/>
                </a:solidFill>
                <a:latin typeface="NikoshBAN" pitchFamily="2" charset="0"/>
                <a:cs typeface="NikoshBAN" pitchFamily="2" charset="0"/>
              </a:rPr>
              <a:t>রহমত</a:t>
            </a:r>
            <a:r>
              <a:rPr lang="en-US" b="1" noProof="0" dirty="0">
                <a:ln/>
                <a:solidFill>
                  <a:srgbClr val="D3594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noProof="0" dirty="0" err="1">
                <a:ln/>
                <a:solidFill>
                  <a:srgbClr val="D35940"/>
                </a:solidFill>
                <a:latin typeface="NikoshBAN" pitchFamily="2" charset="0"/>
                <a:cs typeface="NikoshBAN" pitchFamily="2" charset="0"/>
              </a:rPr>
              <a:t>আলি</a:t>
            </a:r>
            <a:r>
              <a:rPr lang="en-US" b="1" noProof="0" dirty="0">
                <a:ln/>
                <a:solidFill>
                  <a:srgbClr val="D3594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noProof="0" dirty="0" err="1">
                <a:ln/>
                <a:solidFill>
                  <a:srgbClr val="D3594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b="1" noProof="0" dirty="0">
              <a:ln/>
              <a:solidFill>
                <a:srgbClr val="D35940"/>
              </a:solidFill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dirty="0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মোবাইলঃ০১৭১১২৩৯২৭২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 dirty="0">
                <a:ln/>
                <a:solidFill>
                  <a:srgbClr val="D35940"/>
                </a:solidFill>
                <a:latin typeface="NikoshBAN" pitchFamily="2" charset="0"/>
                <a:cs typeface="NikoshBAN" pitchFamily="2" charset="0"/>
              </a:rPr>
              <a:t>Email:abulbasher293@gmail.com</a:t>
            </a:r>
            <a:endParaRPr kumimoji="0" lang="en-US" sz="1800" b="1" i="0" u="none" strike="noStrike" kern="1200" cap="none" spc="0" normalizeH="0" baseline="0" noProof="0" dirty="0">
              <a:ln/>
              <a:solidFill>
                <a:srgbClr val="D3594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3600" y="3328851"/>
            <a:ext cx="4023360" cy="24057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শ্রেণি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noProof="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2800" b="1" noProof="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/ </a:t>
            </a:r>
            <a:r>
              <a:rPr lang="en-US" sz="2800" b="1" noProof="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অর্থনীতি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১ম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পত্র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১ম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৪৫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মি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:।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B11C59-827A-4EE6-82AD-C16D2C9108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71" y="913868"/>
            <a:ext cx="6181344" cy="233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42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4974" y="1952303"/>
            <a:ext cx="903949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</a:rPr>
              <a:t>বাংলাদেশ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</a:rPr>
              <a:t>সরকার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</a:rPr>
              <a:t>এবং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</a:rPr>
              <a:t> WHO </a:t>
            </a:r>
            <a:r>
              <a:rPr kumimoji="0" lang="bn-IN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</a:rPr>
              <a:t> প্রদত্ত নির্দেশনা মেনে চলি। নিজে সুস্থ্য থাকি, আমাদের পরিবারকে সুস্থ্য রাখি এবং দেশের মানুষকে নিরাপদে থাকতে সহায়তা করি।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5416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306" y="560980"/>
            <a:ext cx="7380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3535" y="2412272"/>
            <a:ext cx="8396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3535" y="3791244"/>
            <a:ext cx="10336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৩। </a:t>
            </a:r>
            <a:r>
              <a:rPr lang="en-US" sz="3200" b="1" dirty="0" err="1">
                <a:solidFill>
                  <a:srgbClr val="00B050"/>
                </a:solidFill>
              </a:rPr>
              <a:t>ব্যষ্টিক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অর্থনীতি</a:t>
            </a:r>
            <a:r>
              <a:rPr lang="en-US" sz="3200" b="1" dirty="0">
                <a:solidFill>
                  <a:srgbClr val="00B050"/>
                </a:solidFill>
              </a:rPr>
              <a:t> ও </a:t>
            </a:r>
            <a:r>
              <a:rPr lang="en-US" sz="3200" b="1" dirty="0" err="1">
                <a:solidFill>
                  <a:srgbClr val="00B050"/>
                </a:solidFill>
              </a:rPr>
              <a:t>সামষ্টিক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অর্থনীতির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মধ্যে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পার্থক্য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চিহ্নিত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করতে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পারবে</a:t>
            </a:r>
            <a:r>
              <a:rPr lang="en-US" sz="3200" b="1" dirty="0">
                <a:solidFill>
                  <a:srgbClr val="00B050"/>
                </a:solidFill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3535" y="3101758"/>
            <a:ext cx="96715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স্বল্পতা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দুষ্প্রাপ্যতা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29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0253" y="727966"/>
            <a:ext cx="5237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</a:rPr>
              <a:t>অর্থনীতির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সংজ্ঞাঃ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8473" y="1797890"/>
            <a:ext cx="9753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অর্থনীতির</a:t>
            </a:r>
            <a:r>
              <a:rPr lang="en-US" sz="2800" b="1" dirty="0"/>
              <a:t> </a:t>
            </a:r>
            <a:r>
              <a:rPr lang="en-US" sz="2800" b="1" dirty="0" err="1"/>
              <a:t>ইংরেজি</a:t>
            </a:r>
            <a:r>
              <a:rPr lang="en-US" sz="2800" b="1" dirty="0"/>
              <a:t> “Economics” </a:t>
            </a:r>
            <a:r>
              <a:rPr lang="en-US" sz="2800" b="1" dirty="0" err="1"/>
              <a:t>শব্দটি</a:t>
            </a:r>
            <a:r>
              <a:rPr lang="en-US" sz="2800" b="1" dirty="0"/>
              <a:t> </a:t>
            </a:r>
            <a:r>
              <a:rPr lang="en-US" sz="2800" b="1" dirty="0" err="1"/>
              <a:t>এসেছে</a:t>
            </a:r>
            <a:r>
              <a:rPr lang="en-US" sz="2800" b="1" dirty="0"/>
              <a:t> </a:t>
            </a:r>
            <a:r>
              <a:rPr lang="en-US" sz="2800" b="1" dirty="0" err="1"/>
              <a:t>গ্রিক</a:t>
            </a:r>
            <a:r>
              <a:rPr lang="en-US" sz="2800" b="1" dirty="0"/>
              <a:t> </a:t>
            </a:r>
            <a:r>
              <a:rPr lang="en-US" sz="2800" b="1" dirty="0" err="1"/>
              <a:t>শব্দ</a:t>
            </a:r>
            <a:r>
              <a:rPr lang="en-US" sz="2800" b="1" dirty="0"/>
              <a:t> “OIKONOMIA” </a:t>
            </a:r>
            <a:r>
              <a:rPr lang="en-US" sz="2800" b="1" dirty="0" err="1"/>
              <a:t>থেকে</a:t>
            </a:r>
            <a:r>
              <a:rPr lang="en-US" sz="2800" b="1" dirty="0"/>
              <a:t>। </a:t>
            </a:r>
            <a:r>
              <a:rPr lang="en-US" sz="2800" b="1" dirty="0" err="1"/>
              <a:t>যার</a:t>
            </a:r>
            <a:r>
              <a:rPr lang="en-US" sz="2800" b="1" dirty="0"/>
              <a:t> </a:t>
            </a:r>
            <a:r>
              <a:rPr lang="en-US" sz="2800" b="1" dirty="0" err="1"/>
              <a:t>অর্থ</a:t>
            </a:r>
            <a:r>
              <a:rPr lang="en-US" sz="2800" b="1" dirty="0"/>
              <a:t> “</a:t>
            </a:r>
            <a:r>
              <a:rPr lang="en-US" sz="2800" b="1" dirty="0" err="1"/>
              <a:t>গৃহ</a:t>
            </a:r>
            <a:r>
              <a:rPr lang="en-US" sz="2800" b="1" dirty="0"/>
              <a:t> </a:t>
            </a:r>
            <a:r>
              <a:rPr lang="en-US" sz="2800" b="1" dirty="0" err="1"/>
              <a:t>পরিচালনা</a:t>
            </a:r>
            <a:r>
              <a:rPr lang="en-US" sz="2800" b="1" dirty="0"/>
              <a:t>” </a:t>
            </a:r>
            <a:r>
              <a:rPr lang="en-US" sz="2800" b="1" dirty="0" err="1"/>
              <a:t>বা</a:t>
            </a:r>
            <a:r>
              <a:rPr lang="en-US" sz="2800" b="1" dirty="0"/>
              <a:t> </a:t>
            </a:r>
            <a:r>
              <a:rPr lang="en-US" sz="2800" b="1" dirty="0" err="1"/>
              <a:t>গৃহ</a:t>
            </a:r>
            <a:r>
              <a:rPr lang="en-US" sz="2800" b="1" dirty="0"/>
              <a:t> </a:t>
            </a:r>
            <a:r>
              <a:rPr lang="en-US" sz="2800" b="1" dirty="0" err="1"/>
              <a:t>ব্যবস্থাপনা</a:t>
            </a:r>
            <a:r>
              <a:rPr lang="en-US" sz="2800" b="1" dirty="0"/>
              <a:t>”। 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646218" y="3255828"/>
            <a:ext cx="4461164" cy="942115"/>
            <a:chOff x="2646218" y="3255828"/>
            <a:chExt cx="4461164" cy="94211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646218" y="3726885"/>
              <a:ext cx="446116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4876800" y="3255828"/>
              <a:ext cx="0" cy="457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646218" y="3740743"/>
              <a:ext cx="0" cy="457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093534" y="3740712"/>
              <a:ext cx="0" cy="457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3796145" y="2768188"/>
            <a:ext cx="2161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OIKONOMIA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90253" y="4276686"/>
            <a:ext cx="220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OIKOS(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</a:rPr>
              <a:t>গৃহ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94219" y="4353630"/>
            <a:ext cx="3158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NEMEIN ( </a:t>
            </a:r>
            <a:r>
              <a:rPr lang="en-US" sz="2800" b="1" dirty="0" err="1">
                <a:solidFill>
                  <a:srgbClr val="002060"/>
                </a:solidFill>
              </a:rPr>
              <a:t>ব্যবস্থাপনা</a:t>
            </a:r>
            <a:r>
              <a:rPr lang="en-US" sz="2800" b="1" dirty="0">
                <a:solidFill>
                  <a:srgbClr val="002060"/>
                </a:solidFill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37494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2109" y="1191492"/>
            <a:ext cx="92686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0B050"/>
                </a:solidFill>
              </a:rPr>
              <a:t>Adam Smith </a:t>
            </a:r>
            <a:r>
              <a:rPr lang="en-US" sz="2800" b="1" dirty="0" err="1">
                <a:solidFill>
                  <a:srgbClr val="00B050"/>
                </a:solidFill>
              </a:rPr>
              <a:t>এর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বিখ্যাত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গ্রন্থ</a:t>
            </a:r>
            <a:r>
              <a:rPr lang="en-US" sz="2800" b="1" dirty="0">
                <a:solidFill>
                  <a:srgbClr val="00B050"/>
                </a:solidFill>
              </a:rPr>
              <a:t> ‘ Wealth of Nations” ( 1776 )</a:t>
            </a:r>
          </a:p>
          <a:p>
            <a:pPr algn="just"/>
            <a:r>
              <a:rPr lang="en-US" sz="2800" b="1" dirty="0" err="1">
                <a:solidFill>
                  <a:srgbClr val="002060"/>
                </a:solidFill>
              </a:rPr>
              <a:t>তাঁর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মতে</a:t>
            </a:r>
            <a:r>
              <a:rPr lang="en-US" sz="2800" b="1" dirty="0">
                <a:solidFill>
                  <a:srgbClr val="002060"/>
                </a:solidFill>
              </a:rPr>
              <a:t> –</a:t>
            </a:r>
            <a:r>
              <a:rPr lang="en-US" sz="2800" b="1" dirty="0" err="1">
                <a:solidFill>
                  <a:srgbClr val="002060"/>
                </a:solidFill>
              </a:rPr>
              <a:t>অর্থ</a:t>
            </a:r>
            <a:r>
              <a:rPr lang="bn-IN" sz="2800" b="1" dirty="0">
                <a:solidFill>
                  <a:srgbClr val="002060"/>
                </a:solidFill>
              </a:rPr>
              <a:t>নী</a:t>
            </a:r>
            <a:r>
              <a:rPr lang="en-US" sz="2800" b="1" dirty="0" err="1">
                <a:solidFill>
                  <a:srgbClr val="002060"/>
                </a:solidFill>
              </a:rPr>
              <a:t>তি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হচ্ছে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এমন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একটি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বিষয়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যা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জাতি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সমূহের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সম্পদের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কারণ</a:t>
            </a:r>
            <a:r>
              <a:rPr lang="en-US" sz="2800" b="1" dirty="0">
                <a:solidFill>
                  <a:srgbClr val="002060"/>
                </a:solidFill>
              </a:rPr>
              <a:t> ও </a:t>
            </a:r>
            <a:r>
              <a:rPr lang="en-US" sz="2800" b="1" dirty="0" err="1">
                <a:solidFill>
                  <a:srgbClr val="002060"/>
                </a:solidFill>
              </a:rPr>
              <a:t>প্রকৃতি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অনুসন্ধান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করে</a:t>
            </a:r>
            <a:r>
              <a:rPr lang="en-US" sz="2800" b="1" dirty="0">
                <a:solidFill>
                  <a:srgbClr val="002060"/>
                </a:solidFill>
              </a:rPr>
              <a:t> । </a:t>
            </a:r>
            <a:r>
              <a:rPr lang="en-US" sz="2800" b="1" dirty="0" err="1">
                <a:solidFill>
                  <a:srgbClr val="002060"/>
                </a:solidFill>
              </a:rPr>
              <a:t>তিনি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অর্থনীতিকে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সম্পদের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বিজ্ঞান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হিসেবে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চিহ্নিত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করেন</a:t>
            </a:r>
            <a:r>
              <a:rPr lang="en-US" sz="2800" b="1" dirty="0">
                <a:solidFill>
                  <a:srgbClr val="002060"/>
                </a:solidFill>
              </a:rPr>
              <a:t> ( Economics is the science of wealth. 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2108" y="3699160"/>
            <a:ext cx="93933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</a:rPr>
              <a:t>অধ্যাপক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মার্শাল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এর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বিখ্যাত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গ্রন্থ</a:t>
            </a:r>
            <a:r>
              <a:rPr lang="en-US" sz="2800" b="1" dirty="0">
                <a:solidFill>
                  <a:srgbClr val="0070C0"/>
                </a:solidFill>
              </a:rPr>
              <a:t> “ The Principles of Economics” (1890 )</a:t>
            </a:r>
          </a:p>
          <a:p>
            <a:r>
              <a:rPr lang="en-US" sz="2800" b="1" dirty="0" err="1">
                <a:solidFill>
                  <a:srgbClr val="0070C0"/>
                </a:solidFill>
              </a:rPr>
              <a:t>তাঁর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মতে</a:t>
            </a:r>
            <a:r>
              <a:rPr lang="en-US" sz="2800" b="1" dirty="0">
                <a:solidFill>
                  <a:srgbClr val="0070C0"/>
                </a:solidFill>
              </a:rPr>
              <a:t> – </a:t>
            </a:r>
            <a:r>
              <a:rPr lang="en-US" sz="2800" b="1" dirty="0" err="1">
                <a:solidFill>
                  <a:srgbClr val="0070C0"/>
                </a:solidFill>
              </a:rPr>
              <a:t>অর্থনীতি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হচ্ছে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এমন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একটি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বিষয়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যা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মানুষের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দৈনন্দিন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জীবনের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সাধারণ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কার্যাবলি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নিয়ে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আলোচনা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করে</a:t>
            </a:r>
            <a:r>
              <a:rPr lang="en-US" sz="2800" b="1" dirty="0">
                <a:solidFill>
                  <a:srgbClr val="0070C0"/>
                </a:solidFill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142274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6071" y="1704097"/>
            <a:ext cx="95319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L. Robins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</a:rPr>
              <a:t>এর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</a:rPr>
              <a:t>বিখ্যাত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</a:rPr>
              <a:t>গ্রন্থ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‘ Nature and Significance of Economic Science” ( 1931 )</a:t>
            </a:r>
          </a:p>
          <a:p>
            <a:pPr algn="just"/>
            <a:r>
              <a:rPr lang="en-US" sz="3200" b="1" dirty="0" err="1">
                <a:solidFill>
                  <a:srgbClr val="002060"/>
                </a:solidFill>
              </a:rPr>
              <a:t>তাঁর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মতে</a:t>
            </a:r>
            <a:r>
              <a:rPr lang="en-US" sz="3200" b="1" dirty="0">
                <a:solidFill>
                  <a:srgbClr val="002060"/>
                </a:solidFill>
              </a:rPr>
              <a:t> –</a:t>
            </a:r>
            <a:r>
              <a:rPr lang="en-US" sz="3200" b="1" dirty="0" err="1">
                <a:solidFill>
                  <a:srgbClr val="002060"/>
                </a:solidFill>
              </a:rPr>
              <a:t>অর্থ</a:t>
            </a:r>
            <a:r>
              <a:rPr lang="bn-IN" sz="3200" b="1" dirty="0">
                <a:solidFill>
                  <a:srgbClr val="002060"/>
                </a:solidFill>
              </a:rPr>
              <a:t>নী</a:t>
            </a:r>
            <a:r>
              <a:rPr lang="en-US" sz="3200" b="1" dirty="0" err="1">
                <a:solidFill>
                  <a:srgbClr val="002060"/>
                </a:solidFill>
              </a:rPr>
              <a:t>তি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হচ্ছে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এমন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একটি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বিজ্ঞান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যা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সীমিত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সম্পদ</a:t>
            </a:r>
            <a:r>
              <a:rPr lang="en-US" sz="3200" b="1" dirty="0">
                <a:solidFill>
                  <a:srgbClr val="002060"/>
                </a:solidFill>
              </a:rPr>
              <a:t>, </a:t>
            </a:r>
            <a:r>
              <a:rPr lang="en-US" sz="3200" b="1" dirty="0" err="1">
                <a:solidFill>
                  <a:srgbClr val="002060"/>
                </a:solidFill>
              </a:rPr>
              <a:t>অসীম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অভাব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এবং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সীমিত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সম্পদের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বিকল্প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ব্যবহার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যোগ্য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মানব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আচরণ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বিশ্লেষণ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করে</a:t>
            </a:r>
            <a:r>
              <a:rPr lang="en-US" sz="3200" b="1" dirty="0">
                <a:solidFill>
                  <a:srgbClr val="002060"/>
                </a:solidFill>
              </a:rPr>
              <a:t> । </a:t>
            </a:r>
            <a:r>
              <a:rPr lang="en-US" sz="3200" b="1" dirty="0" err="1">
                <a:solidFill>
                  <a:srgbClr val="002060"/>
                </a:solidFill>
              </a:rPr>
              <a:t>তিনি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অর্থনীতিকে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দুষ্প্রপ্যতার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বিজ্ঞান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হিসেবে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চিহ্নিত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করেন</a:t>
            </a:r>
            <a:r>
              <a:rPr lang="en-US" sz="3200" b="1" dirty="0">
                <a:solidFill>
                  <a:srgbClr val="002060"/>
                </a:solidFill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363989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7637" y="1510146"/>
            <a:ext cx="88253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B050"/>
                </a:solidFill>
              </a:rPr>
              <a:t>স্বল্পতা</a:t>
            </a:r>
            <a:r>
              <a:rPr lang="en-US" sz="2800" b="1" dirty="0">
                <a:solidFill>
                  <a:srgbClr val="00B050"/>
                </a:solidFill>
              </a:rPr>
              <a:t> / </a:t>
            </a:r>
            <a:r>
              <a:rPr lang="en-US" sz="2800" b="1" dirty="0" err="1">
                <a:solidFill>
                  <a:srgbClr val="00B050"/>
                </a:solidFill>
              </a:rPr>
              <a:t>দুষ্প্রাপ্যতা</a:t>
            </a:r>
            <a:r>
              <a:rPr lang="en-US" sz="2800" b="1" dirty="0">
                <a:solidFill>
                  <a:srgbClr val="00B050"/>
                </a:solidFill>
              </a:rPr>
              <a:t> ( Scarcity ):</a:t>
            </a:r>
          </a:p>
          <a:p>
            <a:r>
              <a:rPr lang="en-US" sz="2800" b="1" dirty="0"/>
              <a:t>          </a:t>
            </a:r>
            <a:r>
              <a:rPr lang="en-US" sz="2800" b="1" dirty="0" err="1"/>
              <a:t>প্রয়োজনের</a:t>
            </a:r>
            <a:r>
              <a:rPr lang="en-US" sz="2800" b="1" dirty="0"/>
              <a:t> </a:t>
            </a:r>
            <a:r>
              <a:rPr lang="en-US" sz="2800" b="1" dirty="0" err="1"/>
              <a:t>তুলনায়</a:t>
            </a:r>
            <a:r>
              <a:rPr lang="en-US" sz="2800" b="1" dirty="0"/>
              <a:t> </a:t>
            </a:r>
            <a:r>
              <a:rPr lang="en-US" sz="2800" b="1" dirty="0" err="1"/>
              <a:t>সম্পদের</a:t>
            </a:r>
            <a:r>
              <a:rPr lang="en-US" sz="2800" b="1" dirty="0"/>
              <a:t> </a:t>
            </a:r>
            <a:r>
              <a:rPr lang="en-US" sz="2800" b="1" dirty="0" err="1"/>
              <a:t>অপ্রচুর</a:t>
            </a:r>
            <a:r>
              <a:rPr lang="en-US" sz="2800" b="1" dirty="0"/>
              <a:t> </a:t>
            </a:r>
            <a:r>
              <a:rPr lang="en-US" sz="2800" b="1" dirty="0" err="1"/>
              <a:t>যোগানকে</a:t>
            </a:r>
            <a:r>
              <a:rPr lang="en-US" sz="2800" b="1" dirty="0"/>
              <a:t> </a:t>
            </a:r>
            <a:r>
              <a:rPr lang="en-US" sz="2800" b="1" dirty="0" err="1"/>
              <a:t>দুষ্প্রাপ্যতা</a:t>
            </a:r>
            <a:r>
              <a:rPr lang="en-US" sz="2800" b="1" dirty="0"/>
              <a:t> </a:t>
            </a:r>
            <a:r>
              <a:rPr lang="en-US" sz="2800" b="1" dirty="0" err="1"/>
              <a:t>বলে</a:t>
            </a:r>
            <a:r>
              <a:rPr lang="en-US" sz="2800" b="1" dirty="0"/>
              <a:t> 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77637" y="3061854"/>
            <a:ext cx="88253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accent2"/>
                </a:solidFill>
              </a:rPr>
              <a:t>নির্বাচন</a:t>
            </a:r>
            <a:r>
              <a:rPr lang="en-US" sz="2800" b="1" dirty="0">
                <a:solidFill>
                  <a:schemeClr val="accent2"/>
                </a:solidFill>
              </a:rPr>
              <a:t> ( Choice ):</a:t>
            </a:r>
          </a:p>
          <a:p>
            <a:pPr algn="just"/>
            <a:r>
              <a:rPr lang="en-US" sz="2800" b="1" dirty="0">
                <a:solidFill>
                  <a:srgbClr val="002060"/>
                </a:solidFill>
              </a:rPr>
              <a:t>        </a:t>
            </a:r>
            <a:r>
              <a:rPr lang="en-US" sz="2800" b="1" dirty="0" err="1">
                <a:solidFill>
                  <a:srgbClr val="0070C0"/>
                </a:solidFill>
              </a:rPr>
              <a:t>আমাদের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সম্পদ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হলো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সীমিত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কিন্তু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অভাব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অসীম</a:t>
            </a:r>
            <a:r>
              <a:rPr lang="en-US" sz="2800" b="1" dirty="0">
                <a:solidFill>
                  <a:srgbClr val="0070C0"/>
                </a:solidFill>
              </a:rPr>
              <a:t> । </a:t>
            </a:r>
            <a:r>
              <a:rPr lang="en-US" sz="2800" b="1" dirty="0" err="1">
                <a:solidFill>
                  <a:srgbClr val="0070C0"/>
                </a:solidFill>
              </a:rPr>
              <a:t>সীমিত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সম্পদের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সাহায্যে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সব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অভাব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এক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সাথে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পুরণ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করা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সম্ভব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হয়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না</a:t>
            </a:r>
            <a:r>
              <a:rPr lang="en-US" sz="2800" b="1" dirty="0">
                <a:solidFill>
                  <a:srgbClr val="0070C0"/>
                </a:solidFill>
              </a:rPr>
              <a:t> । </a:t>
            </a:r>
            <a:r>
              <a:rPr lang="en-US" sz="2800" b="1" dirty="0" err="1">
                <a:solidFill>
                  <a:srgbClr val="0070C0"/>
                </a:solidFill>
              </a:rPr>
              <a:t>তাই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গুরুত্ব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অনুযায়ী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বাছাই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করতে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হয়</a:t>
            </a:r>
            <a:r>
              <a:rPr lang="en-US" sz="2800" b="1" dirty="0">
                <a:solidFill>
                  <a:srgbClr val="0070C0"/>
                </a:solidFill>
              </a:rPr>
              <a:t>। </a:t>
            </a:r>
            <a:r>
              <a:rPr lang="en-US" sz="2800" b="1" dirty="0" err="1">
                <a:solidFill>
                  <a:srgbClr val="0070C0"/>
                </a:solidFill>
              </a:rPr>
              <a:t>অর্থনীতির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ভাষায়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গুরুত্ব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অনুযায়ী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বাছাই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করাকে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নির্বাচন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বলে</a:t>
            </a:r>
            <a:r>
              <a:rPr lang="en-US" sz="2800" b="1" dirty="0">
                <a:solidFill>
                  <a:srgbClr val="0070C0"/>
                </a:solidFill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066694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99138" y="527260"/>
            <a:ext cx="67505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NikoshBAN" panose="02000000000000000000"/>
              </a:rPr>
              <a:t>ব্যষ্টিক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anose="02000000000000000000"/>
              </a:rPr>
              <a:t>অর্থনীতি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/>
              </a:rPr>
              <a:t> ও </a:t>
            </a:r>
            <a:r>
              <a:rPr lang="en-US" sz="3200" b="1" dirty="0" err="1">
                <a:solidFill>
                  <a:srgbClr val="00B050"/>
                </a:solidFill>
                <a:latin typeface="NikoshBAN" panose="02000000000000000000"/>
              </a:rPr>
              <a:t>সামষ্টিক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anose="02000000000000000000"/>
              </a:rPr>
              <a:t>অর্থনীতির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anose="02000000000000000000"/>
              </a:rPr>
              <a:t>মধ্যে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anose="02000000000000000000"/>
              </a:rPr>
              <a:t>পার্থক্য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/>
              </a:rPr>
              <a:t> </a:t>
            </a:r>
            <a:endParaRPr lang="en-US" sz="3200" dirty="0">
              <a:latin typeface="NikoshBAN" panose="0200000000000000000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411290"/>
              </p:ext>
            </p:extLst>
          </p:nvPr>
        </p:nvGraphicFramePr>
        <p:xfrm>
          <a:off x="705395" y="1385871"/>
          <a:ext cx="9862457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391">
                  <a:extLst>
                    <a:ext uri="{9D8B030D-6E8A-4147-A177-3AD203B41FA5}">
                      <a16:colId xmlns:a16="http://schemas.microsoft.com/office/drawing/2014/main" val="1259684614"/>
                    </a:ext>
                  </a:extLst>
                </a:gridCol>
                <a:gridCol w="4092677">
                  <a:extLst>
                    <a:ext uri="{9D8B030D-6E8A-4147-A177-3AD203B41FA5}">
                      <a16:colId xmlns:a16="http://schemas.microsoft.com/office/drawing/2014/main" val="2745528220"/>
                    </a:ext>
                  </a:extLst>
                </a:gridCol>
                <a:gridCol w="4169389">
                  <a:extLst>
                    <a:ext uri="{9D8B030D-6E8A-4147-A177-3AD203B41FA5}">
                      <a16:colId xmlns:a16="http://schemas.microsoft.com/office/drawing/2014/main" val="2597080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পার্থক্যের</a:t>
                      </a:r>
                      <a:r>
                        <a:rPr lang="en-US" sz="2800" b="1" baseline="0" dirty="0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বিষয়</a:t>
                      </a:r>
                      <a:endParaRPr lang="en-US" sz="2800" b="1" dirty="0">
                        <a:solidFill>
                          <a:srgbClr val="FF6B0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ব্যষ্টিক</a:t>
                      </a:r>
                      <a:r>
                        <a:rPr lang="en-US" sz="2800" b="1" baseline="0" dirty="0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অর্থনীতি</a:t>
                      </a:r>
                      <a:endParaRPr lang="en-US" sz="2800" b="1" dirty="0">
                        <a:solidFill>
                          <a:srgbClr val="FF6B0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সামষ্টিক</a:t>
                      </a:r>
                      <a:r>
                        <a:rPr lang="en-US" sz="2800" b="1" baseline="0" dirty="0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FF6B00"/>
                          </a:solidFill>
                          <a:latin typeface="NikoshBAN" panose="02000000000000000000"/>
                        </a:rPr>
                        <a:t>অর্থনীতি</a:t>
                      </a:r>
                      <a:endParaRPr lang="en-US" sz="2800" b="1" dirty="0">
                        <a:solidFill>
                          <a:srgbClr val="FF6B0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757646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579702"/>
              </p:ext>
            </p:extLst>
          </p:nvPr>
        </p:nvGraphicFramePr>
        <p:xfrm>
          <a:off x="707867" y="2330751"/>
          <a:ext cx="9862457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391">
                  <a:extLst>
                    <a:ext uri="{9D8B030D-6E8A-4147-A177-3AD203B41FA5}">
                      <a16:colId xmlns:a16="http://schemas.microsoft.com/office/drawing/2014/main" val="2583115051"/>
                    </a:ext>
                  </a:extLst>
                </a:gridCol>
                <a:gridCol w="4092677">
                  <a:extLst>
                    <a:ext uri="{9D8B030D-6E8A-4147-A177-3AD203B41FA5}">
                      <a16:colId xmlns:a16="http://schemas.microsoft.com/office/drawing/2014/main" val="2415348951"/>
                    </a:ext>
                  </a:extLst>
                </a:gridCol>
                <a:gridCol w="4169389">
                  <a:extLst>
                    <a:ext uri="{9D8B030D-6E8A-4147-A177-3AD203B41FA5}">
                      <a16:colId xmlns:a16="http://schemas.microsoft.com/office/drawing/2014/main" val="1709042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সংজ্ঞা</a:t>
                      </a:r>
                      <a:endParaRPr lang="en-US" sz="2800" b="1" dirty="0">
                        <a:solidFill>
                          <a:srgbClr val="002060"/>
                        </a:solidFill>
                        <a:latin typeface="NikoshBAN" panose="020000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অর্থনীতির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বিভিন্ন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বিষয়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গুলোকে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পারস্পরিক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সম্পর্কে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আবদ্ধ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না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করে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পৃথক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পৃথক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ভাবে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ক্ষুদ্র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পরিসরে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আলোচনা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করা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হলে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তাকে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ব্যষ্টিক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অর্থনীতি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বলে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।</a:t>
                      </a:r>
                      <a:endParaRPr lang="en-US" sz="2800" b="1" dirty="0">
                        <a:solidFill>
                          <a:srgbClr val="00206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অর্থনীতির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বিভিন্ন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বিষয়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গুলোকে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পারস্পরিক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সম্পর্কে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আবদ্ধ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করে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বৃহ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ৎ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পরিসরে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আলোচনা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করা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হলে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তাকে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সামষ্টিক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অর্থনীতি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বলে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।</a:t>
                      </a:r>
                      <a:endParaRPr lang="en-US" sz="2800" b="1" dirty="0">
                        <a:solidFill>
                          <a:srgbClr val="00206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308023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51514"/>
              </p:ext>
            </p:extLst>
          </p:nvPr>
        </p:nvGraphicFramePr>
        <p:xfrm>
          <a:off x="707868" y="5465184"/>
          <a:ext cx="986245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391">
                  <a:extLst>
                    <a:ext uri="{9D8B030D-6E8A-4147-A177-3AD203B41FA5}">
                      <a16:colId xmlns:a16="http://schemas.microsoft.com/office/drawing/2014/main" val="3201351909"/>
                    </a:ext>
                  </a:extLst>
                </a:gridCol>
                <a:gridCol w="4092677">
                  <a:extLst>
                    <a:ext uri="{9D8B030D-6E8A-4147-A177-3AD203B41FA5}">
                      <a16:colId xmlns:a16="http://schemas.microsoft.com/office/drawing/2014/main" val="1868967739"/>
                    </a:ext>
                  </a:extLst>
                </a:gridCol>
                <a:gridCol w="4169389">
                  <a:extLst>
                    <a:ext uri="{9D8B030D-6E8A-4147-A177-3AD203B41FA5}">
                      <a16:colId xmlns:a16="http://schemas.microsoft.com/office/drawing/2014/main" val="2283787431"/>
                    </a:ext>
                  </a:extLst>
                </a:gridCol>
              </a:tblGrid>
              <a:tr h="45336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শব্দগত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পার্থক্য</a:t>
                      </a:r>
                      <a:endParaRPr lang="en-US" sz="2800" b="1" dirty="0">
                        <a:solidFill>
                          <a:srgbClr val="00B05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“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ব্যষ্টিক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”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এর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ইংরেজি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প্রতিশব্দ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“Micro”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যার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অর্থ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হলো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ক্ষুদ্র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।</a:t>
                      </a:r>
                      <a:endParaRPr lang="en-US" sz="2800" b="1" dirty="0">
                        <a:solidFill>
                          <a:srgbClr val="00B05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“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সামষ্টিক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”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এর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ইংরেজি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প্রতিশব্দ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“Macro”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যার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অর্থ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হলো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বৃহ</a:t>
                      </a:r>
                      <a:r>
                        <a:rPr lang="en-US" sz="2800" b="1" baseline="0" dirty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ৎ ।</a:t>
                      </a:r>
                      <a:endParaRPr lang="en-US" sz="2800" b="1" dirty="0">
                        <a:solidFill>
                          <a:srgbClr val="00B05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5195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8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346</TotalTime>
  <Words>898</Words>
  <Application>Microsoft Office PowerPoint</Application>
  <PresentationFormat>Widescreen</PresentationFormat>
  <Paragraphs>84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NikoshBAN</vt:lpstr>
      <vt:lpstr>Trebuchet MS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 Economics   Home</dc:title>
  <dc:creator>Shahadat Bhuiyan</dc:creator>
  <cp:lastModifiedBy>Sakibul Bashar Sakib</cp:lastModifiedBy>
  <cp:revision>66</cp:revision>
  <dcterms:created xsi:type="dcterms:W3CDTF">2020-05-31T16:39:38Z</dcterms:created>
  <dcterms:modified xsi:type="dcterms:W3CDTF">2021-04-03T02:52:32Z</dcterms:modified>
</cp:coreProperties>
</file>