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4" r:id="rId2"/>
    <p:sldId id="275" r:id="rId3"/>
    <p:sldId id="276" r:id="rId4"/>
    <p:sldId id="321" r:id="rId5"/>
    <p:sldId id="395" r:id="rId6"/>
    <p:sldId id="281" r:id="rId7"/>
    <p:sldId id="263" r:id="rId8"/>
    <p:sldId id="385" r:id="rId9"/>
    <p:sldId id="386" r:id="rId10"/>
    <p:sldId id="383" r:id="rId11"/>
    <p:sldId id="364" r:id="rId12"/>
    <p:sldId id="393" r:id="rId13"/>
    <p:sldId id="394" r:id="rId14"/>
    <p:sldId id="387" r:id="rId15"/>
    <p:sldId id="366" r:id="rId16"/>
    <p:sldId id="396" r:id="rId17"/>
    <p:sldId id="384" r:id="rId18"/>
    <p:sldId id="388" r:id="rId19"/>
    <p:sldId id="390" r:id="rId20"/>
    <p:sldId id="391" r:id="rId21"/>
    <p:sldId id="278" r:id="rId22"/>
    <p:sldId id="382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20" userDrawn="1">
          <p15:clr>
            <a:srgbClr val="A4A3A4"/>
          </p15:clr>
        </p15:guide>
        <p15:guide id="2" pos="35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2" autoAdjust="0"/>
    <p:restoredTop sz="90485" autoAdjust="0"/>
  </p:normalViewPr>
  <p:slideViewPr>
    <p:cSldViewPr snapToGrid="0" showGuides="1">
      <p:cViewPr varScale="1">
        <p:scale>
          <a:sx n="67" d="100"/>
          <a:sy n="67" d="100"/>
        </p:scale>
        <p:origin x="-114" y="-102"/>
      </p:cViewPr>
      <p:guideLst>
        <p:guide orient="horz" pos="1920"/>
        <p:guide pos="3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D5F63-25F9-4422-82EB-CD4EAD6783B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D361-FCBF-47C3-B6E1-C4F712EDF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391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81EF-58CA-4B25-9C7E-EA2D8C8D6E0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52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8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82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219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8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102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98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620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843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783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503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82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DC3B-D0F8-49FD-8E9E-949CDBD7672A}" type="datetimeFigureOut">
              <a:rPr lang="en-US" smtClean="0"/>
              <a:pPr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205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0D-011D-47F1-9088-17C9410C9854}" type="datetime5">
              <a:rPr lang="en-US" sz="1800" b="1" smtClean="0">
                <a:solidFill>
                  <a:srgbClr val="002060"/>
                </a:solidFill>
              </a:rPr>
              <a:pPr/>
              <a:t>30-Apr-21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356350"/>
            <a:ext cx="11897032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19" t="4086" r="12097" b="4301"/>
          <a:stretch/>
        </p:blipFill>
        <p:spPr>
          <a:xfrm>
            <a:off x="294968" y="287593"/>
            <a:ext cx="11577483" cy="595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87593"/>
            <a:ext cx="5169384" cy="197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008523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540" y="1559320"/>
            <a:ext cx="11743787" cy="3157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45983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191431" y="2475572"/>
            <a:ext cx="1991033" cy="1991033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657601" y="1061885"/>
            <a:ext cx="4793224" cy="4675232"/>
            <a:chOff x="3923069" y="1209361"/>
            <a:chExt cx="4527755" cy="4527755"/>
          </a:xfrm>
        </p:grpSpPr>
        <p:grpSp>
          <p:nvGrpSpPr>
            <p:cNvPr id="28" name="Group 27"/>
            <p:cNvGrpSpPr/>
            <p:nvPr/>
          </p:nvGrpSpPr>
          <p:grpSpPr>
            <a:xfrm>
              <a:off x="3923069" y="1209361"/>
              <a:ext cx="4527755" cy="4527755"/>
              <a:chOff x="3923069" y="1194613"/>
              <a:chExt cx="4527755" cy="4527755"/>
            </a:xfrm>
          </p:grpSpPr>
          <p:sp>
            <p:nvSpPr>
              <p:cNvPr id="24" name="TextBox 23"/>
              <p:cNvSpPr txBox="1"/>
              <p:nvPr/>
            </p:nvSpPr>
            <p:spPr>
              <a:xfrm rot="21231774">
                <a:off x="5262347" y="1791151"/>
                <a:ext cx="1192979" cy="3935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dirty="0" smtClean="0"/>
                  <a:t>পরিধি</a:t>
                </a:r>
                <a:endParaRPr lang="en-US" dirty="0"/>
              </a:p>
            </p:txBody>
          </p:sp>
          <p:sp>
            <p:nvSpPr>
              <p:cNvPr id="26" name="Arc 25"/>
              <p:cNvSpPr/>
              <p:nvPr/>
            </p:nvSpPr>
            <p:spPr>
              <a:xfrm>
                <a:off x="4919407" y="2180401"/>
                <a:ext cx="2535081" cy="2573397"/>
              </a:xfrm>
              <a:prstGeom prst="arc">
                <a:avLst>
                  <a:gd name="adj1" fmla="val 16200000"/>
                  <a:gd name="adj2" fmla="val 15002657"/>
                </a:avLst>
              </a:prstGeom>
              <a:ln>
                <a:solidFill>
                  <a:schemeClr val="tx2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923069" y="1194613"/>
                <a:ext cx="4527755" cy="4527755"/>
              </a:xfrm>
              <a:prstGeom prst="ellipse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30" name="Straight Arrow Connector 29"/>
            <p:cNvCxnSpPr>
              <a:stCxn id="24" idx="2"/>
            </p:cNvCxnSpPr>
            <p:nvPr/>
          </p:nvCxnSpPr>
          <p:spPr>
            <a:xfrm>
              <a:off x="5879875" y="2198349"/>
              <a:ext cx="152215" cy="273234"/>
            </a:xfrm>
            <a:prstGeom prst="straightConnector1">
              <a:avLst/>
            </a:prstGeom>
            <a:ln w="1270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462228" y="2753436"/>
            <a:ext cx="1537927" cy="1407873"/>
            <a:chOff x="2725258" y="1491212"/>
            <a:chExt cx="1537927" cy="1407873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725258" y="1491212"/>
              <a:ext cx="1407873" cy="1407873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279029" y="1491212"/>
              <a:ext cx="984156" cy="366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ব্যাস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99467" y="3499083"/>
            <a:ext cx="1991033" cy="588706"/>
            <a:chOff x="8857804" y="3553130"/>
            <a:chExt cx="1991033" cy="588706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9431708" y="3553130"/>
              <a:ext cx="703938" cy="588706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2222812">
              <a:off x="8857804" y="3597630"/>
              <a:ext cx="1991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ব্যাসার্ধ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45" t="9520" r="27019" b="23489"/>
          <a:stretch/>
        </p:blipFill>
        <p:spPr>
          <a:xfrm>
            <a:off x="3657600" y="88490"/>
            <a:ext cx="3819832" cy="79641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741658" y="3048939"/>
            <a:ext cx="54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12287" y="3961551"/>
            <a:ext cx="54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5131210" y="3977508"/>
            <a:ext cx="54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>
            <a:off x="6525340" y="2480507"/>
            <a:ext cx="885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76" t="-333" r="9374"/>
          <a:stretch/>
        </p:blipFill>
        <p:spPr>
          <a:xfrm>
            <a:off x="7000155" y="496383"/>
            <a:ext cx="5135880" cy="61515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0" t="7063" r="17594" b="15954"/>
          <a:stretch/>
        </p:blipFill>
        <p:spPr>
          <a:xfrm>
            <a:off x="33663" y="1554482"/>
            <a:ext cx="4770207" cy="92602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181" b="4771"/>
          <a:stretch/>
        </p:blipFill>
        <p:spPr>
          <a:xfrm>
            <a:off x="250758" y="2556471"/>
            <a:ext cx="4541520" cy="17823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81" t="-1050" r="27957" b="17198"/>
          <a:stretch/>
        </p:blipFill>
        <p:spPr>
          <a:xfrm>
            <a:off x="567447" y="5314132"/>
            <a:ext cx="6843472" cy="9910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37" r="26275" b="23405"/>
          <a:stretch/>
        </p:blipFill>
        <p:spPr>
          <a:xfrm>
            <a:off x="77793" y="4306421"/>
            <a:ext cx="4907280" cy="966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9526729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088332" y="768927"/>
            <a:ext cx="7099549" cy="4206240"/>
            <a:chOff x="481205" y="1143000"/>
            <a:chExt cx="7099549" cy="4206240"/>
          </a:xfrm>
        </p:grpSpPr>
        <p:grpSp>
          <p:nvGrpSpPr>
            <p:cNvPr id="15" name="Group 14"/>
            <p:cNvGrpSpPr/>
            <p:nvPr/>
          </p:nvGrpSpPr>
          <p:grpSpPr>
            <a:xfrm>
              <a:off x="481205" y="1143000"/>
              <a:ext cx="7099549" cy="4206240"/>
              <a:chOff x="481205" y="1143000"/>
              <a:chExt cx="7099549" cy="420624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205" y="1143000"/>
                <a:ext cx="7099549" cy="4206240"/>
              </a:xfrm>
              <a:prstGeom prst="rect">
                <a:avLst/>
              </a:prstGeom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1828799" y="2964180"/>
                <a:ext cx="4404360" cy="167640"/>
              </a:xfrm>
              <a:prstGeom prst="line">
                <a:avLst/>
              </a:prstGeom>
              <a:ln w="76200">
                <a:solidFill>
                  <a:schemeClr val="bg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2385060" y="2485489"/>
              <a:ext cx="3291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NikoshBAN" panose="02000000000000000000" pitchFamily="2" charset="0"/>
                </a:rPr>
                <a:t>75মিটার</a:t>
              </a:r>
            </a:p>
          </p:txBody>
        </p:sp>
      </p:grpSp>
      <p:pic>
        <p:nvPicPr>
          <p:cNvPr id="9" name="Picture 8" descr="Pictur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849" y="5177771"/>
            <a:ext cx="10740265" cy="12130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394996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2796540" y="1521460"/>
            <a:ext cx="23241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421" name="Rectangle 39"/>
              <p:cNvSpPr>
                <a:spLocks noChangeArrowheads="1"/>
              </p:cNvSpPr>
              <p:nvPr/>
            </p:nvSpPr>
            <p:spPr bwMode="auto">
              <a:xfrm>
                <a:off x="572218" y="1166368"/>
                <a:ext cx="9738360" cy="4883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bn-IN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সমাধানঃ </a:t>
                </a:r>
              </a:p>
              <a:p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বৃত্তাকার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পাকের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𝒓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𝟑𝟕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</a:t>
                </a:r>
              </a:p>
              <a:p>
                <a:r>
                  <a:rPr lang="en-US" sz="4800" b="1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∴</m:t>
                    </m:r>
                    <m:r>
                      <a:rPr lang="en-US" sz="48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পার্ক</m:t>
                    </m:r>
                  </m:oMath>
                </a14:m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টির পরিধি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𝒓</m:t>
                    </m:r>
                  </m:oMath>
                </a14:m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একক</a:t>
                </a:r>
              </a:p>
              <a:p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800" b="1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𝟏𝟒𝟏𝟔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𝟑𝟕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800" b="1" dirty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𝟐𝟑𝟓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𝟔𝟐</m:t>
                    </m:r>
                  </m:oMath>
                </a14:m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7421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218" y="1166368"/>
                <a:ext cx="9738360" cy="4883912"/>
              </a:xfrm>
              <a:prstGeom prst="rect">
                <a:avLst/>
              </a:prstGeom>
              <a:blipFill>
                <a:blip r:embed="rId2" cstate="print"/>
                <a:stretch>
                  <a:fillRect l="-2254" t="-6359" b="-1109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14389494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44285" y="1046777"/>
            <a:ext cx="1582721" cy="3194581"/>
            <a:chOff x="644285" y="1046777"/>
            <a:chExt cx="1582721" cy="319458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389077" y="2080139"/>
              <a:ext cx="3194581" cy="1127858"/>
            </a:xfrm>
            <a:prstGeom prst="rect">
              <a:avLst/>
            </a:prstGeom>
          </p:spPr>
        </p:pic>
        <p:cxnSp>
          <p:nvCxnSpPr>
            <p:cNvPr id="31" name="Straight Connector 30"/>
            <p:cNvCxnSpPr/>
            <p:nvPr/>
          </p:nvCxnSpPr>
          <p:spPr>
            <a:xfrm>
              <a:off x="1607574" y="2644068"/>
              <a:ext cx="619432" cy="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946488" y="2020529"/>
            <a:ext cx="3753522" cy="1494494"/>
            <a:chOff x="6946488" y="2020529"/>
            <a:chExt cx="3753522" cy="1494494"/>
          </a:xfrm>
        </p:grpSpPr>
        <p:sp>
          <p:nvSpPr>
            <p:cNvPr id="20" name="12-Point Star 19"/>
            <p:cNvSpPr/>
            <p:nvPr/>
          </p:nvSpPr>
          <p:spPr>
            <a:xfrm>
              <a:off x="9660194" y="2020529"/>
              <a:ext cx="45719" cy="53462"/>
            </a:xfrm>
            <a:prstGeom prst="star12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1526" y="2387165"/>
              <a:ext cx="3188484" cy="1127858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6946488" y="2951094"/>
              <a:ext cx="688425" cy="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78" t="20037" r="18308" b="36715"/>
          <a:stretch/>
        </p:blipFill>
        <p:spPr>
          <a:xfrm>
            <a:off x="6584702" y="374073"/>
            <a:ext cx="3745788" cy="783340"/>
          </a:xfrm>
          <a:prstGeom prst="rect">
            <a:avLst/>
          </a:prstGeom>
        </p:spPr>
      </p:pic>
      <p:sp>
        <p:nvSpPr>
          <p:cNvPr id="84" name="Flowchart: Magnetic Disk 83"/>
          <p:cNvSpPr/>
          <p:nvPr/>
        </p:nvSpPr>
        <p:spPr>
          <a:xfrm rot="16200000">
            <a:off x="-210879" y="4442637"/>
            <a:ext cx="228600" cy="111642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5064973" y="2182935"/>
            <a:ext cx="1634478" cy="1577224"/>
            <a:chOff x="3593744" y="3694759"/>
            <a:chExt cx="1634478" cy="1577224"/>
          </a:xfrm>
        </p:grpSpPr>
        <p:grpSp>
          <p:nvGrpSpPr>
            <p:cNvPr id="86" name="Group 216"/>
            <p:cNvGrpSpPr/>
            <p:nvPr/>
          </p:nvGrpSpPr>
          <p:grpSpPr>
            <a:xfrm>
              <a:off x="3593744" y="3694759"/>
              <a:ext cx="1634478" cy="1577224"/>
              <a:chOff x="3593744" y="3694759"/>
              <a:chExt cx="1634478" cy="1577224"/>
            </a:xfrm>
          </p:grpSpPr>
          <p:grpSp>
            <p:nvGrpSpPr>
              <p:cNvPr id="90" name="Group 207"/>
              <p:cNvGrpSpPr/>
              <p:nvPr/>
            </p:nvGrpSpPr>
            <p:grpSpPr>
              <a:xfrm>
                <a:off x="3593744" y="3694759"/>
                <a:ext cx="1577224" cy="1577224"/>
                <a:chOff x="2291317" y="2200923"/>
                <a:chExt cx="2275366" cy="2275366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2291317" y="2200923"/>
                  <a:ext cx="2275366" cy="2275366"/>
                </a:xfrm>
                <a:prstGeom prst="ellipse">
                  <a:avLst/>
                </a:prstGeom>
                <a:ln w="76200">
                  <a:solidFill>
                    <a:srgbClr val="00206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2443717" y="2356861"/>
                  <a:ext cx="1970566" cy="19705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208"/>
              <p:cNvGrpSpPr/>
              <p:nvPr/>
            </p:nvGrpSpPr>
            <p:grpSpPr>
              <a:xfrm>
                <a:off x="3745692" y="3802851"/>
                <a:ext cx="1482530" cy="1365945"/>
                <a:chOff x="837670" y="3525029"/>
                <a:chExt cx="1482530" cy="1482530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474364" y="3525029"/>
                  <a:ext cx="0" cy="1482530"/>
                </a:xfrm>
                <a:prstGeom prst="line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1578935" y="3517941"/>
                  <a:ext cx="0" cy="1482530"/>
                </a:xfrm>
                <a:prstGeom prst="line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7" name="Group 209"/>
            <p:cNvGrpSpPr/>
            <p:nvPr/>
          </p:nvGrpSpPr>
          <p:grpSpPr>
            <a:xfrm rot="18909859">
              <a:off x="3960546" y="3815105"/>
              <a:ext cx="931648" cy="1365945"/>
              <a:chOff x="1032244" y="3555527"/>
              <a:chExt cx="931648" cy="1482530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1470377" y="3555527"/>
                <a:ext cx="0" cy="1482530"/>
              </a:xfrm>
              <a:prstGeom prst="line">
                <a:avLst/>
              </a:prstGeom>
              <a:ln w="28575"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endCxn id="95" idx="7"/>
              </p:cNvCxnSpPr>
              <p:nvPr/>
            </p:nvCxnSpPr>
            <p:spPr>
              <a:xfrm rot="8090141" flipH="1" flipV="1">
                <a:off x="989982" y="3789555"/>
                <a:ext cx="1016172" cy="931648"/>
              </a:xfrm>
              <a:prstGeom prst="line">
                <a:avLst/>
              </a:prstGeom>
              <a:ln w="28575"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Group 95"/>
          <p:cNvGrpSpPr/>
          <p:nvPr/>
        </p:nvGrpSpPr>
        <p:grpSpPr>
          <a:xfrm>
            <a:off x="2367878" y="2048287"/>
            <a:ext cx="1711842" cy="1711842"/>
            <a:chOff x="744249" y="3407711"/>
            <a:chExt cx="1711842" cy="1711842"/>
          </a:xfrm>
        </p:grpSpPr>
        <p:grpSp>
          <p:nvGrpSpPr>
            <p:cNvPr id="97" name="Group 196"/>
            <p:cNvGrpSpPr/>
            <p:nvPr/>
          </p:nvGrpSpPr>
          <p:grpSpPr>
            <a:xfrm>
              <a:off x="744249" y="3407711"/>
              <a:ext cx="1711842" cy="1711842"/>
              <a:chOff x="744249" y="3407711"/>
              <a:chExt cx="1711842" cy="1711842"/>
            </a:xfrm>
          </p:grpSpPr>
          <p:grpSp>
            <p:nvGrpSpPr>
              <p:cNvPr id="99" name="Group 198"/>
              <p:cNvGrpSpPr/>
              <p:nvPr/>
            </p:nvGrpSpPr>
            <p:grpSpPr>
              <a:xfrm>
                <a:off x="744249" y="3407711"/>
                <a:ext cx="1711842" cy="1711842"/>
                <a:chOff x="2291317" y="2200923"/>
                <a:chExt cx="2275366" cy="2275366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2291317" y="2200923"/>
                  <a:ext cx="2275366" cy="2275366"/>
                </a:xfrm>
                <a:prstGeom prst="ellipse">
                  <a:avLst/>
                </a:prstGeom>
                <a:ln w="76200">
                  <a:solidFill>
                    <a:srgbClr val="00206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2443717" y="2356861"/>
                  <a:ext cx="1970566" cy="19705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199"/>
              <p:cNvGrpSpPr/>
              <p:nvPr/>
            </p:nvGrpSpPr>
            <p:grpSpPr>
              <a:xfrm>
                <a:off x="837670" y="3525029"/>
                <a:ext cx="1482530" cy="1482530"/>
                <a:chOff x="837670" y="3525029"/>
                <a:chExt cx="1482530" cy="1482530"/>
              </a:xfrm>
            </p:grpSpPr>
            <p:cxnSp>
              <p:nvCxnSpPr>
                <p:cNvPr id="104" name="Straight Connector 103"/>
                <p:cNvCxnSpPr>
                  <a:stCxn id="107" idx="0"/>
                  <a:endCxn id="107" idx="4"/>
                </p:cNvCxnSpPr>
                <p:nvPr/>
              </p:nvCxnSpPr>
              <p:spPr>
                <a:xfrm>
                  <a:off x="1600170" y="3525029"/>
                  <a:ext cx="0" cy="1482530"/>
                </a:xfrm>
                <a:prstGeom prst="line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6200000">
                  <a:off x="1578935" y="3517941"/>
                  <a:ext cx="0" cy="1482530"/>
                </a:xfrm>
                <a:prstGeom prst="line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200"/>
              <p:cNvGrpSpPr/>
              <p:nvPr/>
            </p:nvGrpSpPr>
            <p:grpSpPr>
              <a:xfrm rot="18909859">
                <a:off x="851846" y="3549837"/>
                <a:ext cx="1482530" cy="1482530"/>
                <a:chOff x="837670" y="3525029"/>
                <a:chExt cx="1482530" cy="1482530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600170" y="3525029"/>
                  <a:ext cx="0" cy="1482530"/>
                </a:xfrm>
                <a:prstGeom prst="line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6200000">
                  <a:off x="1578935" y="3517941"/>
                  <a:ext cx="0" cy="1482530"/>
                </a:xfrm>
                <a:prstGeom prst="line">
                  <a:avLst/>
                </a:prstGeom>
                <a:ln w="28575"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8" name="Oval 97"/>
            <p:cNvSpPr/>
            <p:nvPr/>
          </p:nvSpPr>
          <p:spPr>
            <a:xfrm>
              <a:off x="1456660" y="4114802"/>
              <a:ext cx="297710" cy="2977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119815" y="1149860"/>
            <a:ext cx="3990754" cy="2367453"/>
            <a:chOff x="2119815" y="1149860"/>
            <a:chExt cx="3990754" cy="2367453"/>
          </a:xfrm>
        </p:grpSpPr>
        <p:grpSp>
          <p:nvGrpSpPr>
            <p:cNvPr id="108" name="Group 107"/>
            <p:cNvGrpSpPr/>
            <p:nvPr/>
          </p:nvGrpSpPr>
          <p:grpSpPr>
            <a:xfrm>
              <a:off x="3291950" y="1149860"/>
              <a:ext cx="2818619" cy="2367453"/>
              <a:chOff x="1668321" y="2509284"/>
              <a:chExt cx="2818619" cy="2367453"/>
            </a:xfrm>
          </p:grpSpPr>
          <p:grpSp>
            <p:nvGrpSpPr>
              <p:cNvPr id="109" name="Group 174"/>
              <p:cNvGrpSpPr/>
              <p:nvPr/>
            </p:nvGrpSpPr>
            <p:grpSpPr>
              <a:xfrm>
                <a:off x="1668321" y="2509284"/>
                <a:ext cx="2818619" cy="1970568"/>
                <a:chOff x="1668321" y="2509284"/>
                <a:chExt cx="2818619" cy="1970568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4097078" y="4182142"/>
                  <a:ext cx="297710" cy="29771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Connector 116"/>
                <p:cNvCxnSpPr/>
                <p:nvPr/>
              </p:nvCxnSpPr>
              <p:spPr>
                <a:xfrm flipV="1">
                  <a:off x="1758749" y="4285357"/>
                  <a:ext cx="1222746" cy="1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Oval 117"/>
                <p:cNvSpPr/>
                <p:nvPr/>
              </p:nvSpPr>
              <p:spPr>
                <a:xfrm>
                  <a:off x="2853060" y="4075811"/>
                  <a:ext cx="389870" cy="389870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9" name="Straight Connector 118"/>
                <p:cNvCxnSpPr/>
                <p:nvPr/>
              </p:nvCxnSpPr>
              <p:spPr>
                <a:xfrm flipV="1">
                  <a:off x="1679944" y="3030279"/>
                  <a:ext cx="531628" cy="1073888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flipH="1" flipV="1">
                  <a:off x="3923415" y="2562450"/>
                  <a:ext cx="318972" cy="165868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>
                  <a:stCxn id="118" idx="0"/>
                </p:cNvCxnSpPr>
                <p:nvPr/>
              </p:nvCxnSpPr>
              <p:spPr>
                <a:xfrm flipV="1">
                  <a:off x="3047995" y="3005470"/>
                  <a:ext cx="967568" cy="107034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V="1">
                  <a:off x="2381693" y="3228753"/>
                  <a:ext cx="1453116" cy="4607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V="1">
                  <a:off x="2303721" y="3101163"/>
                  <a:ext cx="1616149" cy="21265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Chord 123"/>
                <p:cNvSpPr/>
                <p:nvPr/>
              </p:nvSpPr>
              <p:spPr>
                <a:xfrm rot="4384918" flipH="1">
                  <a:off x="1919876" y="2349943"/>
                  <a:ext cx="367852" cy="870961"/>
                </a:xfrm>
                <a:prstGeom prst="chord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5" name="Group 190"/>
                <p:cNvGrpSpPr/>
                <p:nvPr/>
              </p:nvGrpSpPr>
              <p:grpSpPr>
                <a:xfrm>
                  <a:off x="4008475" y="2753833"/>
                  <a:ext cx="478465" cy="212651"/>
                  <a:chOff x="5592726" y="3051544"/>
                  <a:chExt cx="520994" cy="196701"/>
                </a:xfrm>
              </p:grpSpPr>
              <p:sp>
                <p:nvSpPr>
                  <p:cNvPr id="128" name="Flowchart: Magnetic Disk 127"/>
                  <p:cNvSpPr/>
                  <p:nvPr/>
                </p:nvSpPr>
                <p:spPr>
                  <a:xfrm rot="5400000">
                    <a:off x="5850564" y="2985090"/>
                    <a:ext cx="186069" cy="340241"/>
                  </a:xfrm>
                  <a:prstGeom prst="flowChartMagneticDisk">
                    <a:avLst/>
                  </a:prstGeom>
                  <a:solidFill>
                    <a:schemeClr val="bg1"/>
                  </a:solidFill>
                  <a:ln>
                    <a:solidFill>
                      <a:srgbClr val="ADBF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5986129" y="3051544"/>
                    <a:ext cx="127591" cy="191386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BA08A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0" name="Straight Connector 129"/>
                  <p:cNvCxnSpPr>
                    <a:stCxn id="128" idx="3"/>
                  </p:cNvCxnSpPr>
                  <p:nvPr/>
                </p:nvCxnSpPr>
                <p:spPr>
                  <a:xfrm flipH="1">
                    <a:off x="5592726" y="3155211"/>
                    <a:ext cx="180752" cy="2659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6" name="Moon 125"/>
                <p:cNvSpPr/>
                <p:nvPr/>
              </p:nvSpPr>
              <p:spPr>
                <a:xfrm rot="8036572">
                  <a:off x="3724944" y="2140691"/>
                  <a:ext cx="350874" cy="1105786"/>
                </a:xfrm>
                <a:prstGeom prst="moon">
                  <a:avLst>
                    <a:gd name="adj" fmla="val 34849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3870251" y="2509284"/>
                  <a:ext cx="148856" cy="148856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10" name="Picture 109" descr="Children-Bike-Parts-Good-Quality-Kids-Bike-Pedal-2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946105" y="4561368"/>
                <a:ext cx="523389" cy="31536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</p:pic>
          <p:cxnSp>
            <p:nvCxnSpPr>
              <p:cNvPr id="111" name="Straight Connector 110"/>
              <p:cNvCxnSpPr/>
              <p:nvPr/>
            </p:nvCxnSpPr>
            <p:spPr>
              <a:xfrm>
                <a:off x="3012557" y="4267200"/>
                <a:ext cx="21266" cy="3721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2" name="Picture 111" descr="Children-Bike-Parts-Good-Quality-Kids-Bike-Pedal-2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0244632">
                <a:off x="2630673" y="3459127"/>
                <a:ext cx="523389" cy="31536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</p:pic>
          <p:cxnSp>
            <p:nvCxnSpPr>
              <p:cNvPr id="113" name="Straight Connector 112"/>
              <p:cNvCxnSpPr/>
              <p:nvPr/>
            </p:nvCxnSpPr>
            <p:spPr>
              <a:xfrm flipH="1">
                <a:off x="3019647" y="3646967"/>
                <a:ext cx="63795" cy="54226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endCxn id="118" idx="0"/>
              </p:cNvCxnSpPr>
              <p:nvPr/>
            </p:nvCxnSpPr>
            <p:spPr>
              <a:xfrm>
                <a:off x="2137144" y="2977116"/>
                <a:ext cx="910851" cy="1098695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14"/>
              <p:cNvSpPr/>
              <p:nvPr/>
            </p:nvSpPr>
            <p:spPr>
              <a:xfrm>
                <a:off x="2955853" y="4157331"/>
                <a:ext cx="170120" cy="17012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1" name="Arc 130"/>
            <p:cNvSpPr/>
            <p:nvPr/>
          </p:nvSpPr>
          <p:spPr>
            <a:xfrm>
              <a:off x="3044848" y="2581711"/>
              <a:ext cx="1850065" cy="669851"/>
            </a:xfrm>
            <a:prstGeom prst="arc">
              <a:avLst>
                <a:gd name="adj1" fmla="val 114798"/>
                <a:gd name="adj2" fmla="val 21577821"/>
              </a:avLst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Arc 131"/>
            <p:cNvSpPr/>
            <p:nvPr/>
          </p:nvSpPr>
          <p:spPr>
            <a:xfrm rot="21395965">
              <a:off x="2225981" y="1919754"/>
              <a:ext cx="1919723" cy="1382416"/>
            </a:xfrm>
            <a:prstGeom prst="arc">
              <a:avLst>
                <a:gd name="adj1" fmla="val 10680150"/>
                <a:gd name="adj2" fmla="val 0"/>
              </a:avLst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lowchart: Magnetic Disk 132"/>
            <p:cNvSpPr/>
            <p:nvPr/>
          </p:nvSpPr>
          <p:spPr>
            <a:xfrm rot="16200000">
              <a:off x="2061336" y="2544497"/>
              <a:ext cx="228600" cy="111642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3" name="Picture 62" descr="Picture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17" y="4614737"/>
            <a:ext cx="11307146" cy="1590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59751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29" y="354036"/>
            <a:ext cx="7521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1729" y="958645"/>
                <a:ext cx="11783961" cy="554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দেওয়া আছে, </a:t>
                </a:r>
              </a:p>
              <a:p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গাড়ির সামনের চাকার ব্যাস </a:t>
                </a:r>
                <a:r>
                  <a:rPr lang="en-US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28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সে,মি।</a:t>
                </a:r>
              </a:p>
              <a:p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গাড়ির পিছনের চাকার 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35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সে,মি।</a:t>
                </a:r>
              </a:p>
              <a:p>
                <a:r>
                  <a:rPr lang="en-US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∴</a:t>
                </a:r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গাড়ির সামনের চাকার ব্যাসার্ধ </a:t>
                </a:r>
                <a:r>
                  <a:rPr lang="en-US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NikoshBAN" panose="02000000000000000000" pitchFamily="2" charset="0"/>
                          </a:rPr>
                          <m:t>28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NikoshBAN" panose="02000000000000000000" pitchFamily="2" charset="0"/>
                      </a:rPr>
                      <m:t>14</m:t>
                    </m:r>
                  </m:oMath>
                </a14:m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সে,মি</a:t>
                </a:r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এবং গাড়ির পিছনের চাকার 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  =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NikoshBAN" panose="02000000000000000000" pitchFamily="2" charset="0"/>
                          </a:rPr>
                          <m:t>35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NikoshBAN" panose="02000000000000000000" pitchFamily="2" charset="0"/>
                      </a:rPr>
                      <m:t>17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সে,মি।</a:t>
                </a:r>
              </a:p>
              <a:p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অতএব, গাড়ির সামনের চাকার 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=2×3.1416×14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সে,মি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।</a:t>
                </a:r>
                <a:endParaRPr lang="en-US" sz="3600" dirty="0" smtClean="0">
                  <a:latin typeface="Verdana" panose="020B0604030504040204" pitchFamily="34" charset="0"/>
                  <a:ea typeface="Verdana" panose="020B0604030504040204" pitchFamily="34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                                =87.9648</a:t>
                </a:r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সে,মি।</a:t>
                </a:r>
              </a:p>
              <a:p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এবং গাড়ির পিছনের চাকার 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  =2×3.1416×17.5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সে,মি।</a:t>
                </a:r>
                <a:endParaRPr lang="en-US" sz="3600" dirty="0">
                  <a:latin typeface="Verdana" panose="020B0604030504040204" pitchFamily="34" charset="0"/>
                  <a:ea typeface="Verdana" panose="020B0604030504040204" pitchFamily="34" charset="0"/>
                  <a:cs typeface="NikoshBAN" panose="02000000000000000000" pitchFamily="2" charset="0"/>
                </a:endParaRPr>
              </a:p>
              <a:p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                               =109.956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সে,মি।</a:t>
                </a:r>
                <a:endParaRPr lang="bn-IN" sz="3600" dirty="0">
                  <a:latin typeface="Verdana" panose="020B0604030504040204" pitchFamily="34" charset="0"/>
                  <a:ea typeface="Verdana" panose="020B0604030504040204" pitchFamily="34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29" y="958645"/>
                <a:ext cx="11783961" cy="5545108"/>
              </a:xfrm>
              <a:prstGeom prst="rect">
                <a:avLst/>
              </a:prstGeom>
              <a:blipFill>
                <a:blip r:embed="rId2" cstate="print"/>
                <a:stretch>
                  <a:fillRect l="-1551" t="-1648" b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441881006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53961" y="1017639"/>
                <a:ext cx="11577484" cy="496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6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∴88 </a:t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পথ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যেতে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গাড়ির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সামনের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চাকা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ঘুরবে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88</m:t>
                        </m:r>
                        <m:r>
                          <a:rPr lang="bn-IN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×100</m:t>
                        </m:r>
                      </m:num>
                      <m:den>
                        <m:r>
                          <a:rPr lang="bn-IN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87.9648</m:t>
                        </m:r>
                      </m:den>
                    </m:f>
                  </m:oMath>
                </a14:m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বার</a:t>
                </a:r>
              </a:p>
              <a:p>
                <a:r>
                  <a:rPr lang="bn-IN" sz="4000" dirty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100.04 </a:t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বার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 (</a:t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) 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 100 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বার</a:t>
                </a:r>
              </a:p>
              <a:p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এবং88 </a:t>
                </a:r>
                <a:r>
                  <a:rPr lang="en-US" sz="4000" dirty="0" err="1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4000" dirty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পথ</a:t>
                </a:r>
                <a:r>
                  <a:rPr lang="en-US" sz="4000" dirty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যেতে</a:t>
                </a:r>
                <a:r>
                  <a:rPr lang="en-US" sz="4000" dirty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গাড়ির</a:t>
                </a:r>
                <a:r>
                  <a:rPr lang="en-US" sz="4000" dirty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পিছনের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চাকা</a:t>
                </a:r>
                <a:r>
                  <a:rPr lang="en-US" sz="4000" dirty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ঘুরবে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88</m:t>
                        </m:r>
                        <m:r>
                          <a:rPr lang="bn-IN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×100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109.956</m:t>
                        </m:r>
                      </m:den>
                    </m:f>
                  </m:oMath>
                </a14:m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বার</a:t>
                </a:r>
                <a:endParaRPr lang="en-US" sz="4000" dirty="0" smtClean="0">
                  <a:latin typeface="Vindabody"/>
                  <a:ea typeface="Verdana" panose="020B0604030504040204" pitchFamily="34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80.032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বার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 (</a:t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)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80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বার</a:t>
                </a:r>
                <a:endParaRPr lang="bn-IN" sz="4000" dirty="0">
                  <a:latin typeface="Vindabody"/>
                  <a:ea typeface="Verdana" panose="020B0604030504040204" pitchFamily="34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∴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সামনের চাকা পিছনের চাকা অপেক্ষা বেশী ঘুরবে=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(100-80)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বার</a:t>
                </a:r>
                <a:endParaRPr lang="en-US" sz="4000" dirty="0" smtClean="0">
                  <a:latin typeface="Vindabody"/>
                  <a:ea typeface="Verdana" panose="020B0604030504040204" pitchFamily="34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20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বার</a:t>
                </a:r>
                <a:endParaRPr lang="bn-IN" sz="4000" dirty="0">
                  <a:latin typeface="Vindabody"/>
                  <a:ea typeface="Verdana" panose="020B0604030504040204" pitchFamily="34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∴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সামনের </a:t>
                </a:r>
                <a:r>
                  <a:rPr lang="bn-IN" sz="4000" dirty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চাকা পিছনের চাকা অপেক্ষা বেশী 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ঘুরবে=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20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বার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 (</a:t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Ans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)</a:t>
                </a:r>
                <a:endParaRPr lang="bn-IN" sz="4000" dirty="0">
                  <a:latin typeface="Vindabody"/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1" y="1017639"/>
                <a:ext cx="11577484" cy="4967770"/>
              </a:xfrm>
              <a:prstGeom prst="rect">
                <a:avLst/>
              </a:prstGeom>
              <a:blipFill>
                <a:blip r:embed="rId2"/>
                <a:stretch>
                  <a:fillRect l="-3160" t="-4172" b="-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5654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2CE9989D-6449-4982-A213-7A9BC61937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-27482"/>
          <a:stretch/>
        </p:blipFill>
        <p:spPr>
          <a:xfrm>
            <a:off x="3644903" y="497138"/>
            <a:ext cx="8128000" cy="599497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E3B67984-B091-42A3-A6D1-DA4616ED283C}"/>
              </a:ext>
            </a:extLst>
          </p:cNvPr>
          <p:cNvCxnSpPr/>
          <p:nvPr/>
        </p:nvCxnSpPr>
        <p:spPr>
          <a:xfrm>
            <a:off x="4969854" y="478716"/>
            <a:ext cx="0" cy="129540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55E2F4E-165D-42A7-8A56-6C4FA04EA7DE}"/>
              </a:ext>
            </a:extLst>
          </p:cNvPr>
          <p:cNvGrpSpPr/>
          <p:nvPr/>
        </p:nvGrpSpPr>
        <p:grpSpPr>
          <a:xfrm>
            <a:off x="4690394" y="249381"/>
            <a:ext cx="533400" cy="2881745"/>
            <a:chOff x="2514600" y="2740478"/>
            <a:chExt cx="533400" cy="3012622"/>
          </a:xfrm>
        </p:grpSpPr>
        <p:sp>
          <p:nvSpPr>
            <p:cNvPr id="45" name="Minus 4">
              <a:extLst>
                <a:ext uri="{FF2B5EF4-FFF2-40B4-BE49-F238E27FC236}">
                  <a16:creationId xmlns="" xmlns:a16="http://schemas.microsoft.com/office/drawing/2014/main" id="{699311D7-A64E-46EE-A762-9EA9974DD691}"/>
                </a:ext>
              </a:extLst>
            </p:cNvPr>
            <p:cNvSpPr/>
            <p:nvPr/>
          </p:nvSpPr>
          <p:spPr>
            <a:xfrm rot="5400000">
              <a:off x="1924050" y="3331028"/>
              <a:ext cx="1714500" cy="533400"/>
            </a:xfrm>
            <a:prstGeom prst="mathMinus">
              <a:avLst>
                <a:gd name="adj1" fmla="val 8164"/>
              </a:avLst>
            </a:prstGeom>
            <a:solidFill>
              <a:srgbClr val="FF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inus 5">
              <a:extLst>
                <a:ext uri="{FF2B5EF4-FFF2-40B4-BE49-F238E27FC236}">
                  <a16:creationId xmlns="" xmlns:a16="http://schemas.microsoft.com/office/drawing/2014/main" id="{FC7E0F44-64D1-4D72-9660-DC316D9B7E78}"/>
                </a:ext>
              </a:extLst>
            </p:cNvPr>
            <p:cNvSpPr/>
            <p:nvPr/>
          </p:nvSpPr>
          <p:spPr>
            <a:xfrm rot="5400000">
              <a:off x="1924050" y="4629150"/>
              <a:ext cx="1714500" cy="533400"/>
            </a:xfrm>
            <a:prstGeom prst="mathMinus">
              <a:avLst>
                <a:gd name="adj1" fmla="val 8164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8E030CF-7245-4910-8B31-C7BA1373155C}"/>
                  </a:ext>
                </a:extLst>
              </p:cNvPr>
              <p:cNvSpPr txBox="1"/>
              <p:nvPr/>
            </p:nvSpPr>
            <p:spPr>
              <a:xfrm>
                <a:off x="709444" y="4544127"/>
                <a:ext cx="10912284" cy="2203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বৃত্তের ব্যাসার্ধ =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r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আয়তক্ষেত্রের দৈর্ঘ্য = বৃত্তের পরিধি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র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অর্ধেক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bn-IN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πr</m:t>
                    </m:r>
                    <m:r>
                      <a:rPr lang="en-US" sz="32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πr</m:t>
                    </m:r>
                  </m:oMath>
                </a14:m>
                <a:endParaRPr lang="bn-IN" sz="3200" b="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বৃত্তক্ষেত্রের ক্ষেত্রফল = পরিধির অর্ধেক 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  <a:sym typeface="Symbol"/>
                  </a:rPr>
                  <a:t>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  <a:sym typeface="Symbol"/>
                  </a:rPr>
                  <a:t> ব্যাসার্ধ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  <a:sym typeface="Symbol"/>
                  </a:rPr>
                  <a:t>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r</a:t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en-US" sz="3200" b="1" dirty="0">
                    <a:latin typeface="Times New Roman" pitchFamily="18" charset="0"/>
                    <a:cs typeface="NikoshBAN" pitchFamily="2" charset="0"/>
                    <a:sym typeface="Symbol"/>
                  </a:rPr>
                  <a:t></a:t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  <a:sym typeface="Symbol"/>
                  </a:rPr>
                  <a:t/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r = r</a:t>
                </a:r>
                <a:r>
                  <a:rPr lang="en-US" sz="3200" baseline="30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2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8E030CF-7245-4910-8B31-C7BA13731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4" y="4544127"/>
                <a:ext cx="10912284" cy="2203488"/>
              </a:xfrm>
              <a:prstGeom prst="rect">
                <a:avLst/>
              </a:prstGeom>
              <a:blipFill>
                <a:blip r:embed="rId4" cstate="print"/>
                <a:stretch>
                  <a:fillRect l="-1397" t="-49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0D801F7-7594-406F-89BD-289788071030}"/>
              </a:ext>
            </a:extLst>
          </p:cNvPr>
          <p:cNvSpPr txBox="1"/>
          <p:nvPr/>
        </p:nvSpPr>
        <p:spPr>
          <a:xfrm>
            <a:off x="8908555" y="30480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r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960723D-CA4B-45DF-A50A-D7ED7779F63F}"/>
              </a:ext>
            </a:extLst>
          </p:cNvPr>
          <p:cNvSpPr txBox="1"/>
          <p:nvPr/>
        </p:nvSpPr>
        <p:spPr>
          <a:xfrm>
            <a:off x="4411707" y="940379"/>
            <a:ext cx="412292" cy="70788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Equal 11">
            <a:extLst>
              <a:ext uri="{FF2B5EF4-FFF2-40B4-BE49-F238E27FC236}">
                <a16:creationId xmlns="" xmlns:a16="http://schemas.microsoft.com/office/drawing/2014/main" id="{48F2380A-6489-4110-B313-9C91E7B54976}"/>
              </a:ext>
            </a:extLst>
          </p:cNvPr>
          <p:cNvSpPr/>
          <p:nvPr/>
        </p:nvSpPr>
        <p:spPr>
          <a:xfrm>
            <a:off x="6161414" y="1178377"/>
            <a:ext cx="914400" cy="914400"/>
          </a:xfrm>
          <a:prstGeom prst="mathEqual">
            <a:avLst>
              <a:gd name="adj1" fmla="val 4473"/>
              <a:gd name="adj2" fmla="val 17367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995843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555 L -0.23924 -0.055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allAtOnce" animBg="1"/>
      <p:bldP spid="50" grpId="0"/>
      <p:bldP spid="51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08" t="14855" r="6390" b="37675"/>
          <a:stretch/>
        </p:blipFill>
        <p:spPr>
          <a:xfrm>
            <a:off x="6290187" y="932835"/>
            <a:ext cx="3347884" cy="76691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809931" y="1316293"/>
            <a:ext cx="5561372" cy="4406191"/>
            <a:chOff x="809931" y="1316293"/>
            <a:chExt cx="5561372" cy="4406191"/>
          </a:xfrm>
        </p:grpSpPr>
        <p:grpSp>
          <p:nvGrpSpPr>
            <p:cNvPr id="25" name="Group 24"/>
            <p:cNvGrpSpPr/>
            <p:nvPr/>
          </p:nvGrpSpPr>
          <p:grpSpPr>
            <a:xfrm>
              <a:off x="809931" y="1316293"/>
              <a:ext cx="5561372" cy="3539613"/>
              <a:chOff x="3936589" y="1316293"/>
              <a:chExt cx="5561372" cy="3539613"/>
            </a:xfrm>
          </p:grpSpPr>
          <p:sp>
            <p:nvSpPr>
              <p:cNvPr id="5" name="Donut 4"/>
              <p:cNvSpPr/>
              <p:nvPr/>
            </p:nvSpPr>
            <p:spPr>
              <a:xfrm>
                <a:off x="3936589" y="1316293"/>
                <a:ext cx="3539613" cy="3539613"/>
              </a:xfrm>
              <a:prstGeom prst="donut">
                <a:avLst>
                  <a:gd name="adj" fmla="val 16664"/>
                </a:avLst>
              </a:prstGeom>
              <a:blipFill>
                <a:blip r:embed="rId3" cstate="print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flipV="1">
                <a:off x="4571999" y="3086099"/>
                <a:ext cx="2256503" cy="2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 rot="1080013">
                <a:off x="4929559" y="1514239"/>
                <a:ext cx="2433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রাস্তা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2মিটার 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V="1">
                <a:off x="6681019" y="2109019"/>
                <a:ext cx="560439" cy="385303"/>
              </a:xfrm>
              <a:prstGeom prst="line">
                <a:avLst/>
              </a:prstGeom>
              <a:ln w="57150">
                <a:solidFill>
                  <a:schemeClr val="bg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reeform 15"/>
              <p:cNvSpPr/>
              <p:nvPr/>
            </p:nvSpPr>
            <p:spPr>
              <a:xfrm>
                <a:off x="9335729" y="2802194"/>
                <a:ext cx="162232" cy="162232"/>
              </a:xfrm>
              <a:custGeom>
                <a:avLst/>
                <a:gdLst>
                  <a:gd name="connsiteX0" fmla="*/ 0 w 162232"/>
                  <a:gd name="connsiteY0" fmla="*/ 162232 h 162232"/>
                  <a:gd name="connsiteX1" fmla="*/ 58994 w 162232"/>
                  <a:gd name="connsiteY1" fmla="*/ 0 h 162232"/>
                  <a:gd name="connsiteX2" fmla="*/ 162232 w 162232"/>
                  <a:gd name="connsiteY2" fmla="*/ 132735 h 16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232" h="162232">
                    <a:moveTo>
                      <a:pt x="0" y="162232"/>
                    </a:moveTo>
                    <a:lnTo>
                      <a:pt x="58994" y="0"/>
                    </a:lnTo>
                    <a:lnTo>
                      <a:pt x="162232" y="132735"/>
                    </a:lnTo>
                  </a:path>
                </a:pathLst>
              </a:custGeom>
              <a:noFill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632655" y="2979175"/>
                <a:ext cx="163462" cy="221225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27689" y="2494322"/>
                <a:ext cx="9733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402394" y="3148392"/>
                <a:ext cx="2787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26</a:t>
                </a:r>
                <a:r>
                  <a:rPr lang="bn-IN" sz="2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মি</a:t>
                </a:r>
                <a:r>
                  <a:rPr lang="en-US" sz="2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</a:t>
                </a: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778" y="4643398"/>
              <a:ext cx="3395766" cy="1079086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148392"/>
            <a:ext cx="6072142" cy="2523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064006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69" t="14721" r="8218" b="33048"/>
          <a:stretch/>
        </p:blipFill>
        <p:spPr>
          <a:xfrm>
            <a:off x="389978" y="395757"/>
            <a:ext cx="5309419" cy="631669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63677" y="1253613"/>
                <a:ext cx="11351342" cy="4753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দেওয়া </a:t>
                </a:r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আছে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পার্কের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ব্যাস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     d =26 </a:t>
                </a:r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মিটার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 ,</a:t>
                </a:r>
              </a:p>
              <a:p>
                <a:r>
                  <a:rPr lang="en-US" sz="3600" dirty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পার্কের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 r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 মিটার</a:t>
                </a:r>
              </a:p>
              <a:p>
                <a:r>
                  <a:rPr lang="en-US" sz="3600" dirty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                    =13মিটার।</a:t>
                </a:r>
              </a:p>
              <a:p>
                <a:r>
                  <a:rPr lang="en-US" sz="36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পার্কের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 =</a:t>
                </a:r>
                <a:r>
                  <a:rPr lang="el-GR" sz="36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3600" i="1" smtClean="0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atin typeface="Vindabody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                     =</a:t>
                </a:r>
                <a:r>
                  <a:rPr lang="el-GR" sz="36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13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/>
                </a:r>
              </a:p>
              <a:p>
                <a:r>
                  <a:rPr lang="en-US" sz="3600" dirty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2800" dirty="0" smtClean="0">
                    <a:latin typeface="Vindabody"/>
                    <a:cs typeface="NikoshBAN" panose="02000000000000000000" pitchFamily="2" charset="0"/>
                  </a:rPr>
                  <a:t>(</a:t>
                </a:r>
                <a:r>
                  <a:rPr lang="en-US" sz="28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∵r=13</a:t>
                </a:r>
                <a:r>
                  <a:rPr lang="en-US" sz="2800" dirty="0" smtClean="0">
                    <a:latin typeface="Vindabody"/>
                    <a:cs typeface="NikoshBAN" panose="02000000000000000000" pitchFamily="2" charset="0"/>
                  </a:rPr>
                  <a:t>মি,=</a:t>
                </a:r>
                <a:r>
                  <a:rPr lang="en-US" sz="2800" dirty="0" err="1" smtClean="0">
                    <a:latin typeface="Vindabody"/>
                    <a:cs typeface="NikoshBAN" panose="02000000000000000000" pitchFamily="2" charset="0"/>
                  </a:rPr>
                  <a:t>পার্কের</a:t>
                </a:r>
                <a:r>
                  <a:rPr lang="en-US" sz="28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2800" dirty="0" err="1" smtClean="0">
                    <a:latin typeface="Vindabody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800" dirty="0" smtClean="0">
                    <a:latin typeface="Vindabody"/>
                    <a:cs typeface="NikoshBAN" panose="02000000000000000000" pitchFamily="2" charset="0"/>
                  </a:rPr>
                  <a:t>) </a:t>
                </a:r>
              </a:p>
              <a:p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                  =169বর্গমিটার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77" y="1253613"/>
                <a:ext cx="11351342" cy="4753737"/>
              </a:xfrm>
              <a:prstGeom prst="rect">
                <a:avLst/>
              </a:prstGeom>
              <a:blipFill>
                <a:blip r:embed="rId3" cstate="print"/>
                <a:stretch>
                  <a:fillRect l="-1665" t="-2696" b="-4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557963" y="1427476"/>
            <a:ext cx="5219700" cy="3539613"/>
            <a:chOff x="3936589" y="1316293"/>
            <a:chExt cx="5561372" cy="3539613"/>
          </a:xfrm>
        </p:grpSpPr>
        <p:sp>
          <p:nvSpPr>
            <p:cNvPr id="7" name="Donut 6"/>
            <p:cNvSpPr/>
            <p:nvPr/>
          </p:nvSpPr>
          <p:spPr>
            <a:xfrm>
              <a:off x="3936589" y="1316293"/>
              <a:ext cx="3539613" cy="3539613"/>
            </a:xfrm>
            <a:prstGeom prst="donut">
              <a:avLst>
                <a:gd name="adj" fmla="val 16664"/>
              </a:avLst>
            </a:prstGeom>
            <a:blipFill>
              <a:blip r:embed="rId4" cstate="print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571999" y="3086099"/>
              <a:ext cx="2256503" cy="2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080013">
              <a:off x="4929559" y="1514239"/>
              <a:ext cx="2433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NikoshBAN" panose="02000000000000000000" pitchFamily="2" charset="0"/>
                </a:rPr>
                <a:t> রাস্তা </a:t>
              </a:r>
              <a:r>
                <a:rPr lang="en-US" sz="2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NikoshBAN" panose="02000000000000000000" pitchFamily="2" charset="0"/>
                </a:rPr>
                <a:t>2মিটার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6681019" y="2109019"/>
              <a:ext cx="560439" cy="385303"/>
            </a:xfrm>
            <a:prstGeom prst="line">
              <a:avLst/>
            </a:prstGeom>
            <a:ln w="571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9335729" y="2802194"/>
              <a:ext cx="162232" cy="162232"/>
            </a:xfrm>
            <a:custGeom>
              <a:avLst/>
              <a:gdLst>
                <a:gd name="connsiteX0" fmla="*/ 0 w 162232"/>
                <a:gd name="connsiteY0" fmla="*/ 162232 h 162232"/>
                <a:gd name="connsiteX1" fmla="*/ 58994 w 162232"/>
                <a:gd name="connsiteY1" fmla="*/ 0 h 162232"/>
                <a:gd name="connsiteX2" fmla="*/ 162232 w 162232"/>
                <a:gd name="connsiteY2" fmla="*/ 132735 h 16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32" h="162232">
                  <a:moveTo>
                    <a:pt x="0" y="162232"/>
                  </a:moveTo>
                  <a:lnTo>
                    <a:pt x="58994" y="0"/>
                  </a:lnTo>
                  <a:lnTo>
                    <a:pt x="162232" y="132735"/>
                  </a:lnTo>
                </a:path>
              </a:pathLst>
            </a:custGeom>
            <a:noFill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632655" y="2979175"/>
              <a:ext cx="163462" cy="22122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27689" y="2494322"/>
              <a:ext cx="9733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02394" y="3148392"/>
              <a:ext cx="2787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Verdana" panose="020B0604030504040204" pitchFamily="34" charset="0"/>
                  <a:ea typeface="Verdana" panose="020B0604030504040204" pitchFamily="34" charset="0"/>
                  <a:cs typeface="NikoshBAN" panose="02000000000000000000" pitchFamily="2" charset="0"/>
                </a:rPr>
                <a:t>26</a:t>
              </a:r>
              <a:r>
                <a:rPr lang="bn-IN" sz="2400" dirty="0" smtClean="0">
                  <a:latin typeface="Verdana" panose="020B0604030504040204" pitchFamily="34" charset="0"/>
                  <a:ea typeface="Verdana" panose="020B0604030504040204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NikoshBAN" panose="02000000000000000000" pitchFamily="2" charset="0"/>
                </a:rPr>
                <a:t>মি</a:t>
              </a:r>
              <a:r>
                <a:rPr lang="en-US" sz="2400" dirty="0" smtClean="0">
                  <a:latin typeface="Verdana" panose="020B0604030504040204" pitchFamily="34" charset="0"/>
                  <a:ea typeface="Verdana" panose="020B0604030504040204" pitchFamily="34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5894140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2680-1011-473A-B8B4-B3A73B95C784}" type="datetime3">
              <a:rPr lang="en-US" sz="1800" b="1" smtClean="0">
                <a:solidFill>
                  <a:srgbClr val="00B050"/>
                </a:solidFill>
              </a:rPr>
              <a:pPr/>
              <a:t>30 April 2021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0439" y="6356350"/>
            <a:ext cx="11400503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Bipul</a:t>
            </a:r>
            <a:r>
              <a:rPr lang="en-US" sz="2000" b="1" dirty="0" smtClean="0">
                <a:solidFill>
                  <a:srgbClr val="00B050"/>
                </a:solidFill>
              </a:rPr>
              <a:t> Sarkar -</a:t>
            </a:r>
            <a:r>
              <a:rPr lang="en-US" sz="2000" b="1" dirty="0" err="1" smtClean="0">
                <a:solidFill>
                  <a:srgbClr val="00B050"/>
                </a:solidFill>
              </a:rPr>
              <a:t>Atmool</a:t>
            </a:r>
            <a:r>
              <a:rPr lang="en-US" sz="2000" b="1" dirty="0" smtClean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B050"/>
                </a:solidFill>
              </a:rPr>
              <a:t>Shibgonj-Bogura</a:t>
            </a:r>
            <a:r>
              <a:rPr lang="en-US" sz="2000" b="1" dirty="0" smtClean="0">
                <a:solidFill>
                  <a:srgbClr val="00B050"/>
                </a:solidFill>
              </a:rPr>
              <a:t> - 01730169555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7" name="Picture 6" descr="আমার ছবি.jpg"/>
          <p:cNvPicPr>
            <a:picLocks noChangeAspect="1"/>
          </p:cNvPicPr>
          <p:nvPr/>
        </p:nvPicPr>
        <p:blipFill rotWithShape="1">
          <a:blip r:embed="rId2" cstate="print"/>
          <a:srcRect l="8972" t="6404" r="6352" b="10426"/>
          <a:stretch/>
        </p:blipFill>
        <p:spPr>
          <a:xfrm>
            <a:off x="7665585" y="1776464"/>
            <a:ext cx="2669458" cy="3247820"/>
          </a:xfrm>
          <a:prstGeom prst="rect">
            <a:avLst/>
          </a:prstGeom>
        </p:spPr>
      </p:pic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566" y="1766605"/>
            <a:ext cx="6345412" cy="365729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16200000" flipH="1">
            <a:off x="5264737" y="3394376"/>
            <a:ext cx="3089568" cy="4154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5119278" y="3387438"/>
            <a:ext cx="2951021" cy="2771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534914" y="3387439"/>
            <a:ext cx="2951021" cy="2771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44579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40658" y="1091381"/>
                <a:ext cx="11351342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আবার </a:t>
                </a:r>
                <a:r>
                  <a:rPr lang="en-US" sz="4000" dirty="0" err="1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পথসহ</a:t>
                </a:r>
                <a:r>
                  <a:rPr lang="en-US" sz="40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পার্কের</a:t>
                </a:r>
                <a:r>
                  <a:rPr lang="en-US" sz="40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=</a:t>
                </a:r>
                <a:r>
                  <a:rPr lang="el-GR" sz="40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 smtClean="0">
                  <a:latin typeface="Vindabody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                                  =</a:t>
                </a:r>
                <a:r>
                  <a:rPr lang="el-GR" sz="4000" dirty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13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 smtClean="0">
                  <a:latin typeface="Vindabody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                                  =</a:t>
                </a:r>
                <a:r>
                  <a:rPr lang="el-GR" sz="4000" dirty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π×</a:t>
                </a:r>
                <a:r>
                  <a:rPr lang="en-US" sz="4000" dirty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225</a:t>
                </a:r>
                <a:r>
                  <a:rPr lang="en-US" sz="4000" dirty="0">
                    <a:latin typeface="Vindabody"/>
                    <a:cs typeface="NikoshBAN" panose="02000000000000000000" pitchFamily="2" charset="0"/>
                  </a:rPr>
                  <a:t>=225</a:t>
                </a:r>
                <a:r>
                  <a:rPr lang="el-GR" sz="4000" dirty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π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বর্গমিটার</a:t>
                </a:r>
                <a:endParaRPr lang="en-US" sz="4000" dirty="0" smtClean="0">
                  <a:latin typeface="Vindabody"/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:r>
                  <a:rPr lang="en-US" sz="4000" dirty="0" err="1" smtClean="0">
                    <a:latin typeface="Vindabody"/>
                    <a:cs typeface="NikoshBAN" panose="02000000000000000000" pitchFamily="2" charset="0"/>
                  </a:rPr>
                  <a:t>পথের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=</a:t>
                </a:r>
                <a:r>
                  <a:rPr lang="en-US" sz="4000" dirty="0" err="1" smtClean="0">
                    <a:latin typeface="Vindabody"/>
                    <a:cs typeface="NikoshBAN" panose="02000000000000000000" pitchFamily="2" charset="0"/>
                  </a:rPr>
                  <a:t>পথসহ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cs typeface="NikoshBAN" panose="02000000000000000000" pitchFamily="2" charset="0"/>
                  </a:rPr>
                  <a:t>পার্কের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cs typeface="NikoshBAN" panose="02000000000000000000" pitchFamily="2" charset="0"/>
                  </a:rPr>
                  <a:t>ক্ষেত্রফল-পার্কের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/>
                </a:r>
              </a:p>
              <a:p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              (225</a:t>
                </a:r>
                <a:r>
                  <a:rPr lang="el-GR" sz="40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π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-169</a:t>
                </a:r>
                <a:r>
                  <a:rPr lang="el-GR" sz="40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π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)=বর্গমিটার</a:t>
                </a:r>
              </a:p>
              <a:p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              = 56</a:t>
                </a:r>
                <a:r>
                  <a:rPr lang="el-GR" sz="40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π 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বর্গমিটার</a:t>
                </a:r>
              </a:p>
              <a:p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        =56×3.1416বর্গমিটার</a:t>
                </a:r>
              </a:p>
              <a:p>
                <a:pPr algn="r"/>
                <a:r>
                  <a:rPr lang="en-US" sz="4000" dirty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cs typeface="NikoshBAN" panose="02000000000000000000" pitchFamily="2" charset="0"/>
                  </a:rPr>
                  <a:t>পথের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=175.93 বর্গমিটার (</a:t>
                </a:r>
                <a:r>
                  <a:rPr lang="en-US" sz="4000" dirty="0" err="1" smtClean="0">
                    <a:latin typeface="Vindabody"/>
                    <a:cs typeface="NikoshBAN" panose="02000000000000000000" pitchFamily="2" charset="0"/>
                  </a:rPr>
                  <a:t>প্রায়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58" y="1091381"/>
                <a:ext cx="11351342" cy="5016758"/>
              </a:xfrm>
              <a:prstGeom prst="rect">
                <a:avLst/>
              </a:prstGeom>
              <a:blipFill>
                <a:blip r:embed="rId2" cstate="print"/>
                <a:stretch>
                  <a:fillRect l="-1933" t="-2916" r="-1880" b="-4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944201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09" t="20902" r="33783" b="23183"/>
          <a:stretch/>
        </p:blipFill>
        <p:spPr>
          <a:xfrm>
            <a:off x="4936840" y="385064"/>
            <a:ext cx="2513849" cy="1061885"/>
          </a:xfrm>
          <a:prstGeom prst="rect">
            <a:avLst/>
          </a:prstGeom>
        </p:spPr>
      </p:pic>
      <p:pic>
        <p:nvPicPr>
          <p:cNvPr id="4" name="Picture 3" descr="Pictur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585" y="1219566"/>
            <a:ext cx="11209618" cy="5126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1150289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46" t="14066" r="51790" b="35324"/>
          <a:stretch/>
        </p:blipFill>
        <p:spPr>
          <a:xfrm>
            <a:off x="4583201" y="0"/>
            <a:ext cx="3284690" cy="933151"/>
          </a:xfrm>
          <a:prstGeom prst="rect">
            <a:avLst/>
          </a:prstGeom>
        </p:spPr>
      </p:pic>
      <p:pic>
        <p:nvPicPr>
          <p:cNvPr id="11" name="Picture 10" descr="Pictur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922" y="1803598"/>
            <a:ext cx="11398578" cy="32793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52211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31" t="2260" r="8136" b="22034"/>
          <a:stretch/>
        </p:blipFill>
        <p:spPr>
          <a:xfrm>
            <a:off x="436759" y="0"/>
            <a:ext cx="11755241" cy="598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78" t="24830" r="15441" b="36897"/>
          <a:stretch/>
        </p:blipFill>
        <p:spPr>
          <a:xfrm>
            <a:off x="5624342" y="4076054"/>
            <a:ext cx="5906398" cy="198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6004766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00" t="-2258" r="33555" b="33410"/>
          <a:stretch/>
        </p:blipFill>
        <p:spPr>
          <a:xfrm>
            <a:off x="2120666" y="1039091"/>
            <a:ext cx="5921898" cy="50743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Picture-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598" y="1836703"/>
            <a:ext cx="4449712" cy="35171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478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26" t="7854" r="6687" b="5519"/>
          <a:stretch/>
        </p:blipFill>
        <p:spPr>
          <a:xfrm>
            <a:off x="1201800" y="2316080"/>
            <a:ext cx="2621259" cy="2734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54" y="2510430"/>
            <a:ext cx="2290537" cy="22905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322" y="2616279"/>
            <a:ext cx="2143125" cy="2143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Pictur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2585" y="193964"/>
            <a:ext cx="8155774" cy="623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992283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59" y="1953490"/>
            <a:ext cx="2723936" cy="22903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000" r="2101" b="8949"/>
          <a:stretch/>
        </p:blipFill>
        <p:spPr>
          <a:xfrm>
            <a:off x="4642899" y="1805016"/>
            <a:ext cx="2499879" cy="23378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66" y="1764693"/>
            <a:ext cx="2613313" cy="229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96" t="6554" r="6309" b="33290"/>
          <a:stretch/>
        </p:blipFill>
        <p:spPr>
          <a:xfrm>
            <a:off x="1791993" y="4655531"/>
            <a:ext cx="7633855" cy="8728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41964" y="6012873"/>
            <a:ext cx="5666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Picture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68240" y="222821"/>
            <a:ext cx="4845920" cy="981375"/>
          </a:xfrm>
          <a:prstGeom prst="rect">
            <a:avLst/>
          </a:prstGeom>
        </p:spPr>
      </p:pic>
      <p:pic>
        <p:nvPicPr>
          <p:cNvPr id="23" name="Picture 22" descr="Picture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74860" y="5471751"/>
            <a:ext cx="5565188" cy="902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992283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37" t="19127" r="17485" b="35693"/>
          <a:stretch/>
        </p:blipFill>
        <p:spPr>
          <a:xfrm>
            <a:off x="3276742" y="391595"/>
            <a:ext cx="5331418" cy="116237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378902" y="2310244"/>
            <a:ext cx="2604656" cy="2604656"/>
          </a:xfrm>
          <a:prstGeom prst="ellips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43488" y="3970627"/>
            <a:ext cx="1288473" cy="27709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icture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3304" y="2151238"/>
            <a:ext cx="2633254" cy="1895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2493922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68" t="16554" r="24117" b="39628"/>
          <a:stretch/>
        </p:blipFill>
        <p:spPr>
          <a:xfrm>
            <a:off x="4291781" y="176981"/>
            <a:ext cx="3185650" cy="943897"/>
          </a:xfrm>
          <a:prstGeom prst="rect">
            <a:avLst/>
          </a:prstGeom>
        </p:spPr>
      </p:pic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56" y="1870363"/>
            <a:ext cx="11691162" cy="4321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4506510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2-Point Star 4"/>
          <p:cNvSpPr/>
          <p:nvPr/>
        </p:nvSpPr>
        <p:spPr>
          <a:xfrm>
            <a:off x="1270665" y="833147"/>
            <a:ext cx="2883615" cy="2933379"/>
          </a:xfrm>
          <a:prstGeom prst="star32">
            <a:avLst>
              <a:gd name="adj" fmla="val 0"/>
            </a:avLst>
          </a:prstGeom>
          <a:solidFill>
            <a:schemeClr val="bg2">
              <a:lumMod val="25000"/>
            </a:schemeClr>
          </a:solidFill>
          <a:ln w="762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30376" y="556296"/>
            <a:ext cx="3564194" cy="356419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80767" y="567198"/>
            <a:ext cx="3513803" cy="3513803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5715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30" t="19300" r="13623" b="30300"/>
          <a:stretch/>
        </p:blipFill>
        <p:spPr>
          <a:xfrm>
            <a:off x="9075928" y="1849771"/>
            <a:ext cx="2315496" cy="81116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827931" y="2603676"/>
            <a:ext cx="5914637" cy="2640175"/>
            <a:chOff x="4029144" y="2641187"/>
            <a:chExt cx="5914637" cy="26401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512" y="4081001"/>
              <a:ext cx="2650798" cy="1200361"/>
            </a:xfrm>
            <a:prstGeom prst="rect">
              <a:avLst/>
            </a:prstGeom>
            <a:ln w="38100">
              <a:solidFill>
                <a:schemeClr val="tx1"/>
              </a:solidFill>
              <a:prstDash val="dash"/>
            </a:ln>
          </p:spPr>
        </p:pic>
        <p:cxnSp>
          <p:nvCxnSpPr>
            <p:cNvPr id="14" name="Elbow Connector 13"/>
            <p:cNvCxnSpPr/>
            <p:nvPr/>
          </p:nvCxnSpPr>
          <p:spPr>
            <a:xfrm>
              <a:off x="4029144" y="2660932"/>
              <a:ext cx="3156155" cy="1439814"/>
            </a:xfrm>
            <a:prstGeom prst="bentConnector3">
              <a:avLst>
                <a:gd name="adj1" fmla="val 99533"/>
              </a:avLst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endCxn id="12" idx="0"/>
            </p:cNvCxnSpPr>
            <p:nvPr/>
          </p:nvCxnSpPr>
          <p:spPr>
            <a:xfrm rot="10800000" flipV="1">
              <a:off x="7272912" y="2641187"/>
              <a:ext cx="2670869" cy="1439813"/>
            </a:xfrm>
            <a:prstGeom prst="bentConnector2">
              <a:avLst/>
            </a:prstGeom>
            <a:ln w="38100">
              <a:solidFill>
                <a:schemeClr val="tx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010842921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1.11111E-6 L 0.61628 0.0004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2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92" t="22042" r="20310" b="39159"/>
          <a:stretch/>
        </p:blipFill>
        <p:spPr>
          <a:xfrm>
            <a:off x="3999324" y="385824"/>
            <a:ext cx="3966883" cy="870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81" y="3034163"/>
            <a:ext cx="6762867" cy="1980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350681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b="1" dirty="0" err="1">
            <a:latin typeface="NikoshBAN" panose="02000000000000000000" pitchFamily="2" charset="0"/>
            <a:cs typeface="NikoshBAN" panose="02000000000000000000" pitchFamily="2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sz="60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6656</TotalTime>
  <Words>50</Words>
  <Application>Microsoft Office PowerPoint</Application>
  <PresentationFormat>Custom</PresentationFormat>
  <Paragraphs>29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979</cp:revision>
  <dcterms:created xsi:type="dcterms:W3CDTF">2020-06-04T05:53:30Z</dcterms:created>
  <dcterms:modified xsi:type="dcterms:W3CDTF">2021-04-29T19:42:47Z</dcterms:modified>
</cp:coreProperties>
</file>