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1" r:id="rId2"/>
    <p:sldId id="256" r:id="rId3"/>
    <p:sldId id="259" r:id="rId4"/>
    <p:sldId id="258" r:id="rId5"/>
    <p:sldId id="260" r:id="rId6"/>
    <p:sldId id="262" r:id="rId7"/>
    <p:sldId id="263" r:id="rId8"/>
    <p:sldId id="267" r:id="rId9"/>
    <p:sldId id="265" r:id="rId10"/>
    <p:sldId id="269" r:id="rId11"/>
    <p:sldId id="266" r:id="rId12"/>
    <p:sldId id="268" r:id="rId13"/>
    <p:sldId id="261"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4/30/2021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plit/>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4/30/2021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split/>
    <p:sndAc>
      <p:stSnd>
        <p:snd r:embed="rId13" name="chimes.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xmlns="" id="{03A201C3-CD02-4EBC-A3D6-B05ABFBAFC73}"/>
              </a:ext>
            </a:extLst>
          </p:cNvPr>
          <p:cNvSpPr/>
          <p:nvPr/>
        </p:nvSpPr>
        <p:spPr>
          <a:xfrm>
            <a:off x="0" y="0"/>
            <a:ext cx="9263270" cy="6858000"/>
          </a:xfrm>
          <a:prstGeom prst="frame">
            <a:avLst>
              <a:gd name="adj1" fmla="val 264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xmlns="" id="{902AF9EF-EB0F-4407-BFC4-895E284982ED}"/>
              </a:ext>
            </a:extLst>
          </p:cNvPr>
          <p:cNvSpPr/>
          <p:nvPr/>
        </p:nvSpPr>
        <p:spPr>
          <a:xfrm>
            <a:off x="560639" y="4387015"/>
            <a:ext cx="8248991" cy="1980446"/>
          </a:xfrm>
          <a:prstGeom prst="rect">
            <a:avLst/>
          </a:prstGeom>
          <a:gradFill flip="none" rotWithShape="1">
            <a:gsLst>
              <a:gs pos="0">
                <a:srgbClr val="5AF30D">
                  <a:tint val="66000"/>
                  <a:satMod val="160000"/>
                </a:srgbClr>
              </a:gs>
              <a:gs pos="50000">
                <a:srgbClr val="5AF30D">
                  <a:tint val="44500"/>
                  <a:satMod val="160000"/>
                </a:srgbClr>
              </a:gs>
              <a:gs pos="100000">
                <a:srgbClr val="5AF30D">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Multimedia Class</a:t>
            </a:r>
          </a:p>
        </p:txBody>
      </p:sp>
      <p:sp>
        <p:nvSpPr>
          <p:cNvPr id="7" name="TextBox 6"/>
          <p:cNvSpPr txBox="1"/>
          <p:nvPr/>
        </p:nvSpPr>
        <p:spPr>
          <a:xfrm>
            <a:off x="1881052" y="1254035"/>
            <a:ext cx="5745484" cy="3046988"/>
          </a:xfrm>
          <a:prstGeom prst="rect">
            <a:avLst/>
          </a:prstGeom>
          <a:noFill/>
        </p:spPr>
        <p:txBody>
          <a:bodyPr wrap="none" rtlCol="0" anchor="ctr">
            <a:spAutoFit/>
          </a:bodyPr>
          <a:lstStyle/>
          <a:p>
            <a:r>
              <a:rPr lang="en-US" sz="9600" dirty="0" smtClean="0">
                <a:solidFill>
                  <a:srgbClr val="FF0000"/>
                </a:solidFill>
                <a:latin typeface="Algerian" pitchFamily="82" charset="0"/>
                <a:cs typeface="Aharoni" pitchFamily="2" charset="-79"/>
              </a:rPr>
              <a:t>WELCOME</a:t>
            </a:r>
          </a:p>
          <a:p>
            <a:r>
              <a:rPr lang="en-US" sz="9600" dirty="0" smtClean="0">
                <a:solidFill>
                  <a:srgbClr val="FF0000"/>
                </a:solidFill>
                <a:latin typeface="Algerian" pitchFamily="82" charset="0"/>
                <a:cs typeface="Aharoni" pitchFamily="2" charset="-79"/>
              </a:rPr>
              <a:t>       TO</a:t>
            </a:r>
            <a:endParaRPr lang="en-US" sz="9600" dirty="0">
              <a:solidFill>
                <a:srgbClr val="FF0000"/>
              </a:solidFill>
              <a:latin typeface="Algerian" pitchFamily="82" charset="0"/>
              <a:cs typeface="Aharoni" pitchFamily="2" charset="-79"/>
            </a:endParaRPr>
          </a:p>
        </p:txBody>
      </p:sp>
    </p:spTree>
    <p:extLst>
      <p:ext uri="{BB962C8B-B14F-4D97-AF65-F5344CB8AC3E}">
        <p14:creationId xmlns:p14="http://schemas.microsoft.com/office/powerpoint/2010/main" xmlns="" val="3967106650"/>
      </p:ext>
    </p:extLst>
  </p:cSld>
  <p:clrMapOvr>
    <a:masterClrMapping/>
  </p:clrMapOvr>
  <p:transition>
    <p:split/>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467600" cy="2862322"/>
          </a:xfrm>
          <a:prstGeom prst="rect">
            <a:avLst/>
          </a:prstGeom>
          <a:solidFill>
            <a:schemeClr val="accent6">
              <a:lumMod val="40000"/>
              <a:lumOff val="60000"/>
            </a:schemeClr>
          </a:solidFill>
        </p:spPr>
        <p:txBody>
          <a:bodyPr wrap="square">
            <a:spAutoFit/>
          </a:bodyPr>
          <a:lstStyle/>
          <a:p>
            <a:pPr algn="just"/>
            <a:r>
              <a:rPr lang="en-US" sz="2000" dirty="0" smtClean="0">
                <a:latin typeface="Nikosh" pitchFamily="2" charset="0"/>
                <a:cs typeface="Nikosh" pitchFamily="2" charset="0"/>
              </a:rPr>
              <a:t>         In Bangladesh, the legal age of marriage is 18 for girls and 21 for boys. However, 33 percent of adolescent girls are married before the age of 15 and 60 percent become mothers by the age of 19. Research finds that adolescents with higher level of education and from more affluent families tend to marry at a later age.</a:t>
            </a:r>
            <a:r>
              <a:rPr lang="en-US" sz="2000" dirty="0" smtClean="0"/>
              <a:t> </a:t>
            </a:r>
            <a:r>
              <a:rPr lang="en-US" sz="2000" dirty="0" smtClean="0">
                <a:latin typeface="Nikosh" pitchFamily="2" charset="0"/>
                <a:cs typeface="Nikosh" pitchFamily="2" charset="0"/>
              </a:rPr>
              <a:t>When adolescent girls are pulled out of school, either for marriage or work, they often lose their mobility, their friends and social status.</a:t>
            </a:r>
            <a:endParaRPr lang="en-US" sz="2000" dirty="0">
              <a:latin typeface="Nikosh" pitchFamily="2" charset="0"/>
              <a:cs typeface="Nikosh" pitchFamily="2" charset="0"/>
            </a:endParaRPr>
          </a:p>
        </p:txBody>
      </p:sp>
      <p:sp>
        <p:nvSpPr>
          <p:cNvPr id="3" name="TextBox 2"/>
          <p:cNvSpPr txBox="1"/>
          <p:nvPr/>
        </p:nvSpPr>
        <p:spPr>
          <a:xfrm>
            <a:off x="762000" y="3657600"/>
            <a:ext cx="7467600" cy="3046988"/>
          </a:xfrm>
          <a:prstGeom prst="rect">
            <a:avLst/>
          </a:prstGeom>
          <a:solidFill>
            <a:schemeClr val="accent6">
              <a:lumMod val="40000"/>
              <a:lumOff val="60000"/>
            </a:schemeClr>
          </a:solidFill>
        </p:spPr>
        <p:txBody>
          <a:bodyPr wrap="square" rtlCol="0">
            <a:spAutoFit/>
          </a:bodyPr>
          <a:lstStyle/>
          <a:p>
            <a:pPr algn="just"/>
            <a:r>
              <a:rPr lang="en-US" sz="2400" dirty="0" smtClean="0"/>
              <a:t>      While the situation for adolescent boys is somewhat better, many are  vulnerable and lack the power to make decisions about their own lives. Many boys who are unable to go to school, or are unemployed, remain unaware of social or health issues. They are at considerable risk of being drawn into criminal activities. They are also more likely to get exposed to drugs and alcohol. </a:t>
            </a:r>
            <a:endParaRPr lang="en-US" sz="2400" dirty="0"/>
          </a:p>
        </p:txBody>
      </p:sp>
    </p:spTree>
  </p:cSld>
  <p:clrMapOvr>
    <a:masterClrMapping/>
  </p:clrMapOvr>
  <p:transition>
    <p:split/>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990600"/>
            <a:ext cx="5334000" cy="1107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6600" dirty="0" smtClean="0"/>
              <a:t>Group Work</a:t>
            </a:r>
            <a:endParaRPr lang="en-US" sz="6600" dirty="0"/>
          </a:p>
        </p:txBody>
      </p:sp>
      <p:sp>
        <p:nvSpPr>
          <p:cNvPr id="3" name="Rectangle 2"/>
          <p:cNvSpPr/>
          <p:nvPr/>
        </p:nvSpPr>
        <p:spPr>
          <a:xfrm>
            <a:off x="533400" y="2971800"/>
            <a:ext cx="8153400" cy="2923877"/>
          </a:xfrm>
          <a:prstGeom prst="rect">
            <a:avLst/>
          </a:prstGeom>
        </p:spPr>
        <p:style>
          <a:lnRef idx="2">
            <a:schemeClr val="accent1">
              <a:shade val="50000"/>
            </a:schemeClr>
          </a:lnRef>
          <a:fillRef idx="1003">
            <a:schemeClr val="dk1"/>
          </a:fillRef>
          <a:effectRef idx="0">
            <a:schemeClr val="accent1"/>
          </a:effectRef>
          <a:fontRef idx="minor">
            <a:schemeClr val="lt1"/>
          </a:fontRef>
        </p:style>
        <p:txBody>
          <a:bodyPr wrap="square">
            <a:spAutoFit/>
          </a:bodyPr>
          <a:lstStyle/>
          <a:p>
            <a:pPr marL="342900" indent="-342900">
              <a:buAutoNum type="arabicPeriod"/>
            </a:pPr>
            <a:r>
              <a:rPr lang="en-US" sz="4000" b="1" dirty="0" smtClean="0">
                <a:latin typeface="Nikosh" pitchFamily="2" charset="0"/>
                <a:cs typeface="Nikosh" pitchFamily="2" charset="0"/>
              </a:rPr>
              <a:t>What is the bad effects of early marriage?</a:t>
            </a:r>
          </a:p>
          <a:p>
            <a:pPr marL="342900" indent="-342900">
              <a:buAutoNum type="arabicPeriod"/>
            </a:pPr>
            <a:r>
              <a:rPr lang="en-US" sz="4000" b="1" dirty="0" smtClean="0">
                <a:latin typeface="Nikosh" pitchFamily="2" charset="0"/>
                <a:cs typeface="Nikosh" pitchFamily="2" charset="0"/>
              </a:rPr>
              <a:t>Who have the considerable risk in taking drugs? why?</a:t>
            </a:r>
          </a:p>
          <a:p>
            <a:pPr marL="342900" indent="-342900">
              <a:buAutoNum type="arabicPeriod"/>
            </a:pPr>
            <a:endParaRPr lang="en-US" sz="2400" b="1" dirty="0">
              <a:latin typeface="Nikosh" pitchFamily="2" charset="0"/>
              <a:cs typeface="Nikosh" pitchFamily="2" charset="0"/>
            </a:endParaRPr>
          </a:p>
        </p:txBody>
      </p:sp>
    </p:spTree>
  </p:cSld>
  <p:clrMapOvr>
    <a:masterClrMapping/>
  </p:clrMapOvr>
  <p:transition>
    <p:diamond/>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124200"/>
            <a:ext cx="7992253" cy="2369880"/>
          </a:xfrm>
          <a:prstGeom prst="rect">
            <a:avLst/>
          </a:prstGeom>
          <a:noFill/>
        </p:spPr>
        <p:txBody>
          <a:bodyPr wrap="none" rtlCol="0">
            <a:spAutoFit/>
          </a:bodyPr>
          <a:lstStyle/>
          <a:p>
            <a:pPr marL="342900" indent="-342900">
              <a:buAutoNum type="arabicPeriod"/>
            </a:pPr>
            <a:r>
              <a:rPr lang="en-US" sz="2800" dirty="0" smtClean="0"/>
              <a:t>What is the meaning of  </a:t>
            </a:r>
            <a:r>
              <a:rPr lang="en-US" sz="2800" i="1" dirty="0" smtClean="0"/>
              <a:t>VIOLENCE?</a:t>
            </a:r>
          </a:p>
          <a:p>
            <a:pPr marL="342900" indent="-342900">
              <a:buAutoNum type="arabicPeriod"/>
            </a:pPr>
            <a:r>
              <a:rPr lang="en-US" sz="2800" dirty="0" smtClean="0"/>
              <a:t>Is early marriage safe ?</a:t>
            </a:r>
          </a:p>
          <a:p>
            <a:pPr marL="342900" indent="-342900">
              <a:buAutoNum type="arabicPeriod"/>
            </a:pPr>
            <a:r>
              <a:rPr lang="en-US" sz="2800" dirty="0" smtClean="0"/>
              <a:t>Tell me three bad effects of taking drugs.</a:t>
            </a:r>
          </a:p>
          <a:p>
            <a:pPr marL="342900" indent="-342900">
              <a:buAutoNum type="arabicPeriod"/>
            </a:pPr>
            <a:r>
              <a:rPr lang="en-US" sz="2800" dirty="0" smtClean="0"/>
              <a:t>What is the legal age of marriage in Bangladesh?</a:t>
            </a:r>
          </a:p>
          <a:p>
            <a:pPr marL="342900" indent="-342900"/>
            <a:endParaRPr lang="en-US" dirty="0" smtClean="0"/>
          </a:p>
          <a:p>
            <a:pPr marL="342900" indent="-342900">
              <a:buAutoNum type="arabicPeriod"/>
            </a:pPr>
            <a:endParaRPr lang="en-US" dirty="0" smtClean="0"/>
          </a:p>
        </p:txBody>
      </p:sp>
      <p:sp>
        <p:nvSpPr>
          <p:cNvPr id="4" name="Curved Down Ribbon 3"/>
          <p:cNvSpPr/>
          <p:nvPr/>
        </p:nvSpPr>
        <p:spPr>
          <a:xfrm>
            <a:off x="685800" y="1371600"/>
            <a:ext cx="7620000" cy="1295400"/>
          </a:xfrm>
          <a:prstGeom prst="ellipseRibbon">
            <a:avLst/>
          </a:prstGeom>
          <a:effectLst>
            <a:glow rad="228600">
              <a:schemeClr val="accent1">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5400" dirty="0" smtClean="0"/>
              <a:t> Evaluation</a:t>
            </a:r>
            <a:endParaRPr lang="en-US" sz="5400" dirty="0"/>
          </a:p>
        </p:txBody>
      </p:sp>
    </p:spTree>
  </p:cSld>
  <p:clrMapOvr>
    <a:masterClrMapping/>
  </p:clrMapOvr>
  <p:transition>
    <p:split/>
    <p:sndAc>
      <p:stSnd>
        <p:snd r:embed="rId2"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LDHM039">
            <a:extLst>
              <a:ext uri="{FF2B5EF4-FFF2-40B4-BE49-F238E27FC236}">
                <a16:creationId xmlns="" xmlns:a16="http://schemas.microsoft.com/office/drawing/2014/main" id="{36434543-119A-4B6F-833A-3A394E3F8A2D}"/>
              </a:ext>
            </a:extLst>
          </p:cNvPr>
          <p:cNvPicPr>
            <a:picLocks noChangeAspect="1" noChangeArrowheads="1"/>
          </p:cNvPicPr>
          <p:nvPr/>
        </p:nvPicPr>
        <p:blipFill rotWithShape="1">
          <a:blip r:embed="rId3">
            <a:extLst>
              <a:ext uri="{28A0092B-C50C-407E-A947-70E740481C1C}">
                <a14:useLocalDpi xmlns="" xmlns:a14="http://schemas.microsoft.com/office/drawing/2010/main" val="0"/>
              </a:ext>
            </a:extLst>
          </a:blip>
          <a:srcRect l="4167" t="10000"/>
          <a:stretch/>
        </p:blipFill>
        <p:spPr bwMode="auto">
          <a:xfrm>
            <a:off x="1981200" y="3200400"/>
            <a:ext cx="5303520" cy="3431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pic>
      <p:sp>
        <p:nvSpPr>
          <p:cNvPr id="3" name="TextBox 2"/>
          <p:cNvSpPr txBox="1"/>
          <p:nvPr/>
        </p:nvSpPr>
        <p:spPr>
          <a:xfrm>
            <a:off x="1828800" y="685800"/>
            <a:ext cx="5334000" cy="110799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6600" dirty="0" smtClean="0"/>
              <a:t>  </a:t>
            </a:r>
            <a:r>
              <a:rPr lang="en-US" sz="6600" dirty="0" smtClean="0">
                <a:solidFill>
                  <a:schemeClr val="bg2"/>
                </a:solidFill>
              </a:rPr>
              <a:t>Home Work</a:t>
            </a:r>
            <a:endParaRPr lang="en-US" sz="6600" dirty="0">
              <a:solidFill>
                <a:schemeClr val="bg2"/>
              </a:solidFill>
            </a:endParaRPr>
          </a:p>
        </p:txBody>
      </p:sp>
      <p:sp>
        <p:nvSpPr>
          <p:cNvPr id="5" name="TextBox 4"/>
          <p:cNvSpPr txBox="1"/>
          <p:nvPr/>
        </p:nvSpPr>
        <p:spPr>
          <a:xfrm>
            <a:off x="228600" y="2209800"/>
            <a:ext cx="8686800" cy="1446550"/>
          </a:xfrm>
          <a:prstGeom prst="rect">
            <a:avLst/>
          </a:prstGeom>
          <a:scene3d>
            <a:camera prst="orthographicFront"/>
            <a:lightRig rig="threePt" dir="t"/>
          </a:scene3d>
          <a:sp3d>
            <a:bevelT w="139700" h="139700" prst="divot"/>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4400" dirty="0" smtClean="0">
                <a:latin typeface="Aharoni" pitchFamily="2" charset="-79"/>
                <a:cs typeface="Aharoni" pitchFamily="2" charset="-79"/>
              </a:rPr>
              <a:t>  </a:t>
            </a:r>
            <a:r>
              <a:rPr lang="en-US" sz="4400" b="1" dirty="0" smtClean="0">
                <a:solidFill>
                  <a:schemeClr val="tx1"/>
                </a:solidFill>
                <a:latin typeface="Aharoni" pitchFamily="2" charset="-79"/>
                <a:cs typeface="Aharoni" pitchFamily="2" charset="-79"/>
              </a:rPr>
              <a:t>Write a paragraph on </a:t>
            </a:r>
            <a:r>
              <a:rPr lang="en-US" sz="4400" b="1" dirty="0" smtClean="0">
                <a:solidFill>
                  <a:schemeClr val="tx1"/>
                </a:solidFill>
                <a:latin typeface="Aharoni" pitchFamily="2" charset="-79"/>
                <a:cs typeface="Aharoni" pitchFamily="2" charset="-79"/>
              </a:rPr>
              <a:t>The </a:t>
            </a:r>
            <a:r>
              <a:rPr lang="en-US" sz="4400" b="1" smtClean="0">
                <a:solidFill>
                  <a:schemeClr val="tx1"/>
                </a:solidFill>
                <a:latin typeface="Aharoni" pitchFamily="2" charset="-79"/>
                <a:cs typeface="Aharoni" pitchFamily="2" charset="-79"/>
              </a:rPr>
              <a:t>bad effects </a:t>
            </a:r>
            <a:r>
              <a:rPr lang="en-US" sz="4400" b="1" dirty="0" smtClean="0">
                <a:solidFill>
                  <a:schemeClr val="tx1"/>
                </a:solidFill>
                <a:latin typeface="Aharoni" pitchFamily="2" charset="-79"/>
                <a:cs typeface="Aharoni" pitchFamily="2" charset="-79"/>
              </a:rPr>
              <a:t>of early marriage .</a:t>
            </a:r>
            <a:endParaRPr lang="en-US" sz="4400" b="1" dirty="0">
              <a:solidFill>
                <a:schemeClr val="tx1"/>
              </a:solidFill>
              <a:latin typeface="Aharoni" pitchFamily="2" charset="-79"/>
              <a:cs typeface="Aharoni" pitchFamily="2" charset="-79"/>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3000" fill="hold"/>
                                        <p:tgtEl>
                                          <p:spTgt spid="3"/>
                                        </p:tgtEl>
                                        <p:attrNameLst>
                                          <p:attrName>ppt_x</p:attrName>
                                        </p:attrNameLst>
                                      </p:cBhvr>
                                      <p:tavLst>
                                        <p:tav tm="0">
                                          <p:val>
                                            <p:strVal val="#ppt_x"/>
                                          </p:val>
                                        </p:tav>
                                        <p:tav tm="100000">
                                          <p:val>
                                            <p:strVal val="#ppt_x"/>
                                          </p:val>
                                        </p:tav>
                                      </p:tavLst>
                                    </p:anim>
                                    <p:anim calcmode="lin" valueType="num">
                                      <p:cBhvr additive="base">
                                        <p:cTn id="15" dur="30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chimes.wav" builtIn="1"/>
                                        </p:tgtEl>
                                      </p:cMediaNode>
                                    </p:audio>
                                  </p:subTnLst>
                                </p:cTn>
                              </p:par>
                              <p:par>
                                <p:cTn id="16" presetID="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3000" fill="hold"/>
                                        <p:tgtEl>
                                          <p:spTgt spid="5"/>
                                        </p:tgtEl>
                                        <p:attrNameLst>
                                          <p:attrName>ppt_x</p:attrName>
                                        </p:attrNameLst>
                                      </p:cBhvr>
                                      <p:tavLst>
                                        <p:tav tm="0">
                                          <p:val>
                                            <p:strVal val="#ppt_x"/>
                                          </p:val>
                                        </p:tav>
                                        <p:tav tm="100000">
                                          <p:val>
                                            <p:strVal val="#ppt_x"/>
                                          </p:val>
                                        </p:tav>
                                      </p:tavLst>
                                    </p:anim>
                                    <p:anim calcmode="lin" valueType="num">
                                      <p:cBhvr additive="base">
                                        <p:cTn id="19" dur="30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1676400"/>
            <a:ext cx="2438400" cy="3785652"/>
          </a:xfrm>
          <a:prstGeom prst="rect">
            <a:avLst/>
          </a:prstGeom>
          <a:solidFill>
            <a:schemeClr val="accent6">
              <a:lumMod val="75000"/>
            </a:schemeClr>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6000" dirty="0" smtClean="0"/>
              <a:t>Thank     </a:t>
            </a:r>
          </a:p>
          <a:p>
            <a:r>
              <a:rPr lang="en-US" sz="6000" dirty="0" smtClean="0"/>
              <a:t>   you </a:t>
            </a:r>
          </a:p>
          <a:p>
            <a:r>
              <a:rPr lang="en-US" sz="6000" dirty="0" smtClean="0"/>
              <a:t>    all</a:t>
            </a:r>
          </a:p>
          <a:p>
            <a:endParaRPr lang="en-US" sz="6000" dirty="0" smtClean="0"/>
          </a:p>
        </p:txBody>
      </p:sp>
      <p:sp>
        <p:nvSpPr>
          <p:cNvPr id="14338" name="AutoShape 2" descr="Image result for Dahlia flower"/>
          <p:cNvSpPr>
            <a:spLocks noChangeAspect="1" noChangeArrowheads="1"/>
          </p:cNvSpPr>
          <p:nvPr/>
        </p:nvSpPr>
        <p:spPr bwMode="auto">
          <a:xfrm>
            <a:off x="155575" y="-1608138"/>
            <a:ext cx="3629025" cy="33623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daliya.jpg"/>
          <p:cNvPicPr>
            <a:picLocks noChangeAspect="1"/>
          </p:cNvPicPr>
          <p:nvPr/>
        </p:nvPicPr>
        <p:blipFill>
          <a:blip r:embed="rId3"/>
          <a:stretch>
            <a:fillRect/>
          </a:stretch>
        </p:blipFill>
        <p:spPr>
          <a:xfrm>
            <a:off x="304800" y="1676400"/>
            <a:ext cx="2895599" cy="3810000"/>
          </a:xfrm>
          <a:prstGeom prst="rect">
            <a:avLst/>
          </a:prstGeom>
        </p:spPr>
      </p:pic>
      <p:pic>
        <p:nvPicPr>
          <p:cNvPr id="5" name="Picture 4" descr="sunflower.jpg"/>
          <p:cNvPicPr>
            <a:picLocks noChangeAspect="1"/>
          </p:cNvPicPr>
          <p:nvPr/>
        </p:nvPicPr>
        <p:blipFill>
          <a:blip r:embed="rId4"/>
          <a:stretch>
            <a:fillRect/>
          </a:stretch>
        </p:blipFill>
        <p:spPr>
          <a:xfrm>
            <a:off x="6019800" y="1676400"/>
            <a:ext cx="2819400" cy="3810000"/>
          </a:xfrm>
          <a:prstGeom prst="rect">
            <a:avLst/>
          </a:prstGeom>
        </p:spPr>
      </p:pic>
      <p:pic>
        <p:nvPicPr>
          <p:cNvPr id="7" name="Picture 6" descr="butterfly.png"/>
          <p:cNvPicPr>
            <a:picLocks noChangeAspect="1"/>
          </p:cNvPicPr>
          <p:nvPr/>
        </p:nvPicPr>
        <p:blipFill>
          <a:blip r:embed="rId5"/>
          <a:stretch>
            <a:fillRect/>
          </a:stretch>
        </p:blipFill>
        <p:spPr>
          <a:xfrm>
            <a:off x="609600" y="1981200"/>
            <a:ext cx="2222500" cy="1600200"/>
          </a:xfrm>
          <a:prstGeom prst="rect">
            <a:avLst/>
          </a:prstGeom>
        </p:spPr>
      </p:pic>
    </p:spTree>
  </p:cSld>
  <p:clrMapOvr>
    <a:masterClrMapping/>
  </p:clrMapOvr>
  <p:transition>
    <p:spli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3000" fill="hold"/>
                                        <p:tgtEl>
                                          <p:spTgt spid="7"/>
                                        </p:tgtEl>
                                        <p:attrNameLst>
                                          <p:attrName>ppt_x</p:attrName>
                                        </p:attrNameLst>
                                      </p:cBhvr>
                                      <p:tavLst>
                                        <p:tav tm="0">
                                          <p:val>
                                            <p:strVal val="#ppt_x"/>
                                          </p:val>
                                        </p:tav>
                                        <p:tav tm="100000">
                                          <p:val>
                                            <p:strVal val="#ppt_x"/>
                                          </p:val>
                                        </p:tav>
                                      </p:tavLst>
                                    </p:anim>
                                    <p:anim calcmode="lin" valueType="num">
                                      <p:cBhvr additive="base">
                                        <p:cTn id="8" dur="30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0" presetClass="path" presetSubtype="0" accel="50000" decel="50000" fill="hold" nodeType="afterEffect">
                                  <p:stCondLst>
                                    <p:cond delay="0"/>
                                  </p:stCondLst>
                                  <p:childTnLst>
                                    <p:animMotion origin="layout" path="M -4.44444E-6 -1.57262E-6 C -0.03281 -0.07123 -0.06701 -0.1413 -0.09843 -0.21369 C -0.1026 -0.22317 -0.08576 -0.2315 -0.08211 -0.23705 C -0.06684 -0.26064 -0.03541 -0.27128 -0.01232 -0.27382 C 0.01719 -0.28099 0.04809 -0.27914 0.07761 -0.28168 C 0.14184 -0.2988 0.07014 -0.28584 0.24931 -0.28353 C 0.26476 -0.27868 0.2783 -0.27613 0.2941 -0.27382 C 0.29653 -0.24676 0.29601 -0.21947 0.29844 -0.19241 C 0.29792 -0.15032 0.29792 -0.108 0.29705 -0.06591 C 0.29671 -0.05643 0.29132 -0.04648 0.28959 -0.037 C 0.28438 -0.01017 0.27796 0.01596 0.27309 0.04255 C 0.27014 0.05759 0.26945 0.07563 0.26424 0.08927 C 0.26303 0.09968 0.26233 0.11008 0.26094 0.12049 C 0.25869 0.14061 0.25278 0.16073 0.24931 0.18062 C 0.24757 0.19033 0.2474 0.20028 0.2448 0.20976 C 0.24184 0.23959 0.24445 0.21092 0.24184 0.25046 C 0.24098 0.26411 0.23889 0.2914 0.23889 0.29163 C 0.2382 0.31175 0.23976 0.34922 0.23438 0.37095 C 0.2323 0.38969 0.23195 0.40888 0.2283 0.42738 C 0.22882 0.44033 0.229 0.45352 0.22987 0.46624 C 0.23004 0.47017 0.23108 0.47387 0.23143 0.4778 C 0.23247 0.48959 0.23195 0.50578 0.23889 0.51503 C 0.24115 0.52428 0.24167 0.53007 0.24636 0.53816 C 0.24879 0.54834 0.24601 0.54001 0.25226 0.54972 C 0.26494 0.56961 0.27362 0.57169 0.29254 0.57701 C 0.30191 0.57632 0.31164 0.57817 0.32084 0.57493 C 0.32275 0.57447 0.32275 0.56984 0.32396 0.5673 C 0.32605 0.56244 0.329 0.55805 0.33125 0.55342 C 0.33646 0.54394 0.3415 0.52752 0.34775 0.52058 C 0.3507 0.51735 0.354 0.5148 0.3566 0.51087 C 0.36355 0.50116 0.36806 0.4889 0.37309 0.4778 C 0.37535 0.47271 0.38056 0.4623 0.38056 0.46254 C 0.38455 0.43756 0.37865 0.46947 0.38646 0.44103 C 0.38959 0.43016 0.39167 0.42021 0.39549 0.40981 C 0.39931 0.3994 0.40053 0.38922 0.40452 0.37905 C 0.4066 0.3654 0.4073 0.35107 0.41042 0.33811 C 0.41181 0.32563 0.41511 0.31499 0.41632 0.30296 C 0.41893 0.2803 0.42136 0.25763 0.42396 0.2352 C 0.42483 0.20028 0.42796 0.16651 0.43264 0.13206 C 0.4323 0.105 0.43438 0.06453 0.42813 0.03492 C 0.42709 0.01688 0.42535 -0.00162 0.42223 -0.01942 C 0.42292 -0.0518 0.42292 -0.08441 0.42396 -0.11656 C 0.42448 -0.13552 0.43386 -0.15587 0.43889 -0.17276 C 0.44167 -0.18339 0.45244 -0.216 0.46112 -0.21947 C 0.47223 -0.22895 0.49341 -0.22988 0.50591 -0.23127 C 0.51494 -0.23057 0.52379 -0.23034 0.53282 -0.22918 C 0.53716 -0.22872 0.54983 -0.21068 0.55382 -0.20583 C 0.55678 -0.19819 0.55955 -0.18848 0.56424 -0.18247 C 0.56598 -0.1753 0.56719 -0.16859 0.57171 -0.16327 C 0.57344 -0.15634 0.57518 -0.15078 0.57917 -0.14547 C 0.58125 -0.13436 0.58559 -0.12326 0.58959 -0.11263 C 0.59375 -0.08973 0.59862 -0.06683 0.60452 -0.04463 C 0.60504 -0.03955 0.60469 -0.03399 0.60591 -0.02914 C 0.60625 -0.02752 0.60869 -0.02706 0.60903 -0.02498 C 0.61077 -0.01711 0.61007 -0.00832 0.61198 -1.57262E-6 C 0.6125 0.00185 0.61285 0.00393 0.61337 0.00578 C 0.61441 0.02336 0.61789 0.04255 0.61789 0.06036 " pathEditMode="relative" rAng="0" ptsTypes="ffffffffffffffffffffffffffffffffffffffffffffffffffffffffA">
                                      <p:cBhvr>
                                        <p:cTn id="11" dur="5000" fill="hold"/>
                                        <p:tgtEl>
                                          <p:spTgt spid="7"/>
                                        </p:tgtEl>
                                        <p:attrNameLst>
                                          <p:attrName>ppt_x</p:attrName>
                                          <p:attrName>ppt_y</p:attrName>
                                        </p:attrNameLst>
                                      </p:cBhvr>
                                      <p:rCtr x="258" y="14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772720.jpg"/>
          <p:cNvPicPr>
            <a:picLocks noChangeAspect="1"/>
          </p:cNvPicPr>
          <p:nvPr/>
        </p:nvPicPr>
        <p:blipFill>
          <a:blip r:embed="rId3"/>
          <a:stretch>
            <a:fillRect/>
          </a:stretch>
        </p:blipFill>
        <p:spPr>
          <a:xfrm>
            <a:off x="3581400" y="304800"/>
            <a:ext cx="1981200" cy="2476500"/>
          </a:xfrm>
          <a:prstGeom prst="rect">
            <a:avLst/>
          </a:prstGeom>
        </p:spPr>
      </p:pic>
      <p:sp>
        <p:nvSpPr>
          <p:cNvPr id="7" name="TextBox 6"/>
          <p:cNvSpPr txBox="1"/>
          <p:nvPr/>
        </p:nvSpPr>
        <p:spPr>
          <a:xfrm>
            <a:off x="0" y="4038600"/>
            <a:ext cx="5181600" cy="1815882"/>
          </a:xfrm>
          <a:prstGeom prst="rect">
            <a:avLst/>
          </a:prstGeom>
          <a:solidFill>
            <a:schemeClr val="accent5">
              <a:lumMod val="50000"/>
            </a:schemeClr>
          </a:solidFill>
        </p:spPr>
        <p:txBody>
          <a:bodyPr wrap="square" rtlCol="0">
            <a:spAutoFit/>
          </a:bodyPr>
          <a:lstStyle/>
          <a:p>
            <a:r>
              <a:rPr lang="en-US" sz="2800" b="1" dirty="0" smtClean="0">
                <a:solidFill>
                  <a:schemeClr val="bg2"/>
                </a:solidFill>
              </a:rPr>
              <a:t>Faiz Ahmed</a:t>
            </a:r>
          </a:p>
          <a:p>
            <a:r>
              <a:rPr lang="en-US" sz="2800" b="1" dirty="0" smtClean="0">
                <a:solidFill>
                  <a:schemeClr val="bg2"/>
                </a:solidFill>
              </a:rPr>
              <a:t>Lecturer in English</a:t>
            </a:r>
          </a:p>
          <a:p>
            <a:r>
              <a:rPr lang="en-US" sz="2800" b="1" dirty="0" smtClean="0">
                <a:solidFill>
                  <a:schemeClr val="bg2"/>
                </a:solidFill>
              </a:rPr>
              <a:t>Bakila Fazil Degree Madrasha</a:t>
            </a:r>
          </a:p>
          <a:p>
            <a:r>
              <a:rPr lang="en-US" sz="2800" b="1" dirty="0" smtClean="0">
                <a:solidFill>
                  <a:schemeClr val="bg2"/>
                </a:solidFill>
              </a:rPr>
              <a:t>Hajiganj, </a:t>
            </a:r>
            <a:r>
              <a:rPr lang="en-US" sz="2800" b="1" dirty="0" err="1" smtClean="0">
                <a:solidFill>
                  <a:schemeClr val="bg2"/>
                </a:solidFill>
              </a:rPr>
              <a:t>Chandpur</a:t>
            </a:r>
            <a:r>
              <a:rPr lang="en-US" sz="2800" b="1" dirty="0" smtClean="0">
                <a:solidFill>
                  <a:schemeClr val="bg2"/>
                </a:solidFill>
              </a:rPr>
              <a:t>.</a:t>
            </a:r>
            <a:endParaRPr lang="en-US" sz="2800" b="1" dirty="0" smtClean="0">
              <a:solidFill>
                <a:schemeClr val="bg2"/>
              </a:solidFill>
            </a:endParaRPr>
          </a:p>
        </p:txBody>
      </p:sp>
      <p:sp>
        <p:nvSpPr>
          <p:cNvPr id="8" name="TextBox 7"/>
          <p:cNvSpPr txBox="1"/>
          <p:nvPr/>
        </p:nvSpPr>
        <p:spPr>
          <a:xfrm>
            <a:off x="5334000" y="4038600"/>
            <a:ext cx="3810000" cy="18288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none" rtlCol="0">
            <a:noAutofit/>
          </a:bodyPr>
          <a:lstStyle/>
          <a:p>
            <a:endParaRPr lang="en-US" sz="2400" b="1" dirty="0" smtClean="0">
              <a:solidFill>
                <a:schemeClr val="tx1">
                  <a:lumMod val="95000"/>
                  <a:lumOff val="5000"/>
                </a:schemeClr>
              </a:solidFill>
              <a:latin typeface="Nikosh" pitchFamily="2" charset="0"/>
              <a:cs typeface="Nikosh" pitchFamily="2" charset="0"/>
            </a:endParaRPr>
          </a:p>
          <a:p>
            <a:r>
              <a:rPr lang="en-US" sz="2400" b="1" dirty="0" smtClean="0">
                <a:solidFill>
                  <a:schemeClr val="tx1">
                    <a:lumMod val="95000"/>
                    <a:lumOff val="5000"/>
                  </a:schemeClr>
                </a:solidFill>
                <a:latin typeface="Nikosh" pitchFamily="2" charset="0"/>
                <a:cs typeface="Nikosh" pitchFamily="2" charset="0"/>
              </a:rPr>
              <a:t>Class       : XI</a:t>
            </a:r>
          </a:p>
          <a:p>
            <a:r>
              <a:rPr lang="en-US" sz="2400" b="1" dirty="0" smtClean="0">
                <a:solidFill>
                  <a:schemeClr val="tx1">
                    <a:lumMod val="95000"/>
                    <a:lumOff val="5000"/>
                  </a:schemeClr>
                </a:solidFill>
                <a:latin typeface="Nikosh" pitchFamily="2" charset="0"/>
                <a:cs typeface="Nikosh" pitchFamily="2" charset="0"/>
              </a:rPr>
              <a:t>Sub          : English</a:t>
            </a:r>
          </a:p>
          <a:p>
            <a:r>
              <a:rPr lang="en-US" sz="2400" b="1" dirty="0" smtClean="0">
                <a:solidFill>
                  <a:schemeClr val="tx1">
                    <a:lumMod val="95000"/>
                    <a:lumOff val="5000"/>
                  </a:schemeClr>
                </a:solidFill>
                <a:latin typeface="Nikosh" pitchFamily="2" charset="0"/>
                <a:cs typeface="Nikosh" pitchFamily="2" charset="0"/>
              </a:rPr>
              <a:t>Chapter :</a:t>
            </a:r>
            <a:r>
              <a:rPr lang="en-US" sz="2400" b="1" dirty="0" smtClean="0">
                <a:solidFill>
                  <a:schemeClr val="tx1">
                    <a:lumMod val="95000"/>
                    <a:lumOff val="5000"/>
                  </a:schemeClr>
                </a:solidFill>
                <a:latin typeface="Nikosh" pitchFamily="2" charset="0"/>
                <a:cs typeface="Nikosh" pitchFamily="2" charset="0"/>
              </a:rPr>
              <a:t>Unit5,Lesson2</a:t>
            </a:r>
            <a:endParaRPr lang="en-US" sz="2400" b="1" dirty="0" smtClean="0">
              <a:solidFill>
                <a:schemeClr val="tx1">
                  <a:lumMod val="95000"/>
                  <a:lumOff val="5000"/>
                </a:schemeClr>
              </a:solidFill>
              <a:latin typeface="Nikosh" pitchFamily="2" charset="0"/>
              <a:cs typeface="Nikosh" pitchFamily="2" charset="0"/>
            </a:endParaRPr>
          </a:p>
        </p:txBody>
      </p:sp>
      <p:sp>
        <p:nvSpPr>
          <p:cNvPr id="11" name="Rounded Rectangle 10"/>
          <p:cNvSpPr/>
          <p:nvPr/>
        </p:nvSpPr>
        <p:spPr>
          <a:xfrm>
            <a:off x="2438400" y="3048000"/>
            <a:ext cx="4191000" cy="533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smtClean="0"/>
              <a:t>IDENTITY</a:t>
            </a:r>
            <a:endParaRPr lang="en-US" sz="3600" dirty="0"/>
          </a:p>
        </p:txBody>
      </p:sp>
      <p:cxnSp>
        <p:nvCxnSpPr>
          <p:cNvPr id="13" name="Straight Connector 12"/>
          <p:cNvCxnSpPr/>
          <p:nvPr/>
        </p:nvCxnSpPr>
        <p:spPr>
          <a:xfrm rot="5400000">
            <a:off x="3885406" y="5105400"/>
            <a:ext cx="27432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adolesence\bangladesh_woman_and_child.jpg"/>
          <p:cNvPicPr>
            <a:picLocks noChangeAspect="1" noChangeArrowheads="1"/>
          </p:cNvPicPr>
          <p:nvPr/>
        </p:nvPicPr>
        <p:blipFill>
          <a:blip r:embed="rId3"/>
          <a:srcRect/>
          <a:stretch>
            <a:fillRect/>
          </a:stretch>
        </p:blipFill>
        <p:spPr bwMode="auto">
          <a:xfrm>
            <a:off x="5334000" y="0"/>
            <a:ext cx="3657600" cy="3519050"/>
          </a:xfrm>
          <a:prstGeom prst="rect">
            <a:avLst/>
          </a:prstGeom>
          <a:noFill/>
        </p:spPr>
      </p:pic>
      <p:pic>
        <p:nvPicPr>
          <p:cNvPr id="1027" name="Picture 3" descr="C:\Users\User\Desktop\adolesence\524624492.jpg"/>
          <p:cNvPicPr>
            <a:picLocks noChangeAspect="1" noChangeArrowheads="1"/>
          </p:cNvPicPr>
          <p:nvPr/>
        </p:nvPicPr>
        <p:blipFill>
          <a:blip r:embed="rId4"/>
          <a:srcRect/>
          <a:stretch>
            <a:fillRect/>
          </a:stretch>
        </p:blipFill>
        <p:spPr bwMode="auto">
          <a:xfrm>
            <a:off x="228600" y="3886200"/>
            <a:ext cx="4267200" cy="2590800"/>
          </a:xfrm>
          <a:prstGeom prst="rect">
            <a:avLst/>
          </a:prstGeom>
          <a:noFill/>
        </p:spPr>
      </p:pic>
      <p:pic>
        <p:nvPicPr>
          <p:cNvPr id="1029" name="Picture 5" descr="C:\Users\User\Desktop\adolesence\images.jpg"/>
          <p:cNvPicPr>
            <a:picLocks noChangeAspect="1" noChangeArrowheads="1"/>
          </p:cNvPicPr>
          <p:nvPr/>
        </p:nvPicPr>
        <p:blipFill>
          <a:blip r:embed="rId5"/>
          <a:srcRect/>
          <a:stretch>
            <a:fillRect/>
          </a:stretch>
        </p:blipFill>
        <p:spPr bwMode="auto">
          <a:xfrm>
            <a:off x="5105400" y="3886200"/>
            <a:ext cx="3657600" cy="2667000"/>
          </a:xfrm>
          <a:prstGeom prst="rect">
            <a:avLst/>
          </a:prstGeom>
          <a:noFill/>
        </p:spPr>
      </p:pic>
      <p:pic>
        <p:nvPicPr>
          <p:cNvPr id="1030" name="Picture 6" descr="C:\Users\User\Desktop\adolesence\child-marriage1.jpg"/>
          <p:cNvPicPr>
            <a:picLocks noChangeAspect="1" noChangeArrowheads="1"/>
          </p:cNvPicPr>
          <p:nvPr/>
        </p:nvPicPr>
        <p:blipFill>
          <a:blip r:embed="rId6"/>
          <a:srcRect/>
          <a:stretch>
            <a:fillRect/>
          </a:stretch>
        </p:blipFill>
        <p:spPr bwMode="auto">
          <a:xfrm>
            <a:off x="0" y="0"/>
            <a:ext cx="5181600" cy="3581400"/>
          </a:xfrm>
          <a:prstGeom prst="rect">
            <a:avLst/>
          </a:prstGeom>
          <a:noFill/>
        </p:spPr>
      </p:pic>
    </p:spTree>
  </p:cSld>
  <p:clrMapOvr>
    <a:masterClrMapping/>
  </p:clrMapOvr>
  <p:transition>
    <p:split/>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600200"/>
            <a:ext cx="7086600" cy="1877437"/>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buAutoNum type="alphaUcPeriod"/>
            </a:pPr>
            <a:endParaRPr lang="en-US" sz="2800" b="1" dirty="0" smtClean="0"/>
          </a:p>
          <a:p>
            <a:pPr marL="514350" indent="-514350">
              <a:buAutoNum type="alphaUcPeriod"/>
            </a:pPr>
            <a:r>
              <a:rPr lang="en-US" sz="2800" b="1" dirty="0" smtClean="0"/>
              <a:t>What does each of these photographs show?</a:t>
            </a:r>
          </a:p>
          <a:p>
            <a:pPr marL="514350" indent="-514350">
              <a:buAutoNum type="alphaUcPeriod"/>
            </a:pPr>
            <a:endParaRPr lang="en-US" sz="2800" dirty="0"/>
          </a:p>
        </p:txBody>
      </p:sp>
      <p:sp>
        <p:nvSpPr>
          <p:cNvPr id="3" name="Rectangle 2"/>
          <p:cNvSpPr/>
          <p:nvPr/>
        </p:nvSpPr>
        <p:spPr>
          <a:xfrm>
            <a:off x="685800" y="3810000"/>
            <a:ext cx="7086600" cy="1938992"/>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endParaRPr lang="en-US" sz="3200" b="1" dirty="0" smtClean="0"/>
          </a:p>
          <a:p>
            <a:r>
              <a:rPr lang="en-US" sz="3200" b="1" dirty="0" err="1" smtClean="0"/>
              <a:t>B</a:t>
            </a:r>
            <a:r>
              <a:rPr lang="en-US" sz="3200" dirty="0" err="1" smtClean="0"/>
              <a:t>.</a:t>
            </a:r>
            <a:r>
              <a:rPr lang="en-US" sz="2800" b="1" dirty="0" err="1" smtClean="0"/>
              <a:t>Why</a:t>
            </a:r>
            <a:r>
              <a:rPr lang="en-US" sz="2800" b="1" dirty="0" smtClean="0"/>
              <a:t>  should all of us say  ‘No’  to habit-forming  drugs of every kind?</a:t>
            </a:r>
          </a:p>
          <a:p>
            <a:endParaRPr lang="en-US" sz="2800" b="1" dirty="0" smtClean="0"/>
          </a:p>
        </p:txBody>
      </p:sp>
    </p:spTree>
  </p:cSld>
  <p:clrMapOvr>
    <a:masterClrMapping/>
  </p:clrMapOvr>
  <p:transition>
    <p:split/>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133600"/>
            <a:ext cx="8229600" cy="2123658"/>
          </a:xfrm>
          <a:prstGeom prst="rect">
            <a:avLst/>
          </a:prstGeom>
          <a:effectLst>
            <a:glow rad="228600">
              <a:schemeClr val="accent1">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4400" b="1" dirty="0" smtClean="0">
                <a:solidFill>
                  <a:schemeClr val="tx1"/>
                </a:solidFill>
              </a:rPr>
              <a:t>Adolescence and Some (Related) Problems in Bangladesh</a:t>
            </a:r>
            <a:endParaRPr lang="en-US" sz="4400" dirty="0">
              <a:solidFill>
                <a:schemeClr val="tx1"/>
              </a:solidFill>
            </a:endParaRPr>
          </a:p>
        </p:txBody>
      </p:sp>
    </p:spTree>
  </p:cSld>
  <p:clrMapOvr>
    <a:masterClrMapping/>
  </p:clrMapOvr>
  <p:transition>
    <p:split/>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04800"/>
            <a:ext cx="6400800" cy="1015663"/>
          </a:xfrm>
          <a:prstGeom prst="rect">
            <a:avLst/>
          </a:prstGeom>
          <a:solidFill>
            <a:srgbClr val="FFC000"/>
          </a:solidFill>
          <a:ln>
            <a:solidFill>
              <a:schemeClr val="accent1"/>
            </a:solidFill>
          </a:ln>
          <a:effectLst>
            <a:glow rad="228600">
              <a:schemeClr val="accent1">
                <a:satMod val="175000"/>
                <a:alpha val="40000"/>
              </a:schemeClr>
            </a:glow>
          </a:effectLst>
        </p:spPr>
        <p:txBody>
          <a:bodyPr wrap="square">
            <a:spAutoFit/>
          </a:bodyPr>
          <a:lstStyle/>
          <a:p>
            <a:r>
              <a:rPr lang="en-US" sz="6000" dirty="0" smtClean="0"/>
              <a:t>Learning Outcome</a:t>
            </a:r>
            <a:endParaRPr lang="en-US" sz="6000" dirty="0"/>
          </a:p>
        </p:txBody>
      </p:sp>
      <p:sp>
        <p:nvSpPr>
          <p:cNvPr id="3" name="TextBox 2"/>
          <p:cNvSpPr txBox="1"/>
          <p:nvPr/>
        </p:nvSpPr>
        <p:spPr>
          <a:xfrm>
            <a:off x="381000" y="2971800"/>
            <a:ext cx="8458200" cy="3416320"/>
          </a:xfrm>
          <a:prstGeom prst="rect">
            <a:avLst/>
          </a:prstGeom>
          <a:effectLst>
            <a:glow rad="228600">
              <a:schemeClr val="accent1">
                <a:satMod val="175000"/>
                <a:alpha val="40000"/>
              </a:schemeClr>
            </a:glow>
          </a:effectLst>
          <a:scene3d>
            <a:camera prst="orthographicFront"/>
            <a:lightRig rig="threePt" dir="t"/>
          </a:scene3d>
          <a:sp3d>
            <a:bevelT prst="angle"/>
          </a:sp3d>
        </p:spPr>
        <p:style>
          <a:lnRef idx="0">
            <a:scrgbClr r="0" g="0" b="0"/>
          </a:lnRef>
          <a:fillRef idx="1003">
            <a:schemeClr val="dk1"/>
          </a:fillRef>
          <a:effectRef idx="0">
            <a:scrgbClr r="0" g="0" b="0"/>
          </a:effectRef>
          <a:fontRef idx="major"/>
        </p:style>
        <p:txBody>
          <a:bodyPr wrap="square" rtlCol="0">
            <a:spAutoFit/>
          </a:bodyPr>
          <a:lstStyle/>
          <a:p>
            <a:pPr marL="742950" indent="-742950">
              <a:buAutoNum type="arabicPeriod"/>
            </a:pPr>
            <a:r>
              <a:rPr lang="en-US" sz="3600" dirty="0" smtClean="0">
                <a:solidFill>
                  <a:schemeClr val="bg2"/>
                </a:solidFill>
              </a:rPr>
              <a:t>Learn New words and there meaning;</a:t>
            </a:r>
          </a:p>
          <a:p>
            <a:pPr marL="742950" indent="-742950">
              <a:buAutoNum type="arabicPeriod"/>
            </a:pPr>
            <a:r>
              <a:rPr lang="en-US" sz="3600" dirty="0" smtClean="0">
                <a:solidFill>
                  <a:schemeClr val="bg2"/>
                </a:solidFill>
              </a:rPr>
              <a:t>Easily identify the bad effects of early marriage;</a:t>
            </a:r>
          </a:p>
          <a:p>
            <a:pPr marL="742950" indent="-742950">
              <a:buFontTx/>
              <a:buAutoNum type="arabicPeriod"/>
            </a:pPr>
            <a:r>
              <a:rPr lang="en-US" sz="3600" dirty="0" smtClean="0">
                <a:solidFill>
                  <a:schemeClr val="bg2"/>
                </a:solidFill>
              </a:rPr>
              <a:t>Explain the bad effects of drugs on society;</a:t>
            </a:r>
          </a:p>
          <a:p>
            <a:pPr marL="742950" indent="-742950">
              <a:buFontTx/>
              <a:buAutoNum type="arabicPeriod"/>
            </a:pPr>
            <a:r>
              <a:rPr lang="en-US" sz="3600" dirty="0" smtClean="0">
                <a:solidFill>
                  <a:schemeClr val="bg2"/>
                </a:solidFill>
              </a:rPr>
              <a:t>Know the legal age of marriage.</a:t>
            </a:r>
            <a:endParaRPr lang="en-US" sz="3600" dirty="0" smtClean="0"/>
          </a:p>
        </p:txBody>
      </p:sp>
      <p:sp>
        <p:nvSpPr>
          <p:cNvPr id="4" name="TextBox 3"/>
          <p:cNvSpPr txBox="1"/>
          <p:nvPr/>
        </p:nvSpPr>
        <p:spPr>
          <a:xfrm>
            <a:off x="762000" y="1524000"/>
            <a:ext cx="7620000" cy="1077218"/>
          </a:xfrm>
          <a:prstGeom prst="rect">
            <a:avLst/>
          </a:prstGeom>
          <a:effectLst>
            <a:glow rad="228600">
              <a:schemeClr val="accent6">
                <a:satMod val="175000"/>
                <a:alpha val="40000"/>
              </a:schemeClr>
            </a:glow>
            <a:outerShdw blurRad="57150" dist="38100" dir="5400000" algn="ctr" rotWithShape="0">
              <a:schemeClr val="accent6">
                <a:shade val="9000"/>
                <a:satMod val="105000"/>
                <a:alpha val="48000"/>
              </a:scheme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3200" b="1" dirty="0" smtClean="0"/>
              <a:t>After completing this session  Students will.... </a:t>
            </a:r>
            <a:endParaRPr lang="en-US" sz="3200" b="1" dirty="0"/>
          </a:p>
        </p:txBody>
      </p:sp>
    </p:spTree>
  </p:cSld>
  <p:clrMapOvr>
    <a:masterClrMapping/>
  </p:clrMapOvr>
  <p:transition>
    <p:split/>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loud Callout 15"/>
          <p:cNvSpPr/>
          <p:nvPr/>
        </p:nvSpPr>
        <p:spPr>
          <a:xfrm rot="206447">
            <a:off x="2743200" y="228600"/>
            <a:ext cx="3733800" cy="1600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429000" y="685800"/>
            <a:ext cx="2672911" cy="707886"/>
          </a:xfrm>
          <a:prstGeom prst="rect">
            <a:avLst/>
          </a:prstGeom>
        </p:spPr>
        <p:txBody>
          <a:bodyPr wrap="none">
            <a:spAutoFit/>
          </a:bodyPr>
          <a:lstStyle/>
          <a:p>
            <a:r>
              <a:rPr lang="en-US" sz="4000" dirty="0" smtClean="0">
                <a:solidFill>
                  <a:schemeClr val="bg2"/>
                </a:solidFill>
              </a:rPr>
              <a:t>Vocabulary</a:t>
            </a:r>
            <a:endParaRPr lang="en-US" sz="4000" dirty="0">
              <a:solidFill>
                <a:schemeClr val="bg2"/>
              </a:solidFill>
            </a:endParaRPr>
          </a:p>
        </p:txBody>
      </p:sp>
      <p:sp>
        <p:nvSpPr>
          <p:cNvPr id="3" name="Rectangle 2"/>
          <p:cNvSpPr/>
          <p:nvPr/>
        </p:nvSpPr>
        <p:spPr>
          <a:xfrm>
            <a:off x="381000" y="2362200"/>
            <a:ext cx="2590800" cy="707886"/>
          </a:xfrm>
          <a:prstGeom prst="rect">
            <a:avLst/>
          </a:prstGeom>
          <a:solidFill>
            <a:schemeClr val="accent5">
              <a:lumMod val="50000"/>
            </a:schemeClr>
          </a:solidFill>
        </p:spPr>
        <p:txBody>
          <a:bodyPr wrap="square">
            <a:spAutoFit/>
          </a:bodyPr>
          <a:lstStyle/>
          <a:p>
            <a:r>
              <a:rPr lang="en-US" sz="4000" dirty="0" smtClean="0">
                <a:solidFill>
                  <a:schemeClr val="bg2"/>
                </a:solidFill>
              </a:rPr>
              <a:t>Inequality</a:t>
            </a:r>
            <a:endParaRPr lang="en-US" sz="4000" dirty="0">
              <a:solidFill>
                <a:schemeClr val="bg2"/>
              </a:solidFill>
            </a:endParaRPr>
          </a:p>
        </p:txBody>
      </p:sp>
      <p:pic>
        <p:nvPicPr>
          <p:cNvPr id="4" name="Picture 2" descr="Image result for inequity"/>
          <p:cNvPicPr>
            <a:picLocks noChangeAspect="1" noChangeArrowheads="1"/>
          </p:cNvPicPr>
          <p:nvPr/>
        </p:nvPicPr>
        <p:blipFill>
          <a:blip r:embed="rId3" cstate="print"/>
          <a:srcRect/>
          <a:stretch>
            <a:fillRect/>
          </a:stretch>
        </p:blipFill>
        <p:spPr bwMode="auto">
          <a:xfrm>
            <a:off x="2895600" y="1752600"/>
            <a:ext cx="2667000" cy="1807123"/>
          </a:xfrm>
          <a:prstGeom prst="rect">
            <a:avLst/>
          </a:prstGeom>
          <a:noFill/>
        </p:spPr>
      </p:pic>
      <p:sp>
        <p:nvSpPr>
          <p:cNvPr id="5" name="Rectangle 4"/>
          <p:cNvSpPr/>
          <p:nvPr/>
        </p:nvSpPr>
        <p:spPr>
          <a:xfrm>
            <a:off x="6248400" y="1981200"/>
            <a:ext cx="2743200" cy="1384995"/>
          </a:xfrm>
          <a:prstGeom prst="rect">
            <a:avLst/>
          </a:prstGeom>
          <a:solidFill>
            <a:schemeClr val="accent5">
              <a:lumMod val="50000"/>
            </a:schemeClr>
          </a:solidFill>
        </p:spPr>
        <p:txBody>
          <a:bodyPr wrap="square">
            <a:spAutoFit/>
          </a:bodyPr>
          <a:lstStyle/>
          <a:p>
            <a:r>
              <a:rPr lang="en-US" sz="2800" dirty="0" smtClean="0">
                <a:solidFill>
                  <a:schemeClr val="bg2"/>
                </a:solidFill>
              </a:rPr>
              <a:t>Unparallel, </a:t>
            </a:r>
          </a:p>
          <a:p>
            <a:r>
              <a:rPr lang="en-US" sz="2800" dirty="0" smtClean="0">
                <a:solidFill>
                  <a:schemeClr val="bg2"/>
                </a:solidFill>
              </a:rPr>
              <a:t>Lack of balance, Injustice  </a:t>
            </a:r>
            <a:endParaRPr lang="en-US" sz="2800" dirty="0">
              <a:solidFill>
                <a:schemeClr val="bg2"/>
              </a:solidFill>
            </a:endParaRPr>
          </a:p>
        </p:txBody>
      </p:sp>
      <p:sp>
        <p:nvSpPr>
          <p:cNvPr id="6" name="Rectangle 5"/>
          <p:cNvSpPr/>
          <p:nvPr/>
        </p:nvSpPr>
        <p:spPr>
          <a:xfrm>
            <a:off x="457200" y="3962400"/>
            <a:ext cx="2438400" cy="646331"/>
          </a:xfrm>
          <a:prstGeom prst="rect">
            <a:avLst/>
          </a:prstGeom>
          <a:solidFill>
            <a:schemeClr val="accent5">
              <a:lumMod val="50000"/>
            </a:schemeClr>
          </a:solidFill>
        </p:spPr>
        <p:txBody>
          <a:bodyPr wrap="square">
            <a:spAutoFit/>
          </a:bodyPr>
          <a:lstStyle/>
          <a:p>
            <a:r>
              <a:rPr lang="en-US" sz="3600" dirty="0" smtClean="0">
                <a:solidFill>
                  <a:schemeClr val="bg1"/>
                </a:solidFill>
              </a:rPr>
              <a:t>Vulnerable</a:t>
            </a:r>
            <a:endParaRPr lang="en-US" sz="3600" dirty="0">
              <a:solidFill>
                <a:schemeClr val="bg1"/>
              </a:solidFill>
            </a:endParaRPr>
          </a:p>
        </p:txBody>
      </p:sp>
      <p:pic>
        <p:nvPicPr>
          <p:cNvPr id="7" name="Picture 2" descr="Image result for vulnerable"/>
          <p:cNvPicPr>
            <a:picLocks noChangeAspect="1" noChangeArrowheads="1"/>
          </p:cNvPicPr>
          <p:nvPr/>
        </p:nvPicPr>
        <p:blipFill>
          <a:blip r:embed="rId4"/>
          <a:srcRect/>
          <a:stretch>
            <a:fillRect/>
          </a:stretch>
        </p:blipFill>
        <p:spPr bwMode="auto">
          <a:xfrm>
            <a:off x="3048000" y="3657601"/>
            <a:ext cx="2286000" cy="1219200"/>
          </a:xfrm>
          <a:prstGeom prst="rect">
            <a:avLst/>
          </a:prstGeom>
          <a:noFill/>
        </p:spPr>
      </p:pic>
      <p:sp>
        <p:nvSpPr>
          <p:cNvPr id="8" name="TextBox 7"/>
          <p:cNvSpPr txBox="1"/>
          <p:nvPr/>
        </p:nvSpPr>
        <p:spPr>
          <a:xfrm>
            <a:off x="6519248" y="3962400"/>
            <a:ext cx="1634152" cy="646331"/>
          </a:xfrm>
          <a:prstGeom prst="rect">
            <a:avLst/>
          </a:prstGeom>
          <a:solidFill>
            <a:schemeClr val="accent5">
              <a:lumMod val="50000"/>
            </a:schemeClr>
          </a:solidFill>
        </p:spPr>
        <p:txBody>
          <a:bodyPr wrap="square" rtlCol="0">
            <a:spAutoFit/>
          </a:bodyPr>
          <a:lstStyle/>
          <a:p>
            <a:r>
              <a:rPr lang="en-US" sz="3600" dirty="0" smtClean="0">
                <a:solidFill>
                  <a:schemeClr val="bg2"/>
                </a:solidFill>
              </a:rPr>
              <a:t>Unsafe</a:t>
            </a:r>
            <a:endParaRPr lang="en-US" sz="3600" dirty="0">
              <a:solidFill>
                <a:schemeClr val="bg2"/>
              </a:solidFill>
            </a:endParaRPr>
          </a:p>
        </p:txBody>
      </p:sp>
      <p:sp>
        <p:nvSpPr>
          <p:cNvPr id="9" name="Rectangle 8"/>
          <p:cNvSpPr/>
          <p:nvPr/>
        </p:nvSpPr>
        <p:spPr>
          <a:xfrm>
            <a:off x="609600" y="5486400"/>
            <a:ext cx="2133600" cy="707886"/>
          </a:xfrm>
          <a:prstGeom prst="rect">
            <a:avLst/>
          </a:prstGeom>
          <a:solidFill>
            <a:schemeClr val="accent5">
              <a:lumMod val="50000"/>
            </a:schemeClr>
          </a:solidFill>
        </p:spPr>
        <p:style>
          <a:lnRef idx="1">
            <a:schemeClr val="accent2"/>
          </a:lnRef>
          <a:fillRef idx="3">
            <a:schemeClr val="accent2"/>
          </a:fillRef>
          <a:effectRef idx="2">
            <a:schemeClr val="accent2"/>
          </a:effectRef>
          <a:fontRef idx="minor">
            <a:schemeClr val="lt1"/>
          </a:fontRef>
        </p:style>
        <p:txBody>
          <a:bodyPr wrap="square">
            <a:spAutoFit/>
          </a:bodyPr>
          <a:lstStyle/>
          <a:p>
            <a:r>
              <a:rPr lang="en-US" sz="4000" dirty="0" smtClean="0"/>
              <a:t>Violence</a:t>
            </a:r>
            <a:endParaRPr lang="en-US" sz="4000" dirty="0"/>
          </a:p>
        </p:txBody>
      </p:sp>
      <p:sp>
        <p:nvSpPr>
          <p:cNvPr id="10" name="Equal 9"/>
          <p:cNvSpPr/>
          <p:nvPr/>
        </p:nvSpPr>
        <p:spPr>
          <a:xfrm>
            <a:off x="5257800" y="22098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Equal 10"/>
          <p:cNvSpPr/>
          <p:nvPr/>
        </p:nvSpPr>
        <p:spPr>
          <a:xfrm>
            <a:off x="5257800" y="40386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Equal 11"/>
          <p:cNvSpPr/>
          <p:nvPr/>
        </p:nvSpPr>
        <p:spPr>
          <a:xfrm>
            <a:off x="5257800" y="52578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6477000" y="5257800"/>
            <a:ext cx="1795300" cy="1077218"/>
          </a:xfrm>
          <a:prstGeom prst="rect">
            <a:avLst/>
          </a:prstGeom>
          <a:solidFill>
            <a:schemeClr val="accent6">
              <a:lumMod val="50000"/>
            </a:schemeClr>
          </a:solidFill>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sz="3200" dirty="0" smtClean="0"/>
              <a:t>Barbarity,</a:t>
            </a:r>
          </a:p>
          <a:p>
            <a:r>
              <a:rPr lang="en-US" sz="3200" dirty="0" smtClean="0"/>
              <a:t>Brutality</a:t>
            </a:r>
          </a:p>
        </p:txBody>
      </p:sp>
      <p:pic>
        <p:nvPicPr>
          <p:cNvPr id="14" name="Picture 13"/>
          <p:cNvPicPr>
            <a:picLocks noChangeAspect="1" noChangeArrowheads="1"/>
          </p:cNvPicPr>
          <p:nvPr/>
        </p:nvPicPr>
        <p:blipFill>
          <a:blip r:embed="rId5" cstate="print"/>
          <a:srcRect/>
          <a:stretch>
            <a:fillRect/>
          </a:stretch>
        </p:blipFill>
        <p:spPr bwMode="auto">
          <a:xfrm>
            <a:off x="3048000" y="5029200"/>
            <a:ext cx="2133600" cy="1600200"/>
          </a:xfrm>
          <a:prstGeom prst="rect">
            <a:avLst/>
          </a:prstGeom>
          <a:noFill/>
          <a:ln w="9525">
            <a:noFill/>
            <a:miter lim="800000"/>
            <a:headEnd/>
            <a:tailEnd/>
          </a:ln>
          <a:effectLst/>
        </p:spPr>
      </p:pic>
    </p:spTree>
  </p:cSld>
  <p:clrMapOvr>
    <a:masterClrMapping/>
  </p:clrMapOvr>
  <p:transition>
    <p:pull/>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8077200" cy="489364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800" dirty="0" smtClean="0">
                <a:latin typeface="Nikosh" pitchFamily="2" charset="0"/>
                <a:cs typeface="Nikosh" pitchFamily="2" charset="0"/>
              </a:rPr>
              <a:t>Adolescents constitute a nations core resource for national renewal and growth. Adolescence is a period in life when transition from childhood to adulthood takes place and behaviors and life styles are shaped. According to the World Health Organization (WHO), adolescence is the period which shapes the future of girls and boys lives. There are 28 million adolescents in Bangladesh; 13.7 million of them are girls and 14.3 </a:t>
            </a:r>
            <a:r>
              <a:rPr lang="en-US" sz="3200" dirty="0" smtClean="0">
                <a:latin typeface="Nikosh" pitchFamily="2" charset="0"/>
                <a:cs typeface="Nikosh" pitchFamily="2" charset="0"/>
              </a:rPr>
              <a:t>million boys.</a:t>
            </a:r>
            <a:endParaRPr lang="en-US" sz="3200" dirty="0">
              <a:latin typeface="Nikosh" pitchFamily="2" charset="0"/>
              <a:cs typeface="Nikosh" pitchFamily="2" charset="0"/>
            </a:endParaRPr>
          </a:p>
        </p:txBody>
      </p:sp>
    </p:spTree>
  </p:cSld>
  <p:clrMapOvr>
    <a:masterClrMapping/>
  </p:clrMapOvr>
  <p:transition>
    <p:split/>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581400"/>
            <a:ext cx="4295600" cy="58477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smtClean="0">
                <a:latin typeface="Nikosh" pitchFamily="2" charset="0"/>
                <a:cs typeface="Nikosh" pitchFamily="2" charset="0"/>
              </a:rPr>
              <a:t>1.</a:t>
            </a:r>
            <a:r>
              <a:rPr lang="en-US" sz="3200" dirty="0" smtClean="0"/>
              <a:t>What is adolescence?</a:t>
            </a:r>
            <a:endParaRPr lang="en-US" sz="3200" dirty="0"/>
          </a:p>
        </p:txBody>
      </p:sp>
      <p:sp>
        <p:nvSpPr>
          <p:cNvPr id="4" name="TextBox 3"/>
          <p:cNvSpPr txBox="1"/>
          <p:nvPr/>
        </p:nvSpPr>
        <p:spPr>
          <a:xfrm>
            <a:off x="762000" y="4419600"/>
            <a:ext cx="7963398" cy="58477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3200" dirty="0" smtClean="0">
                <a:latin typeface="Nikosh" pitchFamily="2" charset="0"/>
                <a:cs typeface="Nikosh" pitchFamily="2" charset="0"/>
              </a:rPr>
              <a:t>2.</a:t>
            </a:r>
            <a:r>
              <a:rPr lang="en-US" sz="3200" dirty="0" smtClean="0"/>
              <a:t>How many adolescents are in Bangladesh?</a:t>
            </a:r>
            <a:endParaRPr lang="en-US" sz="3200" dirty="0"/>
          </a:p>
        </p:txBody>
      </p:sp>
      <p:sp>
        <p:nvSpPr>
          <p:cNvPr id="6" name="Cloud Callout 5"/>
          <p:cNvSpPr/>
          <p:nvPr/>
        </p:nvSpPr>
        <p:spPr>
          <a:xfrm>
            <a:off x="2209800" y="685800"/>
            <a:ext cx="5943600" cy="1905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  </a:t>
            </a:r>
            <a:r>
              <a:rPr lang="en-US" sz="4000" dirty="0" smtClean="0"/>
              <a:t>Individual Task</a:t>
            </a:r>
            <a:endParaRPr lang="en-US" sz="3200" dirty="0" smtClean="0"/>
          </a:p>
          <a:p>
            <a:pPr algn="ctr"/>
            <a:endParaRPr lang="en-US" dirty="0"/>
          </a:p>
        </p:txBody>
      </p:sp>
      <p:sp>
        <p:nvSpPr>
          <p:cNvPr id="7" name="Oval Callout 6"/>
          <p:cNvSpPr/>
          <p:nvPr/>
        </p:nvSpPr>
        <p:spPr>
          <a:xfrm>
            <a:off x="1143000" y="5257800"/>
            <a:ext cx="1905000" cy="990600"/>
          </a:xfrm>
          <a:prstGeom prst="wedgeEllipse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latin typeface="Nikosh" pitchFamily="2" charset="0"/>
                <a:cs typeface="Nikosh" pitchFamily="2" charset="0"/>
              </a:rPr>
              <a:t>13.7 million</a:t>
            </a:r>
            <a:endParaRPr lang="en-US" dirty="0">
              <a:solidFill>
                <a:schemeClr val="tx1">
                  <a:lumMod val="95000"/>
                  <a:lumOff val="5000"/>
                </a:schemeClr>
              </a:solidFill>
              <a:latin typeface="Nikosh" pitchFamily="2" charset="0"/>
              <a:cs typeface="Nikosh" pitchFamily="2" charset="0"/>
            </a:endParaRPr>
          </a:p>
        </p:txBody>
      </p:sp>
      <p:sp>
        <p:nvSpPr>
          <p:cNvPr id="8" name="Oval Callout 7"/>
          <p:cNvSpPr/>
          <p:nvPr/>
        </p:nvSpPr>
        <p:spPr>
          <a:xfrm>
            <a:off x="3657600" y="5257800"/>
            <a:ext cx="1905000" cy="990600"/>
          </a:xfrm>
          <a:prstGeom prst="wedgeEllipse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latin typeface="Nikosh" pitchFamily="2" charset="0"/>
                <a:cs typeface="Nikosh" pitchFamily="2" charset="0"/>
              </a:rPr>
              <a:t>28 million</a:t>
            </a:r>
            <a:endParaRPr lang="en-US" dirty="0">
              <a:solidFill>
                <a:schemeClr val="tx1">
                  <a:lumMod val="95000"/>
                  <a:lumOff val="5000"/>
                </a:schemeClr>
              </a:solidFill>
              <a:latin typeface="Nikosh" pitchFamily="2" charset="0"/>
              <a:cs typeface="Nikosh" pitchFamily="2" charset="0"/>
            </a:endParaRPr>
          </a:p>
        </p:txBody>
      </p:sp>
      <p:sp>
        <p:nvSpPr>
          <p:cNvPr id="9" name="Oval Callout 8"/>
          <p:cNvSpPr/>
          <p:nvPr/>
        </p:nvSpPr>
        <p:spPr>
          <a:xfrm>
            <a:off x="6324600" y="5181600"/>
            <a:ext cx="1905000" cy="990600"/>
          </a:xfrm>
          <a:prstGeom prst="wedgeEllipse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latin typeface="Nikosh" pitchFamily="2" charset="0"/>
                <a:cs typeface="Nikosh" pitchFamily="2" charset="0"/>
              </a:rPr>
              <a:t>14.3 million</a:t>
            </a:r>
            <a:endParaRPr lang="en-US" dirty="0">
              <a:solidFill>
                <a:schemeClr val="tx1">
                  <a:lumMod val="95000"/>
                  <a:lumOff val="5000"/>
                </a:schemeClr>
              </a:solidFill>
              <a:latin typeface="Nikosh" pitchFamily="2" charset="0"/>
              <a:cs typeface="Nikosh" pitchFamily="2" charset="0"/>
            </a:endParaRPr>
          </a:p>
        </p:txBody>
      </p:sp>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7"/>
                                        </p:tgtEl>
                                        <p:attrNameLst>
                                          <p:attrName>ppt_x</p:attrName>
                                        </p:attrNameLst>
                                      </p:cBhvr>
                                      <p:tavLst>
                                        <p:tav tm="0">
                                          <p:val>
                                            <p:strVal val="ppt_x"/>
                                          </p:val>
                                        </p:tav>
                                        <p:tav tm="100000">
                                          <p:val>
                                            <p:strVal val="ppt_x"/>
                                          </p:val>
                                        </p:tav>
                                      </p:tavLst>
                                    </p:anim>
                                    <p:anim calcmode="lin" valueType="num">
                                      <p:cBhvr additive="base">
                                        <p:cTn id="7" dur="2000"/>
                                        <p:tgtEl>
                                          <p:spTgt spid="7"/>
                                        </p:tgtEl>
                                        <p:attrNameLst>
                                          <p:attrName>ppt_y</p:attrName>
                                        </p:attrNameLst>
                                      </p:cBhvr>
                                      <p:tavLst>
                                        <p:tav tm="0">
                                          <p:val>
                                            <p:strVal val="ppt_y"/>
                                          </p:val>
                                        </p:tav>
                                        <p:tav tm="100000">
                                          <p:val>
                                            <p:strVal val="1+ppt_h/2"/>
                                          </p:val>
                                        </p:tav>
                                      </p:tavLst>
                                    </p:anim>
                                    <p:set>
                                      <p:cBhvr>
                                        <p:cTn id="8" dur="1" fill="hold">
                                          <p:stCondLst>
                                            <p:cond delay="1999"/>
                                          </p:stCondLst>
                                        </p:cTn>
                                        <p:tgtEl>
                                          <p:spTgt spid="7"/>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par>
                                <p:cTn id="9" presetID="2" presetClass="exit" presetSubtype="4" fill="hold" grpId="0" nodeType="withEffect">
                                  <p:stCondLst>
                                    <p:cond delay="0"/>
                                  </p:stCondLst>
                                  <p:childTnLst>
                                    <p:anim calcmode="lin" valueType="num">
                                      <p:cBhvr additive="base">
                                        <p:cTn id="10" dur="2000"/>
                                        <p:tgtEl>
                                          <p:spTgt spid="9"/>
                                        </p:tgtEl>
                                        <p:attrNameLst>
                                          <p:attrName>ppt_x</p:attrName>
                                        </p:attrNameLst>
                                      </p:cBhvr>
                                      <p:tavLst>
                                        <p:tav tm="0">
                                          <p:val>
                                            <p:strVal val="ppt_x"/>
                                          </p:val>
                                        </p:tav>
                                        <p:tav tm="100000">
                                          <p:val>
                                            <p:strVal val="ppt_x"/>
                                          </p:val>
                                        </p:tav>
                                      </p:tavLst>
                                    </p:anim>
                                    <p:anim calcmode="lin" valueType="num">
                                      <p:cBhvr additive="base">
                                        <p:cTn id="11" dur="2000"/>
                                        <p:tgtEl>
                                          <p:spTgt spid="9"/>
                                        </p:tgtEl>
                                        <p:attrNameLst>
                                          <p:attrName>ppt_y</p:attrName>
                                        </p:attrNameLst>
                                      </p:cBhvr>
                                      <p:tavLst>
                                        <p:tav tm="0">
                                          <p:val>
                                            <p:strVal val="ppt_y"/>
                                          </p:val>
                                        </p:tav>
                                        <p:tav tm="100000">
                                          <p:val>
                                            <p:strVal val="1+ppt_h/2"/>
                                          </p:val>
                                        </p:tav>
                                      </p:tavLst>
                                    </p:anim>
                                    <p:set>
                                      <p:cBhvr>
                                        <p:cTn id="12" dur="1" fill="hold">
                                          <p:stCondLst>
                                            <p:cond delay="1999"/>
                                          </p:stCondLst>
                                        </p:cTn>
                                        <p:tgtEl>
                                          <p:spTgt spid="9"/>
                                        </p:tgtEl>
                                        <p:attrNameLst>
                                          <p:attrName>style.visibility</p:attrName>
                                        </p:attrNameLst>
                                      </p:cBhvr>
                                      <p:to>
                                        <p:strVal val="hidden"/>
                                      </p:to>
                                    </p:set>
                                  </p:childTnLst>
                                  <p:subTnLst>
                                    <p:audio>
                                      <p:cMediaNode>
                                        <p:cTn display="0" masterRel="sameClick">
                                          <p:stCondLst>
                                            <p:cond evt="begin" delay="0">
                                              <p:tn val="9"/>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541</TotalTime>
  <Words>453</Words>
  <Application>Microsoft Office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Faiz Ahmed</dc:creator>
  <cp:lastModifiedBy>Faiz Ahmed</cp:lastModifiedBy>
  <cp:revision>125</cp:revision>
  <dcterms:created xsi:type="dcterms:W3CDTF">2006-08-16T00:00:00Z</dcterms:created>
  <dcterms:modified xsi:type="dcterms:W3CDTF">2021-04-30T15:45:58Z</dcterms:modified>
</cp:coreProperties>
</file>