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66" r:id="rId4"/>
    <p:sldId id="267" r:id="rId5"/>
    <p:sldId id="268" r:id="rId6"/>
    <p:sldId id="269" r:id="rId7"/>
    <p:sldId id="270" r:id="rId8"/>
    <p:sldId id="274" r:id="rId9"/>
    <p:sldId id="258" r:id="rId10"/>
    <p:sldId id="260" r:id="rId11"/>
    <p:sldId id="261" r:id="rId12"/>
    <p:sldId id="262" r:id="rId13"/>
    <p:sldId id="263" r:id="rId14"/>
    <p:sldId id="265"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4/5/2021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4/5/2021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4/5/2021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4/5/2021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4/5/2021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uf\Pictures\7e0b6f7d9f817728f045b6ed750e2851.gif"/>
          <p:cNvPicPr>
            <a:picLocks noChangeAspect="1" noChangeArrowheads="1" noCrop="1"/>
          </p:cNvPicPr>
          <p:nvPr/>
        </p:nvPicPr>
        <p:blipFill>
          <a:blip r:embed="rId2"/>
          <a:srcRect/>
          <a:stretch>
            <a:fillRect/>
          </a:stretch>
        </p:blipFill>
        <p:spPr bwMode="auto">
          <a:xfrm>
            <a:off x="381000" y="457200"/>
            <a:ext cx="8382000" cy="6019799"/>
          </a:xfrm>
          <a:prstGeom prst="rect">
            <a:avLst/>
          </a:prstGeom>
          <a:ln w="88900" cap="sq" cmpd="thickThin">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1066800" y="4876800"/>
            <a:ext cx="7010400" cy="923330"/>
          </a:xfrm>
          <a:prstGeom prst="rect">
            <a:avLst/>
          </a:prstGeom>
          <a:noFill/>
        </p:spPr>
        <p:txBody>
          <a:bodyPr wrap="square" rtlCol="0">
            <a:prstTxWarp prst="textArchDown">
              <a:avLst/>
            </a:prstTxWarp>
            <a:spAutoFit/>
          </a:bodyPr>
          <a:lstStyle/>
          <a:p>
            <a:r>
              <a:rPr lang="en-US" dirty="0" smtClean="0">
                <a:effectLst>
                  <a:glow rad="228600">
                    <a:schemeClr val="accent1">
                      <a:satMod val="175000"/>
                      <a:alpha val="40000"/>
                    </a:schemeClr>
                  </a:glow>
                </a:effectLst>
              </a:rPr>
              <a:t>          </a:t>
            </a:r>
            <a:r>
              <a:rPr lang="en-US" sz="5400"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সকলকে</a:t>
            </a:r>
            <a:r>
              <a:rPr lang="en-US" sz="54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t>
            </a:r>
            <a:r>
              <a:rPr lang="en-US" sz="5400"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জানাই</a:t>
            </a:r>
            <a:r>
              <a:rPr lang="en-US" sz="54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t>
            </a:r>
            <a:r>
              <a:rPr lang="en-US" sz="5400" dirty="0" err="1"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শুভেচ্ছা</a:t>
            </a:r>
            <a:r>
              <a:rPr lang="en-US" sz="54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 </a:t>
            </a:r>
            <a:endParaRPr lang="en-US" sz="54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6124754"/>
          </a:xfrm>
          <a:prstGeom prst="rect">
            <a:avLst/>
          </a:prstGeom>
          <a:solidFill>
            <a:schemeClr val="accent6">
              <a:lumMod val="75000"/>
            </a:schemeClr>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smtClean="0"/>
              <a:t> </a:t>
            </a:r>
            <a:r>
              <a:rPr lang="as-IN" sz="2400" b="1" dirty="0" smtClean="0">
                <a:solidFill>
                  <a:srgbClr val="002060"/>
                </a:solidFill>
              </a:rPr>
              <a:t>জনসংখ্যা পরিবর্তনের প্রভাব বিস্তারকারী উপাদানগুলো কী কী</a:t>
            </a:r>
            <a:r>
              <a:rPr lang="as-IN" sz="2400" b="1" dirty="0" smtClean="0">
                <a:solidFill>
                  <a:srgbClr val="002060"/>
                </a:solidFill>
              </a:rPr>
              <a:t>?</a:t>
            </a:r>
            <a:r>
              <a:rPr lang="as-IN" sz="2800" dirty="0" smtClean="0">
                <a:solidFill>
                  <a:srgbClr val="002060"/>
                </a:solidFill>
              </a:rPr>
              <a:t/>
            </a:r>
            <a:br>
              <a:rPr lang="as-IN" sz="2800" dirty="0" smtClean="0">
                <a:solidFill>
                  <a:srgbClr val="002060"/>
                </a:solidFill>
              </a:rPr>
            </a:br>
            <a:r>
              <a:rPr lang="en-US" sz="2800" dirty="0" smtClean="0">
                <a:solidFill>
                  <a:srgbClr val="FFFF00"/>
                </a:solidFill>
              </a:rPr>
              <a:t> </a:t>
            </a:r>
            <a:r>
              <a:rPr lang="as-IN" sz="2400" b="1" dirty="0" smtClean="0">
                <a:solidFill>
                  <a:srgbClr val="FFFF00"/>
                </a:solidFill>
                <a:effectLst>
                  <a:glow rad="228600">
                    <a:schemeClr val="accent2">
                      <a:satMod val="175000"/>
                      <a:alpha val="40000"/>
                    </a:schemeClr>
                  </a:glow>
                </a:effectLst>
              </a:rPr>
              <a:t>জনসংখ্যা পরিবর্তনে প্রভাব বিস্তারকারী উপাদানগুলো </a:t>
            </a:r>
            <a:r>
              <a:rPr lang="as-IN" sz="2400" b="1" dirty="0" smtClean="0">
                <a:solidFill>
                  <a:srgbClr val="FFFF00"/>
                </a:solidFill>
                <a:effectLst>
                  <a:glow rad="228600">
                    <a:schemeClr val="accent2">
                      <a:satMod val="175000"/>
                      <a:alpha val="40000"/>
                    </a:schemeClr>
                  </a:glow>
                </a:effectLst>
              </a:rPr>
              <a:t>হলো-</a:t>
            </a:r>
            <a:endParaRPr lang="en-US" sz="2400" b="1" dirty="0" smtClean="0">
              <a:solidFill>
                <a:srgbClr val="FFFF00"/>
              </a:solidFill>
              <a:effectLst>
                <a:glow rad="228600">
                  <a:schemeClr val="accent2">
                    <a:satMod val="175000"/>
                    <a:alpha val="40000"/>
                  </a:schemeClr>
                </a:glow>
              </a:effectLst>
            </a:endParaRPr>
          </a:p>
          <a:p>
            <a:endParaRPr lang="en-US" sz="2400" b="1" dirty="0" smtClean="0">
              <a:solidFill>
                <a:srgbClr val="FFFF00"/>
              </a:solidFill>
              <a:effectLst>
                <a:glow rad="228600">
                  <a:schemeClr val="accent2">
                    <a:satMod val="175000"/>
                    <a:alpha val="40000"/>
                  </a:schemeClr>
                </a:glow>
              </a:effectLst>
            </a:endParaRPr>
          </a:p>
          <a:p>
            <a:pPr>
              <a:buFont typeface="Wingdings" pitchFamily="2" charset="2"/>
              <a:buChar char="v"/>
            </a:pPr>
            <a:r>
              <a:rPr lang="en-US" sz="2400" b="1" dirty="0" smtClean="0"/>
              <a:t>  </a:t>
            </a:r>
            <a:r>
              <a:rPr lang="en-US" sz="2800" b="1" dirty="0" err="1" smtClean="0"/>
              <a:t>জন্মহার</a:t>
            </a:r>
            <a:r>
              <a:rPr lang="en-US" sz="2800" b="1" dirty="0" smtClean="0"/>
              <a:t> </a:t>
            </a:r>
            <a:endParaRPr lang="en-US" sz="2800" b="1" dirty="0" smtClean="0"/>
          </a:p>
          <a:p>
            <a:pPr>
              <a:buFont typeface="Wingdings" pitchFamily="2" charset="2"/>
              <a:buChar char="v"/>
            </a:pPr>
            <a:r>
              <a:rPr lang="en-US" sz="2800" b="1" dirty="0" smtClean="0"/>
              <a:t> </a:t>
            </a:r>
            <a:r>
              <a:rPr lang="as-IN" sz="2800" b="1" dirty="0" smtClean="0"/>
              <a:t>মৃত্যুহার</a:t>
            </a:r>
            <a:r>
              <a:rPr lang="as-IN" sz="2800" b="1" dirty="0" smtClean="0"/>
              <a:t>,</a:t>
            </a:r>
            <a:endParaRPr lang="en-US" sz="2800" b="1" dirty="0" smtClean="0"/>
          </a:p>
          <a:p>
            <a:pPr>
              <a:buFont typeface="Wingdings" pitchFamily="2" charset="2"/>
              <a:buChar char="v"/>
            </a:pPr>
            <a:r>
              <a:rPr lang="as-IN" sz="2800" b="1" dirty="0" smtClean="0"/>
              <a:t> স্থানান্তর,</a:t>
            </a:r>
            <a:endParaRPr lang="en-US" sz="2800" b="1" dirty="0" smtClean="0"/>
          </a:p>
          <a:p>
            <a:pPr>
              <a:buFont typeface="Wingdings" pitchFamily="2" charset="2"/>
              <a:buChar char="v"/>
            </a:pPr>
            <a:r>
              <a:rPr lang="as-IN" sz="2800" b="1" dirty="0" smtClean="0"/>
              <a:t> বিবাহ,</a:t>
            </a:r>
            <a:endParaRPr lang="en-US" sz="2800" b="1" dirty="0" smtClean="0"/>
          </a:p>
          <a:p>
            <a:pPr>
              <a:buFont typeface="Wingdings" pitchFamily="2" charset="2"/>
              <a:buChar char="v"/>
            </a:pPr>
            <a:r>
              <a:rPr lang="en-US" sz="2800" b="1" dirty="0" smtClean="0"/>
              <a:t>  </a:t>
            </a:r>
            <a:r>
              <a:rPr lang="as-IN" sz="2800" b="1" dirty="0" smtClean="0"/>
              <a:t>সামাজিক</a:t>
            </a:r>
            <a:r>
              <a:rPr lang="en-US" sz="2800" b="1" dirty="0" smtClean="0"/>
              <a:t> </a:t>
            </a:r>
            <a:r>
              <a:rPr lang="as-IN" sz="2800" b="1" dirty="0" smtClean="0"/>
              <a:t>গতিশীলতা প্রভৃতি</a:t>
            </a:r>
            <a:r>
              <a:rPr lang="as-IN" sz="2800" b="1" dirty="0" smtClean="0"/>
              <a:t>।</a:t>
            </a:r>
            <a:endParaRPr lang="en-US" sz="2800" b="1" dirty="0" smtClean="0"/>
          </a:p>
          <a:p>
            <a:pPr>
              <a:buFont typeface="Wingdings" pitchFamily="2" charset="2"/>
              <a:buChar char="v"/>
            </a:pPr>
            <a:endParaRPr lang="en-US" sz="2400" b="1" dirty="0" smtClean="0"/>
          </a:p>
          <a:p>
            <a:pPr>
              <a:buFont typeface="Wingdings" pitchFamily="2" charset="2"/>
              <a:buChar char="v"/>
            </a:pPr>
            <a:endParaRPr lang="en-US" sz="2400" b="1" dirty="0" smtClean="0"/>
          </a:p>
          <a:p>
            <a:pPr>
              <a:buFont typeface="Wingdings" pitchFamily="2" charset="2"/>
              <a:buChar char="v"/>
            </a:pPr>
            <a:endParaRPr lang="en-US" sz="2400" b="1" dirty="0" smtClean="0"/>
          </a:p>
          <a:p>
            <a:pPr>
              <a:buFont typeface="Wingdings" pitchFamily="2" charset="2"/>
              <a:buChar char="v"/>
            </a:pPr>
            <a:endParaRPr lang="en-US" sz="2400" b="1" dirty="0" smtClean="0"/>
          </a:p>
          <a:p>
            <a:pPr>
              <a:buFont typeface="Wingdings" pitchFamily="2" charset="2"/>
              <a:buChar char="v"/>
            </a:pPr>
            <a:endParaRPr lang="en-US" sz="2400" b="1" dirty="0" smtClean="0"/>
          </a:p>
          <a:p>
            <a:pPr>
              <a:buFont typeface="Wingdings" pitchFamily="2" charset="2"/>
              <a:buChar char="v"/>
            </a:pPr>
            <a:r>
              <a:rPr lang="as-IN" dirty="0" smtClean="0"/>
              <a:t/>
            </a:r>
            <a:br>
              <a:rPr lang="as-IN" dirty="0" smtClean="0"/>
            </a:br>
            <a:r>
              <a:rPr lang="as-IN" dirty="0" smtClean="0"/>
              <a:t/>
            </a:r>
            <a:br>
              <a:rPr lang="as-IN" dirty="0" smtClean="0"/>
            </a:br>
            <a:endParaRPr lang="en-US" sz="2000" dirty="0"/>
          </a:p>
        </p:txBody>
      </p:sp>
      <p:pic>
        <p:nvPicPr>
          <p:cNvPr id="3" name="Picture 2" descr="bacho-ki-dekhbhal-650x433.jpg"/>
          <p:cNvPicPr>
            <a:picLocks noChangeAspect="1"/>
          </p:cNvPicPr>
          <p:nvPr/>
        </p:nvPicPr>
        <p:blipFill>
          <a:blip r:embed="rId2"/>
          <a:stretch>
            <a:fillRect/>
          </a:stretch>
        </p:blipFill>
        <p:spPr>
          <a:xfrm>
            <a:off x="5762328" y="1600200"/>
            <a:ext cx="2543472" cy="2138363"/>
          </a:xfrm>
          <a:prstGeom prst="ellipse">
            <a:avLst/>
          </a:prstGeom>
          <a:ln>
            <a:noFill/>
          </a:ln>
          <a:effectLst>
            <a:softEdge rad="112500"/>
          </a:effectLst>
        </p:spPr>
      </p:pic>
      <p:pic>
        <p:nvPicPr>
          <p:cNvPr id="5" name="Picture 4" descr="prothomalo_import_media_2013_10_31_5271734d84adc-Untitled-3.jpg"/>
          <p:cNvPicPr>
            <a:picLocks noChangeAspect="1"/>
          </p:cNvPicPr>
          <p:nvPr/>
        </p:nvPicPr>
        <p:blipFill>
          <a:blip r:embed="rId3"/>
          <a:stretch>
            <a:fillRect/>
          </a:stretch>
        </p:blipFill>
        <p:spPr>
          <a:xfrm>
            <a:off x="457200" y="4114800"/>
            <a:ext cx="8153400"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5847755"/>
          </a:xfrm>
          <a:prstGeom prst="rect">
            <a:avLst/>
          </a:prstGeom>
          <a:solidFill>
            <a:schemeClr val="accent6">
              <a:lumMod val="20000"/>
              <a:lumOff val="80000"/>
            </a:schemeClr>
          </a:solidFill>
          <a:ln w="28575">
            <a:solidFill>
              <a:schemeClr val="tx1"/>
            </a:solidFill>
          </a:ln>
          <a:effectLst>
            <a:glow rad="228600">
              <a:schemeClr val="accent2">
                <a:satMod val="175000"/>
                <a:alpha val="40000"/>
              </a:schemeClr>
            </a:glow>
          </a:effectLst>
        </p:spPr>
        <p:txBody>
          <a:bodyPr wrap="square">
            <a:spAutoFit/>
          </a:bodyPr>
          <a:lstStyle/>
          <a:p>
            <a:endParaRPr lang="en-US" dirty="0" smtClean="0"/>
          </a:p>
          <a:p>
            <a:r>
              <a:rPr lang="en-US" sz="1600" dirty="0" smtClean="0"/>
              <a:t> </a:t>
            </a:r>
            <a:r>
              <a:rPr lang="as-IN" sz="2000" b="1" dirty="0" smtClean="0"/>
              <a:t>জন্মহার</a:t>
            </a:r>
            <a:r>
              <a:rPr lang="en-US" sz="2000" b="1" dirty="0" smtClean="0"/>
              <a:t>ঃ </a:t>
            </a:r>
            <a:r>
              <a:rPr lang="en-US" sz="2000" dirty="0" smtClean="0"/>
              <a:t> </a:t>
            </a:r>
            <a:r>
              <a:rPr lang="as-IN" sz="2000" dirty="0" smtClean="0"/>
              <a:t>সাধারণত জন্মহার বলতে কোনো দেশে একটি নির্দিষ্ট সময়ে (এক বছরে) প্রতি হাজার নারী মোট কত সংখ্যক জীবিত সন্তান জন্ম দিয়েছে সে সংখ্যাকে বোঝায় </a:t>
            </a:r>
            <a:r>
              <a:rPr lang="as-IN" sz="2000" b="1" dirty="0" smtClean="0"/>
              <a:t>স্থূল</a:t>
            </a:r>
            <a:r>
              <a:rPr lang="as-IN" sz="2000" dirty="0" smtClean="0"/>
              <a:t> </a:t>
            </a:r>
            <a:r>
              <a:rPr lang="as-IN" sz="2000" b="1" dirty="0" smtClean="0"/>
              <a:t>জন্মহার</a:t>
            </a:r>
            <a:r>
              <a:rPr lang="as-IN" sz="2000" dirty="0" smtClean="0"/>
              <a:t> - প্রতি ১০০০ জন মানুষ পিছু সাধারণত এক বছরে যত জন জীবিত শিশুর জন্ম হয়, তাকে স্থূল </a:t>
            </a:r>
            <a:r>
              <a:rPr lang="as-IN" sz="2000" b="1" dirty="0" smtClean="0"/>
              <a:t>জন্মহার বলে</a:t>
            </a:r>
            <a:r>
              <a:rPr lang="as-IN" sz="2000" dirty="0" smtClean="0"/>
              <a:t>। </a:t>
            </a:r>
            <a:endParaRPr lang="en-US" sz="1600" dirty="0" smtClean="0"/>
          </a:p>
          <a:p>
            <a:pPr fontAlgn="base"/>
            <a:endParaRPr lang="en-US" sz="2000" dirty="0" smtClean="0"/>
          </a:p>
          <a:p>
            <a:pPr fontAlgn="base"/>
            <a:r>
              <a:rPr lang="as-IN" sz="2000" dirty="0" smtClean="0"/>
              <a:t>জন্মহার ও মৃত্যুহার কোনো দেশের জনসংখ্যা বৃদ্ধির অন্যতম প্রধান নিয়ন্ত্রক। কোনো দেশের জন্মহার ও মৃত্যুহার বিভিন্ন কারনের উপর নির্ভর করে। কোনো নিদিষ্ট সংখ্যক মানুষ নিদিষ্ট সময়ে যত জন শিশুর জন্ম দেয়, তার হারকে জন্মহার বলা হয়। জন্মহার নির্নয়ের বিভিন্ন পদ্ধতির মধ্যে অন্যতম একটি পদ্ধতি হল স্থূল জন্মহার।</a:t>
            </a:r>
            <a:endParaRPr lang="en-US" sz="2000" dirty="0" smtClean="0"/>
          </a:p>
          <a:p>
            <a:pPr fontAlgn="base"/>
            <a:endParaRPr lang="en-US" sz="2000" b="1" dirty="0" smtClean="0"/>
          </a:p>
          <a:p>
            <a:pPr fontAlgn="base"/>
            <a:r>
              <a:rPr lang="as-IN" sz="2000" b="1" dirty="0" smtClean="0"/>
              <a:t>মৃত্যুহার</a:t>
            </a:r>
            <a:r>
              <a:rPr lang="en-US" sz="2000" b="1" dirty="0" smtClean="0"/>
              <a:t>ঃ </a:t>
            </a:r>
            <a:r>
              <a:rPr lang="as-IN" sz="2000" dirty="0" smtClean="0"/>
              <a:t>জনসংখ্যা পরিবর্তনের একটি উপাদান বা নিয়ন্ত্রক হল মরণশীলতা বা মৃত্যুহার।  একটি নিদিষ্ট সময়ে যে জনসংখ্যার মৃত্যু হয়, তার হার কে মৃত্যুহার বলে। এই হার সাধারণত প্রতি হাজারে বা শতকরা হারে প্রকাশ করা হয়।</a:t>
            </a:r>
            <a:endParaRPr lang="as-IN" sz="2400" dirty="0" smtClean="0"/>
          </a:p>
          <a:p>
            <a:pPr fontAlgn="base"/>
            <a:r>
              <a:rPr lang="as-IN" dirty="0" smtClean="0"/>
              <a:t/>
            </a:r>
            <a:br>
              <a:rPr lang="as-IN" dirty="0" smtClean="0"/>
            </a:br>
            <a:r>
              <a:rPr lang="as-IN" sz="2000" b="1" dirty="0" smtClean="0"/>
              <a:t>স্থূল মৃত্যুহার</a:t>
            </a:r>
            <a:r>
              <a:rPr lang="en-US" sz="2000" b="1" dirty="0" smtClean="0"/>
              <a:t>ঃ</a:t>
            </a:r>
            <a:r>
              <a:rPr lang="as-IN" sz="2000" dirty="0" smtClean="0"/>
              <a:t>প্রতি হাজার জন মানুষ পিছু একবছরে যত জন লোক মারা যায়, তাকে স্থূল মৃত্যুহার বলে।</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534400" cy="6309420"/>
          </a:xfrm>
          <a:prstGeom prst="rect">
            <a:avLst/>
          </a:prstGeom>
          <a:blipFill>
            <a:blip r:embed="rId2"/>
            <a:tile tx="0" ty="0" sx="100000" sy="100000" flip="none" algn="tl"/>
          </a:blipFill>
          <a:ln w="38100">
            <a:solidFill>
              <a:schemeClr val="tx1"/>
            </a:solidFill>
          </a:ln>
          <a:effectLst>
            <a:glow rad="228600">
              <a:schemeClr val="accent2">
                <a:satMod val="175000"/>
                <a:alpha val="40000"/>
              </a:schemeClr>
            </a:glow>
          </a:effectLst>
        </p:spPr>
        <p:txBody>
          <a:bodyPr wrap="square">
            <a:spAutoFit/>
          </a:bodyPr>
          <a:lstStyle/>
          <a:p>
            <a:endParaRPr lang="en-US" sz="2000" b="1" dirty="0" smtClean="0"/>
          </a:p>
          <a:p>
            <a:r>
              <a:rPr lang="as-IN" sz="2400" b="1" dirty="0" smtClean="0">
                <a:solidFill>
                  <a:schemeClr val="bg1"/>
                </a:solidFill>
              </a:rPr>
              <a:t>স্থানান্তর</a:t>
            </a:r>
            <a:r>
              <a:rPr lang="en-US" sz="2400" b="1" dirty="0" smtClean="0">
                <a:solidFill>
                  <a:schemeClr val="bg1"/>
                </a:solidFill>
              </a:rPr>
              <a:t>ঃ </a:t>
            </a:r>
            <a:r>
              <a:rPr lang="as-IN" sz="2000" dirty="0" smtClean="0">
                <a:solidFill>
                  <a:srgbClr val="FFC000"/>
                </a:solidFill>
              </a:rPr>
              <a:t> </a:t>
            </a:r>
            <a:r>
              <a:rPr lang="as-IN" sz="2000" dirty="0" smtClean="0">
                <a:solidFill>
                  <a:schemeClr val="bg1"/>
                </a:solidFill>
              </a:rPr>
              <a:t>বলতে একটি দেশের ভেতরে এক স্থান থেকে অন্য স্থানে অথবা একটি দেশের সীমানা পেরিয়ে অন্য দেশে মানুষের গমনাগমনকে বোঝায়।</a:t>
            </a:r>
            <a:r>
              <a:rPr lang="en-US" sz="2000" dirty="0" smtClean="0">
                <a:solidFill>
                  <a:schemeClr val="bg1"/>
                </a:solidFill>
              </a:rPr>
              <a:t> </a:t>
            </a:r>
            <a:r>
              <a:rPr lang="as-IN" sz="2000" dirty="0" smtClean="0">
                <a:solidFill>
                  <a:schemeClr val="bg1"/>
                </a:solidFill>
              </a:rPr>
              <a:t>দেশের বাইরে অর্থাৎ অন্য দেশে লোকজন চলে গেলে তাকে বহির্গমন বলে।</a:t>
            </a:r>
            <a:endParaRPr lang="en-US" dirty="0" smtClean="0">
              <a:solidFill>
                <a:schemeClr val="bg1"/>
              </a:solidFill>
            </a:endParaRPr>
          </a:p>
          <a:p>
            <a:r>
              <a:rPr lang="as-IN" dirty="0" smtClean="0">
                <a:solidFill>
                  <a:schemeClr val="bg1"/>
                </a:solidFill>
              </a:rPr>
              <a:t> </a:t>
            </a:r>
            <a:endParaRPr lang="en-US" dirty="0" smtClean="0">
              <a:solidFill>
                <a:schemeClr val="bg1"/>
              </a:solidFill>
            </a:endParaRPr>
          </a:p>
          <a:p>
            <a:r>
              <a:rPr lang="as-IN" sz="2400" b="1" dirty="0" smtClean="0">
                <a:solidFill>
                  <a:schemeClr val="bg1"/>
                </a:solidFill>
              </a:rPr>
              <a:t>বিবাহ</a:t>
            </a:r>
            <a:r>
              <a:rPr lang="en-US" sz="2400" b="1" dirty="0" smtClean="0">
                <a:solidFill>
                  <a:schemeClr val="bg1"/>
                </a:solidFill>
              </a:rPr>
              <a:t>ঃ</a:t>
            </a:r>
            <a:r>
              <a:rPr lang="en-US" dirty="0" smtClean="0">
                <a:solidFill>
                  <a:schemeClr val="bg1"/>
                </a:solidFill>
              </a:rPr>
              <a:t>  </a:t>
            </a:r>
            <a:r>
              <a:rPr lang="as-IN" sz="2400" dirty="0" smtClean="0">
                <a:solidFill>
                  <a:schemeClr val="bg1"/>
                </a:solidFill>
              </a:rPr>
              <a:t>একটি সামাজিক বন্ধন বা বৈধ চুক্তি যার মাধ্যমে দু'জন মানুষের মধ্যে দাম্পত্য সম্পর্ক স্থাপিত হয়।</a:t>
            </a:r>
            <a:r>
              <a:rPr lang="en-US" sz="2400" dirty="0" smtClean="0">
                <a:solidFill>
                  <a:schemeClr val="bg1"/>
                </a:solidFill>
              </a:rPr>
              <a:t> </a:t>
            </a:r>
            <a:r>
              <a:rPr lang="en-US" sz="2400" dirty="0" err="1" smtClean="0">
                <a:solidFill>
                  <a:schemeClr val="bg1"/>
                </a:solidFill>
              </a:rPr>
              <a:t>কম</a:t>
            </a:r>
            <a:r>
              <a:rPr lang="en-US" sz="2400" dirty="0" smtClean="0">
                <a:solidFill>
                  <a:schemeClr val="bg1"/>
                </a:solidFill>
              </a:rPr>
              <a:t> </a:t>
            </a:r>
            <a:r>
              <a:rPr lang="en-US" sz="2400" dirty="0" err="1" smtClean="0">
                <a:solidFill>
                  <a:schemeClr val="bg1"/>
                </a:solidFill>
              </a:rPr>
              <a:t>বয়সে</a:t>
            </a:r>
            <a:r>
              <a:rPr lang="en-US" sz="2400" dirty="0" smtClean="0">
                <a:solidFill>
                  <a:schemeClr val="bg1"/>
                </a:solidFill>
              </a:rPr>
              <a:t> </a:t>
            </a:r>
            <a:r>
              <a:rPr lang="en-US" sz="2400" dirty="0" err="1" smtClean="0">
                <a:solidFill>
                  <a:schemeClr val="bg1"/>
                </a:solidFill>
              </a:rPr>
              <a:t>ছেলেমেয়েদের</a:t>
            </a:r>
            <a:r>
              <a:rPr lang="en-US" sz="2400" dirty="0" smtClean="0">
                <a:solidFill>
                  <a:schemeClr val="bg1"/>
                </a:solidFill>
              </a:rPr>
              <a:t> </a:t>
            </a:r>
            <a:r>
              <a:rPr lang="en-US" sz="2400" dirty="0" err="1" smtClean="0">
                <a:solidFill>
                  <a:schemeClr val="bg1"/>
                </a:solidFill>
              </a:rPr>
              <a:t>বিয়ে</a:t>
            </a:r>
            <a:r>
              <a:rPr lang="en-US" sz="2400" dirty="0" smtClean="0">
                <a:solidFill>
                  <a:schemeClr val="bg1"/>
                </a:solidFill>
              </a:rPr>
              <a:t> </a:t>
            </a:r>
            <a:r>
              <a:rPr lang="en-US" sz="2400" dirty="0" err="1" smtClean="0">
                <a:solidFill>
                  <a:schemeClr val="bg1"/>
                </a:solidFill>
              </a:rPr>
              <a:t>দেওয়া</a:t>
            </a:r>
            <a:r>
              <a:rPr lang="en-US" sz="2400" dirty="0" smtClean="0">
                <a:solidFill>
                  <a:schemeClr val="bg1"/>
                </a:solidFill>
              </a:rPr>
              <a:t> </a:t>
            </a:r>
            <a:r>
              <a:rPr lang="en-US" sz="2400" dirty="0" err="1" smtClean="0">
                <a:solidFill>
                  <a:schemeClr val="bg1"/>
                </a:solidFill>
              </a:rPr>
              <a:t>জন্মহার</a:t>
            </a:r>
            <a:r>
              <a:rPr lang="en-US" sz="2400" dirty="0" smtClean="0">
                <a:solidFill>
                  <a:schemeClr val="bg1"/>
                </a:solidFill>
              </a:rPr>
              <a:t> </a:t>
            </a:r>
            <a:r>
              <a:rPr lang="en-US" sz="2400" dirty="0" err="1" smtClean="0">
                <a:solidFill>
                  <a:schemeClr val="bg1"/>
                </a:solidFill>
              </a:rPr>
              <a:t>বৃদ্ধির</a:t>
            </a:r>
            <a:r>
              <a:rPr lang="en-US" sz="2400" dirty="0" smtClean="0">
                <a:solidFill>
                  <a:schemeClr val="bg1"/>
                </a:solidFill>
              </a:rPr>
              <a:t> </a:t>
            </a:r>
            <a:r>
              <a:rPr lang="en-US" sz="2400" dirty="0" err="1" smtClean="0">
                <a:solidFill>
                  <a:schemeClr val="bg1"/>
                </a:solidFill>
              </a:rPr>
              <a:t>প্রধান</a:t>
            </a:r>
            <a:r>
              <a:rPr lang="en-US" sz="2400" dirty="0" smtClean="0">
                <a:solidFill>
                  <a:schemeClr val="bg1"/>
                </a:solidFill>
              </a:rPr>
              <a:t> </a:t>
            </a:r>
            <a:r>
              <a:rPr lang="en-US" sz="2400" dirty="0" err="1" smtClean="0">
                <a:solidFill>
                  <a:schemeClr val="bg1"/>
                </a:solidFill>
              </a:rPr>
              <a:t>কারণ</a:t>
            </a:r>
            <a:r>
              <a:rPr lang="en-US" sz="2400" dirty="0" smtClean="0">
                <a:solidFill>
                  <a:schemeClr val="bg1"/>
                </a:solidFill>
              </a:rPr>
              <a:t>। </a:t>
            </a:r>
            <a:r>
              <a:rPr lang="en-US" sz="2400" dirty="0" err="1" smtClean="0">
                <a:solidFill>
                  <a:schemeClr val="bg1"/>
                </a:solidFill>
              </a:rPr>
              <a:t>আমাদের</a:t>
            </a:r>
            <a:r>
              <a:rPr lang="en-US" sz="2400" dirty="0" smtClean="0">
                <a:solidFill>
                  <a:schemeClr val="bg1"/>
                </a:solidFill>
              </a:rPr>
              <a:t> </a:t>
            </a:r>
            <a:r>
              <a:rPr lang="en-US" sz="2400" dirty="0" err="1" smtClean="0">
                <a:solidFill>
                  <a:schemeClr val="bg1"/>
                </a:solidFill>
              </a:rPr>
              <a:t>দেশে</a:t>
            </a:r>
            <a:r>
              <a:rPr lang="en-US" sz="2400" dirty="0" smtClean="0">
                <a:solidFill>
                  <a:schemeClr val="bg1"/>
                </a:solidFill>
              </a:rPr>
              <a:t> </a:t>
            </a:r>
            <a:r>
              <a:rPr lang="en-US" sz="2400" dirty="0" err="1" smtClean="0">
                <a:solidFill>
                  <a:schemeClr val="bg1"/>
                </a:solidFill>
              </a:rPr>
              <a:t>রাষ্ট্রীয়অভাবে</a:t>
            </a:r>
            <a:r>
              <a:rPr lang="en-US" sz="2400" dirty="0" smtClean="0">
                <a:solidFill>
                  <a:schemeClr val="bg1"/>
                </a:solidFill>
              </a:rPr>
              <a:t> </a:t>
            </a:r>
            <a:r>
              <a:rPr lang="en-US" sz="2400" dirty="0" err="1" smtClean="0">
                <a:solidFill>
                  <a:schemeClr val="bg1"/>
                </a:solidFill>
              </a:rPr>
              <a:t>বাল্যবিবাহ</a:t>
            </a:r>
            <a:r>
              <a:rPr lang="en-US" sz="2400" dirty="0" smtClean="0">
                <a:solidFill>
                  <a:schemeClr val="bg1"/>
                </a:solidFill>
              </a:rPr>
              <a:t> </a:t>
            </a:r>
            <a:r>
              <a:rPr lang="en-US" sz="2400" dirty="0" err="1" smtClean="0">
                <a:solidFill>
                  <a:schemeClr val="bg1"/>
                </a:solidFill>
              </a:rPr>
              <a:t>নিষিদ্ধ</a:t>
            </a:r>
            <a:r>
              <a:rPr lang="en-US" sz="2400" dirty="0" smtClean="0">
                <a:solidFill>
                  <a:schemeClr val="bg1"/>
                </a:solidFill>
              </a:rPr>
              <a:t> </a:t>
            </a:r>
            <a:r>
              <a:rPr lang="en-US" sz="2400" dirty="0" err="1" smtClean="0">
                <a:solidFill>
                  <a:schemeClr val="bg1"/>
                </a:solidFill>
              </a:rPr>
              <a:t>করা</a:t>
            </a:r>
            <a:r>
              <a:rPr lang="en-US" sz="2400" dirty="0" smtClean="0">
                <a:solidFill>
                  <a:schemeClr val="bg1"/>
                </a:solidFill>
              </a:rPr>
              <a:t> </a:t>
            </a:r>
            <a:r>
              <a:rPr lang="en-US" sz="2400" dirty="0" err="1" smtClean="0">
                <a:solidFill>
                  <a:schemeClr val="bg1"/>
                </a:solidFill>
              </a:rPr>
              <a:t>হয়েছে</a:t>
            </a:r>
            <a:r>
              <a:rPr lang="en-US" sz="2400" dirty="0" smtClean="0">
                <a:solidFill>
                  <a:schemeClr val="bg1"/>
                </a:solidFill>
              </a:rPr>
              <a:t>। </a:t>
            </a:r>
          </a:p>
          <a:p>
            <a:r>
              <a:rPr lang="en-US" sz="2400" dirty="0" smtClean="0">
                <a:solidFill>
                  <a:schemeClr val="bg1"/>
                </a:solidFill>
              </a:rPr>
              <a:t> </a:t>
            </a:r>
            <a:endParaRPr lang="en-US" sz="2800" dirty="0" smtClean="0">
              <a:solidFill>
                <a:schemeClr val="bg1"/>
              </a:solidFill>
            </a:endParaRPr>
          </a:p>
          <a:p>
            <a:endParaRPr lang="en-US" sz="2000" dirty="0" smtClean="0">
              <a:solidFill>
                <a:schemeClr val="bg1"/>
              </a:solidFill>
            </a:endParaRPr>
          </a:p>
          <a:p>
            <a:r>
              <a:rPr lang="as-IN" sz="2400" b="1" dirty="0" smtClean="0">
                <a:solidFill>
                  <a:schemeClr val="bg1"/>
                </a:solidFill>
              </a:rPr>
              <a:t>সামাজিক গতিশীলতা</a:t>
            </a:r>
            <a:r>
              <a:rPr lang="en-US" sz="2400" b="1" dirty="0" smtClean="0">
                <a:solidFill>
                  <a:schemeClr val="bg1"/>
                </a:solidFill>
              </a:rPr>
              <a:t>ঃ </a:t>
            </a:r>
            <a:endParaRPr lang="as-IN" sz="2400" b="1" dirty="0" smtClean="0">
              <a:solidFill>
                <a:schemeClr val="bg1"/>
              </a:solidFill>
            </a:endParaRPr>
          </a:p>
          <a:p>
            <a:r>
              <a:rPr lang="as-IN" sz="2400" dirty="0" smtClean="0">
                <a:solidFill>
                  <a:schemeClr val="bg1"/>
                </a:solidFill>
              </a:rPr>
              <a:t>সমাজের গতিশীলতা ব্যক্তি, পরিবারের বা গোষ্ঠীগুলির মধ্যে সমাজের সামাজিক সিঁড়ির উপরে বা নিচে যাওয়ার ক্ষমতা, যেমন কম আয় থেকে মধ্যম শ্রেণিতে চলে যাওয়া। সামাজিক গতিশীলতা প্রায়ই সম্পদ পরিবর্তনের বর্ণনা করার জন্য ব্যবহার করা হয়, তবে এটি সাধারণ সামাজিক অবস্থান বা শিক্ষা বর্ণনা করতে ব্যবহার করা যেতে পারে।</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 (4).jpg"/>
          <p:cNvPicPr>
            <a:picLocks noChangeAspect="1"/>
          </p:cNvPicPr>
          <p:nvPr/>
        </p:nvPicPr>
        <p:blipFill>
          <a:blip r:embed="rId2"/>
          <a:stretch>
            <a:fillRect/>
          </a:stretch>
        </p:blipFill>
        <p:spPr>
          <a:xfrm>
            <a:off x="1447800" y="304800"/>
            <a:ext cx="2743200" cy="2819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 name="Explosion 1 2"/>
          <p:cNvSpPr/>
          <p:nvPr/>
        </p:nvSpPr>
        <p:spPr>
          <a:xfrm rot="21039844">
            <a:off x="4570987" y="534205"/>
            <a:ext cx="4065258" cy="2111735"/>
          </a:xfrm>
          <a:prstGeom prst="irregularSeal1">
            <a:avLst/>
          </a:prstGeom>
          <a:solidFill>
            <a:schemeClr val="accent4">
              <a:lumMod val="50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Nikosh"/>
              </a:rPr>
              <a:t>একককাজ</a:t>
            </a:r>
            <a:r>
              <a:rPr lang="en-US" sz="2800" b="1" dirty="0" smtClean="0">
                <a:latin typeface="Nikosh"/>
              </a:rPr>
              <a:t> </a:t>
            </a:r>
            <a:endParaRPr lang="en-US" sz="2800" b="1" dirty="0">
              <a:latin typeface="Nikosh"/>
            </a:endParaRPr>
          </a:p>
        </p:txBody>
      </p:sp>
      <p:sp>
        <p:nvSpPr>
          <p:cNvPr id="4" name="TextBox 3"/>
          <p:cNvSpPr txBox="1"/>
          <p:nvPr/>
        </p:nvSpPr>
        <p:spPr>
          <a:xfrm>
            <a:off x="533400" y="4267200"/>
            <a:ext cx="7848600" cy="584775"/>
          </a:xfrm>
          <a:prstGeom prst="rect">
            <a:avLst/>
          </a:prstGeom>
          <a:solidFill>
            <a:srgbClr val="FFC000"/>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err="1" smtClean="0">
                <a:latin typeface="Nikosh"/>
              </a:rPr>
              <a:t>জনসংখ্যা</a:t>
            </a:r>
            <a:r>
              <a:rPr lang="en-US" sz="3200" dirty="0" smtClean="0">
                <a:latin typeface="Nikosh"/>
              </a:rPr>
              <a:t> </a:t>
            </a:r>
            <a:r>
              <a:rPr lang="en-US" sz="3200" dirty="0" err="1" smtClean="0">
                <a:latin typeface="Nikosh"/>
              </a:rPr>
              <a:t>বৃদ্ধির</a:t>
            </a:r>
            <a:r>
              <a:rPr lang="en-US" sz="3200" dirty="0" smtClean="0">
                <a:latin typeface="Nikosh"/>
              </a:rPr>
              <a:t> </a:t>
            </a:r>
            <a:r>
              <a:rPr lang="en-US" sz="3200" dirty="0" err="1" smtClean="0">
                <a:latin typeface="Nikosh"/>
              </a:rPr>
              <a:t>অন্যতম</a:t>
            </a:r>
            <a:r>
              <a:rPr lang="en-US" sz="3200" dirty="0" smtClean="0">
                <a:latin typeface="Nikosh"/>
              </a:rPr>
              <a:t> </a:t>
            </a:r>
            <a:r>
              <a:rPr lang="en-US" sz="3200" dirty="0" err="1" smtClean="0">
                <a:latin typeface="Nikosh"/>
              </a:rPr>
              <a:t>কারণ</a:t>
            </a:r>
            <a:r>
              <a:rPr lang="en-US" sz="3200" dirty="0" smtClean="0">
                <a:latin typeface="Nikosh"/>
              </a:rPr>
              <a:t> </a:t>
            </a:r>
            <a:r>
              <a:rPr lang="en-US" sz="3200" dirty="0" err="1" smtClean="0">
                <a:latin typeface="Nikosh"/>
              </a:rPr>
              <a:t>কী</a:t>
            </a:r>
            <a:r>
              <a:rPr lang="en-US" sz="3200" dirty="0" smtClean="0">
                <a:latin typeface="Nikosh"/>
              </a:rPr>
              <a:t> ? - </a:t>
            </a:r>
            <a:r>
              <a:rPr lang="en-US" sz="3200" dirty="0" err="1" smtClean="0">
                <a:latin typeface="Nikosh"/>
              </a:rPr>
              <a:t>বর্ণনা</a:t>
            </a:r>
            <a:r>
              <a:rPr lang="en-US" sz="3200" dirty="0" smtClean="0">
                <a:latin typeface="Nikosh"/>
              </a:rPr>
              <a:t> </a:t>
            </a:r>
            <a:r>
              <a:rPr lang="en-US" sz="3200" dirty="0" err="1" smtClean="0">
                <a:latin typeface="Nikosh"/>
              </a:rPr>
              <a:t>কর</a:t>
            </a:r>
            <a:r>
              <a:rPr lang="en-US" sz="3200" dirty="0" smtClean="0">
                <a:latin typeface="Nikosh"/>
              </a:rPr>
              <a:t>। </a:t>
            </a:r>
            <a:endParaRPr lang="en-US" sz="3200" dirty="0">
              <a:latin typeface="Nikosh"/>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rot="21039844">
            <a:off x="4570987" y="534205"/>
            <a:ext cx="4065258" cy="2111735"/>
          </a:xfrm>
          <a:prstGeom prst="irregularSeal1">
            <a:avLst/>
          </a:prstGeom>
          <a:solidFill>
            <a:schemeClr val="accent4">
              <a:lumMod val="50000"/>
            </a:schemeClr>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Nikosh"/>
              </a:rPr>
              <a:t>দলীয়</a:t>
            </a:r>
            <a:r>
              <a:rPr lang="en-US" sz="2800" b="1" dirty="0" smtClean="0">
                <a:latin typeface="Nikosh"/>
              </a:rPr>
              <a:t> </a:t>
            </a:r>
            <a:r>
              <a:rPr lang="en-US" sz="2800" b="1" dirty="0" err="1" smtClean="0">
                <a:latin typeface="Nikosh"/>
              </a:rPr>
              <a:t>কাজ</a:t>
            </a:r>
            <a:r>
              <a:rPr lang="en-US" sz="2800" b="1" dirty="0" smtClean="0">
                <a:latin typeface="Nikosh"/>
              </a:rPr>
              <a:t> </a:t>
            </a:r>
            <a:endParaRPr lang="en-US" sz="2800" b="1" dirty="0">
              <a:latin typeface="Nikosh"/>
            </a:endParaRPr>
          </a:p>
        </p:txBody>
      </p:sp>
      <p:pic>
        <p:nvPicPr>
          <p:cNvPr id="4" name="Picture 3" descr="adobestock_95260823.jpeg"/>
          <p:cNvPicPr>
            <a:picLocks noChangeAspect="1"/>
          </p:cNvPicPr>
          <p:nvPr/>
        </p:nvPicPr>
        <p:blipFill>
          <a:blip r:embed="rId2"/>
          <a:stretch>
            <a:fillRect/>
          </a:stretch>
        </p:blipFill>
        <p:spPr>
          <a:xfrm>
            <a:off x="990600" y="685800"/>
            <a:ext cx="3048000" cy="2667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457200" y="4114800"/>
            <a:ext cx="8229600" cy="1200329"/>
          </a:xfrm>
          <a:prstGeom prst="rect">
            <a:avLst/>
          </a:prstGeom>
          <a:solidFill>
            <a:srgbClr val="92D05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b="1" dirty="0" err="1" smtClean="0">
                <a:latin typeface="Nikosh"/>
              </a:rPr>
              <a:t>জন্মহার</a:t>
            </a:r>
            <a:r>
              <a:rPr lang="en-US" sz="3600" b="1" dirty="0" smtClean="0">
                <a:latin typeface="Nikosh"/>
              </a:rPr>
              <a:t> </a:t>
            </a:r>
            <a:r>
              <a:rPr lang="en-US" sz="3600" b="1" dirty="0" err="1" smtClean="0">
                <a:latin typeface="Nikosh"/>
              </a:rPr>
              <a:t>তারতম্যে</a:t>
            </a:r>
            <a:r>
              <a:rPr lang="en-US" sz="3600" b="1" dirty="0" smtClean="0">
                <a:latin typeface="Nikosh"/>
              </a:rPr>
              <a:t> </a:t>
            </a:r>
            <a:r>
              <a:rPr lang="en-US" sz="3600" b="1" dirty="0" err="1" smtClean="0">
                <a:latin typeface="Nikosh"/>
              </a:rPr>
              <a:t>জলবায়ূর</a:t>
            </a:r>
            <a:r>
              <a:rPr lang="en-US" sz="3600" b="1" dirty="0" smtClean="0">
                <a:latin typeface="Nikosh"/>
              </a:rPr>
              <a:t> </a:t>
            </a:r>
            <a:r>
              <a:rPr lang="en-US" sz="3600" b="1" dirty="0" err="1" smtClean="0">
                <a:latin typeface="Nikosh"/>
              </a:rPr>
              <a:t>প্রভাব</a:t>
            </a:r>
            <a:r>
              <a:rPr lang="en-US" sz="3600" b="1" dirty="0" smtClean="0">
                <a:latin typeface="Nikosh"/>
              </a:rPr>
              <a:t> </a:t>
            </a:r>
            <a:r>
              <a:rPr lang="en-US" sz="3600" b="1" dirty="0" err="1" smtClean="0">
                <a:latin typeface="Nikosh"/>
              </a:rPr>
              <a:t>ব্যাখ্যা</a:t>
            </a:r>
            <a:r>
              <a:rPr lang="en-US" sz="3600" b="1" dirty="0" smtClean="0">
                <a:latin typeface="Nikosh"/>
              </a:rPr>
              <a:t> </a:t>
            </a:r>
            <a:r>
              <a:rPr lang="en-US" sz="3600" b="1" dirty="0" err="1" smtClean="0">
                <a:latin typeface="Nikosh"/>
              </a:rPr>
              <a:t>কর</a:t>
            </a:r>
            <a:r>
              <a:rPr lang="en-US" sz="3600" b="1" dirty="0" smtClean="0">
                <a:latin typeface="Nikosh"/>
              </a:rPr>
              <a:t>। </a:t>
            </a:r>
            <a:endParaRPr lang="en-US" sz="3600" b="1" dirty="0">
              <a:latin typeface="Nikosh"/>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609600" y="457200"/>
            <a:ext cx="4419600" cy="2514600"/>
          </a:xfrm>
          <a:prstGeom prst="irregularSeal2">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bodyPr>
          <a:lstStyle/>
          <a:p>
            <a:pPr algn="ctr"/>
            <a:r>
              <a:rPr lang="en-US" sz="4400" dirty="0" err="1" smtClean="0">
                <a:solidFill>
                  <a:srgbClr val="002060"/>
                </a:solidFill>
                <a:effectLst>
                  <a:glow rad="228600">
                    <a:schemeClr val="accent2">
                      <a:satMod val="175000"/>
                      <a:alpha val="40000"/>
                    </a:schemeClr>
                  </a:glow>
                </a:effectLst>
                <a:latin typeface="Nikosh"/>
              </a:rPr>
              <a:t>মূল্যায়ন</a:t>
            </a:r>
            <a:r>
              <a:rPr lang="en-US" sz="4400" dirty="0" smtClean="0">
                <a:solidFill>
                  <a:srgbClr val="002060"/>
                </a:solidFill>
                <a:effectLst>
                  <a:glow rad="228600">
                    <a:schemeClr val="accent2">
                      <a:satMod val="175000"/>
                      <a:alpha val="40000"/>
                    </a:schemeClr>
                  </a:glow>
                </a:effectLst>
                <a:latin typeface="Nikosh"/>
              </a:rPr>
              <a:t> </a:t>
            </a:r>
            <a:endParaRPr lang="en-US" sz="4400" dirty="0">
              <a:solidFill>
                <a:srgbClr val="002060"/>
              </a:solidFill>
              <a:effectLst>
                <a:glow rad="228600">
                  <a:schemeClr val="accent2">
                    <a:satMod val="175000"/>
                    <a:alpha val="40000"/>
                  </a:schemeClr>
                </a:glow>
              </a:effectLst>
              <a:latin typeface="Nikosh"/>
            </a:endParaRPr>
          </a:p>
        </p:txBody>
      </p:sp>
      <p:sp>
        <p:nvSpPr>
          <p:cNvPr id="3" name="TextBox 2"/>
          <p:cNvSpPr txBox="1"/>
          <p:nvPr/>
        </p:nvSpPr>
        <p:spPr>
          <a:xfrm>
            <a:off x="762000" y="3200400"/>
            <a:ext cx="7848600" cy="252376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t>  </a:t>
            </a:r>
          </a:p>
          <a:p>
            <a:pPr>
              <a:buFont typeface="Wingdings" pitchFamily="2" charset="2"/>
              <a:buChar char="q"/>
            </a:pPr>
            <a:r>
              <a:rPr lang="en-US" sz="2800" dirty="0" smtClean="0"/>
              <a:t>  </a:t>
            </a:r>
            <a:r>
              <a:rPr lang="en-US" sz="2800" dirty="0" err="1" smtClean="0"/>
              <a:t>মিতি</a:t>
            </a:r>
            <a:r>
              <a:rPr lang="en-US" sz="2800" dirty="0" smtClean="0"/>
              <a:t>’ </a:t>
            </a:r>
            <a:r>
              <a:rPr lang="en-US" sz="2800" dirty="0" err="1" smtClean="0"/>
              <a:t>শব্দের</a:t>
            </a:r>
            <a:r>
              <a:rPr lang="en-US" sz="2800" dirty="0" smtClean="0"/>
              <a:t> </a:t>
            </a:r>
            <a:r>
              <a:rPr lang="en-US" sz="2800" dirty="0" err="1" smtClean="0"/>
              <a:t>অর্থ</a:t>
            </a:r>
            <a:r>
              <a:rPr lang="en-US" sz="2800" dirty="0" smtClean="0"/>
              <a:t> </a:t>
            </a:r>
            <a:r>
              <a:rPr lang="en-US" sz="2800" dirty="0" err="1" smtClean="0"/>
              <a:t>কী</a:t>
            </a:r>
            <a:r>
              <a:rPr lang="en-US" sz="2800" dirty="0" smtClean="0"/>
              <a:t> ?</a:t>
            </a:r>
          </a:p>
          <a:p>
            <a:pPr>
              <a:buFont typeface="Wingdings" pitchFamily="2" charset="2"/>
              <a:buChar char="q"/>
            </a:pPr>
            <a:r>
              <a:rPr lang="en-US" sz="2800" dirty="0" smtClean="0"/>
              <a:t>  </a:t>
            </a:r>
            <a:r>
              <a:rPr lang="en-US" sz="2800" dirty="0" err="1" smtClean="0"/>
              <a:t>সামাজিক</a:t>
            </a:r>
            <a:r>
              <a:rPr lang="en-US" sz="2800" dirty="0" smtClean="0"/>
              <a:t> </a:t>
            </a:r>
            <a:r>
              <a:rPr lang="en-US" sz="2800" dirty="0" err="1" smtClean="0"/>
              <a:t>গতিশীলতা</a:t>
            </a:r>
            <a:r>
              <a:rPr lang="en-US" sz="2800" dirty="0" smtClean="0"/>
              <a:t> </a:t>
            </a:r>
            <a:r>
              <a:rPr lang="en-US" sz="2800" dirty="0" err="1" smtClean="0"/>
              <a:t>কী</a:t>
            </a:r>
            <a:r>
              <a:rPr lang="en-US" sz="2800" dirty="0" smtClean="0"/>
              <a:t> ?</a:t>
            </a:r>
          </a:p>
          <a:p>
            <a:pPr>
              <a:buFont typeface="Wingdings" pitchFamily="2" charset="2"/>
              <a:buChar char="q"/>
            </a:pPr>
            <a:r>
              <a:rPr lang="en-US" sz="2800" dirty="0" smtClean="0"/>
              <a:t>  </a:t>
            </a:r>
            <a:r>
              <a:rPr lang="en-US" sz="2800" dirty="0" err="1" smtClean="0"/>
              <a:t>স্থানান্তর</a:t>
            </a:r>
            <a:r>
              <a:rPr lang="en-US" sz="2800" dirty="0" smtClean="0"/>
              <a:t> </a:t>
            </a:r>
            <a:r>
              <a:rPr lang="en-US" sz="2800" dirty="0" err="1" smtClean="0"/>
              <a:t>কত</a:t>
            </a:r>
            <a:r>
              <a:rPr lang="en-US" sz="2800" dirty="0" smtClean="0"/>
              <a:t> </a:t>
            </a:r>
            <a:r>
              <a:rPr lang="en-US" sz="2800" dirty="0" err="1" smtClean="0"/>
              <a:t>প্রকার</a:t>
            </a:r>
            <a:r>
              <a:rPr lang="en-US" sz="2800" dirty="0" smtClean="0"/>
              <a:t> ? </a:t>
            </a:r>
          </a:p>
          <a:p>
            <a:r>
              <a:rPr lang="en-US" sz="2800" dirty="0" smtClean="0"/>
              <a:t> </a:t>
            </a:r>
          </a:p>
          <a:p>
            <a:r>
              <a:rPr lang="en-US" sz="2800"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qdefault.jpg"/>
          <p:cNvPicPr>
            <a:picLocks noChangeAspect="1"/>
          </p:cNvPicPr>
          <p:nvPr/>
        </p:nvPicPr>
        <p:blipFill>
          <a:blip r:embed="rId2"/>
          <a:srcRect t="52222" r="66667" b="5556"/>
          <a:stretch>
            <a:fillRect/>
          </a:stretch>
        </p:blipFill>
        <p:spPr>
          <a:xfrm>
            <a:off x="609600" y="685800"/>
            <a:ext cx="8077200" cy="2743200"/>
          </a:xfrm>
          <a:prstGeom prst="ellipse">
            <a:avLst/>
          </a:prstGeom>
          <a:ln w="63500" cap="rnd">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TextBox 4"/>
          <p:cNvSpPr txBox="1"/>
          <p:nvPr/>
        </p:nvSpPr>
        <p:spPr>
          <a:xfrm>
            <a:off x="2895600" y="1066800"/>
            <a:ext cx="4572000" cy="769441"/>
          </a:xfrm>
          <a:prstGeom prst="rect">
            <a:avLst/>
          </a:prstGeom>
          <a:noFill/>
          <a:effectLst>
            <a:glow rad="228600">
              <a:schemeClr val="accent1">
                <a:satMod val="175000"/>
                <a:alpha val="40000"/>
              </a:schemeClr>
            </a:glow>
          </a:effectLst>
        </p:spPr>
        <p:txBody>
          <a:bodyPr wrap="square" rtlCol="0">
            <a:spAutoFit/>
          </a:bodyPr>
          <a:lstStyle/>
          <a:p>
            <a:r>
              <a:rPr lang="en-US" sz="4400" dirty="0" smtClean="0"/>
              <a:t>   </a:t>
            </a:r>
            <a:r>
              <a:rPr lang="en-US" sz="4400" b="1" dirty="0" err="1" smtClean="0">
                <a:effectLst>
                  <a:glow rad="228600">
                    <a:schemeClr val="accent1">
                      <a:satMod val="175000"/>
                      <a:alpha val="40000"/>
                    </a:schemeClr>
                  </a:glow>
                </a:effectLst>
              </a:rPr>
              <a:t>বাড়ীর</a:t>
            </a:r>
            <a:r>
              <a:rPr lang="en-US" sz="4400" b="1" dirty="0" smtClean="0">
                <a:effectLst>
                  <a:glow rad="228600">
                    <a:schemeClr val="accent1">
                      <a:satMod val="175000"/>
                      <a:alpha val="40000"/>
                    </a:schemeClr>
                  </a:glow>
                </a:effectLst>
              </a:rPr>
              <a:t> </a:t>
            </a:r>
            <a:r>
              <a:rPr lang="en-US" sz="4400" b="1" dirty="0" err="1" smtClean="0">
                <a:effectLst>
                  <a:glow rad="228600">
                    <a:schemeClr val="accent1">
                      <a:satMod val="175000"/>
                      <a:alpha val="40000"/>
                    </a:schemeClr>
                  </a:glow>
                </a:effectLst>
              </a:rPr>
              <a:t>কাজ</a:t>
            </a:r>
            <a:r>
              <a:rPr lang="en-US" sz="4400" b="1" dirty="0" smtClean="0">
                <a:effectLst>
                  <a:glow rad="228600">
                    <a:schemeClr val="accent1">
                      <a:satMod val="175000"/>
                      <a:alpha val="40000"/>
                    </a:schemeClr>
                  </a:glow>
                </a:effectLst>
              </a:rPr>
              <a:t> </a:t>
            </a:r>
            <a:endParaRPr lang="en-US" sz="4400" b="1" dirty="0">
              <a:effectLst>
                <a:glow rad="228600">
                  <a:schemeClr val="accent1">
                    <a:satMod val="175000"/>
                    <a:alpha val="40000"/>
                  </a:schemeClr>
                </a:glow>
              </a:effectLst>
            </a:endParaRPr>
          </a:p>
        </p:txBody>
      </p:sp>
      <p:sp>
        <p:nvSpPr>
          <p:cNvPr id="6" name="TextBox 5"/>
          <p:cNvSpPr txBox="1"/>
          <p:nvPr/>
        </p:nvSpPr>
        <p:spPr>
          <a:xfrm>
            <a:off x="533400" y="4419600"/>
            <a:ext cx="8229600" cy="120032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b="1" dirty="0" err="1" smtClean="0">
                <a:latin typeface="Nikosh"/>
              </a:rPr>
              <a:t>জন্মহার</a:t>
            </a:r>
            <a:r>
              <a:rPr lang="en-US" sz="3600" b="1" dirty="0" smtClean="0">
                <a:latin typeface="Nikosh"/>
              </a:rPr>
              <a:t> </a:t>
            </a:r>
            <a:r>
              <a:rPr lang="en-US" sz="3600" b="1" dirty="0" err="1" smtClean="0">
                <a:latin typeface="Nikosh"/>
              </a:rPr>
              <a:t>বৃদ্ধির</a:t>
            </a:r>
            <a:r>
              <a:rPr lang="en-US" sz="3600" b="1" dirty="0" smtClean="0">
                <a:latin typeface="Nikosh"/>
              </a:rPr>
              <a:t> </a:t>
            </a:r>
            <a:r>
              <a:rPr lang="en-US" sz="3600" b="1" dirty="0" err="1" smtClean="0">
                <a:latin typeface="Nikosh"/>
              </a:rPr>
              <a:t>ফলে</a:t>
            </a:r>
            <a:r>
              <a:rPr lang="en-US" sz="3600" b="1" dirty="0" smtClean="0">
                <a:latin typeface="Nikosh"/>
              </a:rPr>
              <a:t> </a:t>
            </a:r>
            <a:r>
              <a:rPr lang="en-US" sz="3600" b="1" dirty="0" err="1" smtClean="0">
                <a:latin typeface="Nikosh"/>
              </a:rPr>
              <a:t>কী</a:t>
            </a:r>
            <a:r>
              <a:rPr lang="en-US" sz="3600" b="1" dirty="0" smtClean="0">
                <a:latin typeface="Nikosh"/>
              </a:rPr>
              <a:t> </a:t>
            </a:r>
            <a:r>
              <a:rPr lang="en-US" sz="3600" b="1" dirty="0" err="1" smtClean="0">
                <a:latin typeface="Nikosh"/>
              </a:rPr>
              <a:t>কী</a:t>
            </a:r>
            <a:r>
              <a:rPr lang="en-US" sz="3600" b="1" dirty="0" smtClean="0">
                <a:latin typeface="Nikosh"/>
              </a:rPr>
              <a:t> </a:t>
            </a:r>
            <a:r>
              <a:rPr lang="en-US" sz="3600" b="1" dirty="0" err="1" smtClean="0">
                <a:latin typeface="Nikosh"/>
              </a:rPr>
              <a:t>সমস্যা</a:t>
            </a:r>
            <a:r>
              <a:rPr lang="en-US" sz="3600" b="1" dirty="0" smtClean="0">
                <a:latin typeface="Nikosh"/>
              </a:rPr>
              <a:t> </a:t>
            </a:r>
            <a:r>
              <a:rPr lang="en-US" sz="3600" b="1" dirty="0" err="1" smtClean="0">
                <a:latin typeface="Nikosh"/>
              </a:rPr>
              <a:t>হতে</a:t>
            </a:r>
            <a:r>
              <a:rPr lang="en-US" sz="3600" b="1" dirty="0" smtClean="0">
                <a:latin typeface="Nikosh"/>
              </a:rPr>
              <a:t> </a:t>
            </a:r>
            <a:r>
              <a:rPr lang="en-US" sz="3600" b="1" dirty="0" err="1" smtClean="0">
                <a:latin typeface="Nikosh"/>
              </a:rPr>
              <a:t>পারে</a:t>
            </a:r>
            <a:r>
              <a:rPr lang="en-US" sz="3600" b="1" dirty="0" smtClean="0">
                <a:latin typeface="Nikosh"/>
              </a:rPr>
              <a:t> </a:t>
            </a:r>
            <a:r>
              <a:rPr lang="en-US" sz="3600" b="1" dirty="0" err="1" smtClean="0">
                <a:latin typeface="Nikosh"/>
              </a:rPr>
              <a:t>চিহ্নিত</a:t>
            </a:r>
            <a:r>
              <a:rPr lang="en-US" sz="3600" b="1" dirty="0" smtClean="0">
                <a:latin typeface="Nikosh"/>
              </a:rPr>
              <a:t> </a:t>
            </a:r>
            <a:r>
              <a:rPr lang="en-US" sz="3600" b="1" dirty="0" err="1" smtClean="0">
                <a:latin typeface="Nikosh"/>
              </a:rPr>
              <a:t>করে</a:t>
            </a:r>
            <a:r>
              <a:rPr lang="en-US" sz="3600" b="1" dirty="0" smtClean="0">
                <a:latin typeface="Nikosh"/>
              </a:rPr>
              <a:t> </a:t>
            </a:r>
            <a:r>
              <a:rPr lang="en-US" sz="3600" b="1" dirty="0" err="1" smtClean="0">
                <a:latin typeface="Nikosh"/>
              </a:rPr>
              <a:t>তার</a:t>
            </a:r>
            <a:r>
              <a:rPr lang="en-US" sz="3600" b="1" dirty="0" smtClean="0">
                <a:latin typeface="Nikosh"/>
              </a:rPr>
              <a:t> </a:t>
            </a:r>
            <a:r>
              <a:rPr lang="en-US" sz="3600" b="1" dirty="0" err="1" smtClean="0">
                <a:latin typeface="Nikosh"/>
              </a:rPr>
              <a:t>তালিকা</a:t>
            </a:r>
            <a:r>
              <a:rPr lang="en-US" sz="3600" b="1" dirty="0" smtClean="0">
                <a:latin typeface="Nikosh"/>
              </a:rPr>
              <a:t> </a:t>
            </a:r>
            <a:r>
              <a:rPr lang="en-US" sz="3600" b="1" dirty="0" err="1" smtClean="0">
                <a:latin typeface="Nikosh"/>
              </a:rPr>
              <a:t>প্রস্তুত</a:t>
            </a:r>
            <a:r>
              <a:rPr lang="en-US" sz="3600" b="1" dirty="0" smtClean="0">
                <a:latin typeface="Nikosh"/>
              </a:rPr>
              <a:t> </a:t>
            </a:r>
            <a:r>
              <a:rPr lang="en-US" sz="3600" b="1" dirty="0" err="1" smtClean="0">
                <a:latin typeface="Nikosh"/>
              </a:rPr>
              <a:t>কর</a:t>
            </a:r>
            <a:r>
              <a:rPr lang="en-US" sz="3600" b="1" dirty="0" smtClean="0">
                <a:latin typeface="Nikosh"/>
              </a:rPr>
              <a:t>।  </a:t>
            </a:r>
            <a:endParaRPr lang="en-US" sz="3600" b="1" dirty="0">
              <a:latin typeface="Nikosh"/>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3500434_1100064550495746_120669635432163095_o.jpg"/>
          <p:cNvPicPr>
            <a:picLocks noChangeAspect="1"/>
          </p:cNvPicPr>
          <p:nvPr/>
        </p:nvPicPr>
        <p:blipFill>
          <a:blip r:embed="rId2"/>
          <a:stretch>
            <a:fillRect/>
          </a:stretch>
        </p:blipFill>
        <p:spPr>
          <a:xfrm>
            <a:off x="533400" y="457200"/>
            <a:ext cx="8153400" cy="5867400"/>
          </a:xfrm>
          <a:prstGeom prst="roundRect">
            <a:avLst>
              <a:gd name="adj" fmla="val 11111"/>
            </a:avLst>
          </a:prstGeom>
          <a:ln w="190500" cap="rnd">
            <a:solidFill>
              <a:srgbClr val="C8C6BD"/>
            </a:solidFill>
            <a:prstDash val="solid"/>
          </a:ln>
          <a:effectLst>
            <a:glow rad="228600">
              <a:schemeClr val="accent3">
                <a:satMod val="175000"/>
                <a:alpha val="40000"/>
              </a:schemeClr>
            </a:glow>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TextBox 3"/>
          <p:cNvSpPr txBox="1"/>
          <p:nvPr/>
        </p:nvSpPr>
        <p:spPr>
          <a:xfrm>
            <a:off x="2590800" y="4419600"/>
            <a:ext cx="6934200" cy="1200329"/>
          </a:xfrm>
          <a:prstGeom prst="rect">
            <a:avLst/>
          </a:prstGeom>
          <a:noFill/>
        </p:spPr>
        <p:txBody>
          <a:bodyPr wrap="square" rtlCol="0">
            <a:prstTxWarp prst="textPlain">
              <a:avLst/>
            </a:prstTxWarp>
            <a:spAutoFit/>
          </a:bodyPr>
          <a:lstStyle/>
          <a:p>
            <a:r>
              <a:rPr lang="en-US" dirty="0" smtClean="0"/>
              <a:t>    </a:t>
            </a:r>
            <a:r>
              <a:rPr lang="en-US" sz="138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
              </a:rPr>
              <a:t>ধন্যবাদ</a:t>
            </a:r>
            <a:r>
              <a:rPr lang="en-US" sz="138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
              </a:rPr>
              <a:t>	     </a:t>
            </a:r>
            <a:endParaRPr lang="en-US" sz="72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533400" y="0"/>
            <a:ext cx="3581400" cy="3200400"/>
          </a:xfrm>
          <a:prstGeom prst="irregularSeal2">
            <a:avLst/>
          </a:prstGeom>
          <a:solidFill>
            <a:schemeClr val="accent2">
              <a:lumMod val="75000"/>
            </a:schemeClr>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ew pic.jpg"/>
          <p:cNvPicPr>
            <a:picLocks noChangeAspect="1"/>
          </p:cNvPicPr>
          <p:nvPr/>
        </p:nvPicPr>
        <p:blipFill>
          <a:blip r:embed="rId2"/>
          <a:stretch>
            <a:fillRect/>
          </a:stretch>
        </p:blipFill>
        <p:spPr>
          <a:xfrm>
            <a:off x="1447800" y="990600"/>
            <a:ext cx="1447800" cy="1371600"/>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Arc 5"/>
          <p:cNvSpPr/>
          <p:nvPr/>
        </p:nvSpPr>
        <p:spPr>
          <a:xfrm rot="19378670">
            <a:off x="3816185" y="1212829"/>
            <a:ext cx="4788230" cy="466094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p:cNvSpPr/>
          <p:nvPr/>
        </p:nvSpPr>
        <p:spPr>
          <a:xfrm>
            <a:off x="3962400" y="1295400"/>
            <a:ext cx="4876800" cy="1447800"/>
          </a:xfrm>
          <a:prstGeom prst="ellipse">
            <a:avLst/>
          </a:prstGeom>
          <a:solidFill>
            <a:schemeClr val="accent6">
              <a:lumMod val="75000"/>
            </a:schemeClr>
          </a:solid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48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পরিচিতি</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Plaque 7"/>
          <p:cNvSpPr/>
          <p:nvPr/>
        </p:nvSpPr>
        <p:spPr>
          <a:xfrm>
            <a:off x="838200" y="3352800"/>
            <a:ext cx="7924800" cy="3048000"/>
          </a:xfrm>
          <a:prstGeom prst="plaque">
            <a:avLst/>
          </a:prstGeom>
          <a:blipFill>
            <a:blip r:embed="rId3"/>
            <a:tile tx="0" ty="0" sx="100000" sy="100000" flip="none" algn="tl"/>
          </a:blip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smtClean="0"/>
          </a:p>
          <a:p>
            <a:pPr algn="ctr"/>
            <a:r>
              <a:rPr lang="en-US" sz="5400" dirty="0" err="1"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মোঃ</a:t>
            </a:r>
            <a:r>
              <a:rPr lang="en-US" sz="54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 </a:t>
            </a:r>
            <a:r>
              <a:rPr lang="en-US" sz="5400" dirty="0" err="1"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মাজহারুল</a:t>
            </a:r>
            <a:r>
              <a:rPr lang="en-US" sz="54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 </a:t>
            </a:r>
            <a:r>
              <a:rPr lang="en-US" sz="5400" dirty="0" err="1"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ইসলাম</a:t>
            </a:r>
            <a:r>
              <a:rPr lang="en-US" sz="54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 </a:t>
            </a:r>
          </a:p>
          <a:p>
            <a:pPr algn="ctr"/>
            <a:r>
              <a:rPr lang="en-US" sz="2800" dirty="0" err="1" smtClean="0"/>
              <a:t>সহকারি</a:t>
            </a:r>
            <a:r>
              <a:rPr lang="en-US" sz="2800" dirty="0" smtClean="0"/>
              <a:t> </a:t>
            </a:r>
            <a:r>
              <a:rPr lang="en-US" sz="2800" dirty="0" err="1" smtClean="0"/>
              <a:t>শিক্ষক</a:t>
            </a:r>
            <a:endParaRPr lang="en-US" sz="2800" dirty="0" smtClean="0"/>
          </a:p>
          <a:p>
            <a:pPr algn="ctr"/>
            <a:r>
              <a:rPr lang="en-US" sz="2800" dirty="0" err="1" smtClean="0"/>
              <a:t>বামুনিয়া</a:t>
            </a:r>
            <a:r>
              <a:rPr lang="en-US" sz="2800" dirty="0" smtClean="0"/>
              <a:t> </a:t>
            </a:r>
            <a:r>
              <a:rPr lang="en-US" sz="2800" dirty="0" err="1" smtClean="0"/>
              <a:t>সোনাতনকাটি</a:t>
            </a:r>
            <a:r>
              <a:rPr lang="en-US" sz="2800" dirty="0" smtClean="0"/>
              <a:t>  </a:t>
            </a:r>
            <a:r>
              <a:rPr lang="en-US" sz="2800" dirty="0" err="1" smtClean="0"/>
              <a:t>মাধ্যমিক</a:t>
            </a:r>
            <a:r>
              <a:rPr lang="en-US" sz="2800" dirty="0" smtClean="0"/>
              <a:t> </a:t>
            </a:r>
            <a:r>
              <a:rPr lang="en-US" sz="2800" dirty="0" err="1" smtClean="0"/>
              <a:t>বালিকা</a:t>
            </a:r>
            <a:r>
              <a:rPr lang="en-US" sz="2800" dirty="0" smtClean="0"/>
              <a:t>  </a:t>
            </a:r>
            <a:r>
              <a:rPr lang="en-US" sz="2800" dirty="0" err="1" smtClean="0"/>
              <a:t>বিদ্যালয়</a:t>
            </a:r>
            <a:r>
              <a:rPr lang="en-US" sz="2800" dirty="0" smtClean="0"/>
              <a:t>, </a:t>
            </a:r>
            <a:r>
              <a:rPr lang="en-US" sz="2800" dirty="0" err="1" smtClean="0"/>
              <a:t>শার্শা</a:t>
            </a:r>
            <a:r>
              <a:rPr lang="en-US" sz="2800" dirty="0" smtClean="0"/>
              <a:t>, </a:t>
            </a:r>
            <a:r>
              <a:rPr lang="en-US" sz="2800" dirty="0" err="1" smtClean="0"/>
              <a:t>যশোর</a:t>
            </a:r>
            <a:r>
              <a:rPr lang="en-US" sz="2800" dirty="0" smtClean="0"/>
              <a:t> ।</a:t>
            </a:r>
          </a:p>
          <a:p>
            <a:pPr algn="ctr"/>
            <a:endParaRPr lang="en-US" sz="2800" dirty="0" smtClean="0"/>
          </a:p>
          <a:p>
            <a:pPr algn="ct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0" nodeType="clickEffect">
                                  <p:stCondLst>
                                    <p:cond delay="0"/>
                                  </p:stCondLst>
                                  <p:childTnLst>
                                    <p:animEffect transition="out" filter="diamond(in)">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_20200112_161828.jpg"/>
          <p:cNvPicPr>
            <a:picLocks noChangeAspect="1"/>
          </p:cNvPicPr>
          <p:nvPr/>
        </p:nvPicPr>
        <p:blipFill>
          <a:blip r:embed="rId2"/>
          <a:stretch>
            <a:fillRect/>
          </a:stretch>
        </p:blipFill>
        <p:spPr>
          <a:xfrm>
            <a:off x="3505200" y="228600"/>
            <a:ext cx="5029200" cy="6248400"/>
          </a:xfrm>
          <a:prstGeom prst="rect">
            <a:avLst/>
          </a:prstGeom>
          <a:ln>
            <a:noFill/>
          </a:ln>
          <a:effectLst>
            <a:outerShdw blurRad="292100" dist="139700" dir="2700000" algn="tl" rotWithShape="0">
              <a:srgbClr val="333333">
                <a:alpha val="65000"/>
              </a:srgbClr>
            </a:outerShdw>
          </a:effectLst>
        </p:spPr>
      </p:pic>
      <p:sp>
        <p:nvSpPr>
          <p:cNvPr id="10" name="Right Arrow 9"/>
          <p:cNvSpPr/>
          <p:nvPr/>
        </p:nvSpPr>
        <p:spPr>
          <a:xfrm>
            <a:off x="457200" y="609600"/>
            <a:ext cx="2819400" cy="4648200"/>
          </a:xfrm>
          <a:prstGeom prst="rightArrow">
            <a:avLst/>
          </a:prstGeom>
          <a:blipFill>
            <a:blip r:embed="rId3"/>
            <a:tile tx="0" ty="0" sx="100000" sy="100000" flip="none" algn="tl"/>
          </a:blip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bodyPr>
          <a:lstStyle/>
          <a:p>
            <a:pPr algn="ctr"/>
            <a:r>
              <a:rPr lang="en-US" sz="4000" b="1" dirty="0" err="1" smtClean="0">
                <a:effectLst>
                  <a:glow rad="228600">
                    <a:schemeClr val="accent6">
                      <a:satMod val="175000"/>
                      <a:alpha val="40000"/>
                    </a:schemeClr>
                  </a:glow>
                </a:effectLst>
                <a:latin typeface="Nikosh"/>
              </a:rPr>
              <a:t>পাঠ</a:t>
            </a:r>
            <a:r>
              <a:rPr lang="en-US" sz="4000" b="1" dirty="0" smtClean="0">
                <a:effectLst>
                  <a:glow rad="228600">
                    <a:schemeClr val="accent6">
                      <a:satMod val="175000"/>
                      <a:alpha val="40000"/>
                    </a:schemeClr>
                  </a:glow>
                </a:effectLst>
                <a:latin typeface="Nikosh"/>
              </a:rPr>
              <a:t> </a:t>
            </a:r>
            <a:r>
              <a:rPr lang="en-US" sz="4000" b="1" dirty="0" err="1" smtClean="0">
                <a:effectLst>
                  <a:glow rad="228600">
                    <a:schemeClr val="accent6">
                      <a:satMod val="175000"/>
                      <a:alpha val="40000"/>
                    </a:schemeClr>
                  </a:glow>
                </a:effectLst>
                <a:latin typeface="Nikosh"/>
              </a:rPr>
              <a:t>পরিচিতি</a:t>
            </a:r>
            <a:r>
              <a:rPr lang="en-US" sz="4000" b="1" dirty="0" smtClean="0">
                <a:effectLst>
                  <a:glow rad="228600">
                    <a:schemeClr val="accent6">
                      <a:satMod val="175000"/>
                      <a:alpha val="40000"/>
                    </a:schemeClr>
                  </a:glow>
                </a:effectLst>
                <a:latin typeface="Nikosh"/>
              </a:rPr>
              <a:t> </a:t>
            </a:r>
            <a:endParaRPr lang="en-US" sz="4000" b="1" dirty="0">
              <a:effectLst>
                <a:glow rad="228600">
                  <a:schemeClr val="accent6">
                    <a:satMod val="175000"/>
                    <a:alpha val="40000"/>
                  </a:schemeClr>
                </a:glow>
              </a:effectLst>
              <a:latin typeface="Nikosh"/>
            </a:endParaRPr>
          </a:p>
        </p:txBody>
      </p:sp>
      <p:sp>
        <p:nvSpPr>
          <p:cNvPr id="11" name="TextBox 10"/>
          <p:cNvSpPr txBox="1"/>
          <p:nvPr/>
        </p:nvSpPr>
        <p:spPr>
          <a:xfrm>
            <a:off x="3581400" y="1981200"/>
            <a:ext cx="2971800" cy="830997"/>
          </a:xfrm>
          <a:prstGeom prst="rect">
            <a:avLst/>
          </a:prstGeom>
          <a:no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b="1" dirty="0" err="1" smtClean="0"/>
              <a:t>সময়ঃ</a:t>
            </a:r>
            <a:r>
              <a:rPr lang="en-US" sz="2400" b="1" dirty="0" smtClean="0"/>
              <a:t> ৫০মিঃ</a:t>
            </a:r>
          </a:p>
          <a:p>
            <a:r>
              <a:rPr lang="en-US" sz="2400" b="1" dirty="0" smtClean="0"/>
              <a:t> </a:t>
            </a:r>
            <a:r>
              <a:rPr lang="en-US" sz="2400" b="1" dirty="0" err="1" smtClean="0"/>
              <a:t>তাং</a:t>
            </a:r>
            <a:r>
              <a:rPr lang="en-US" sz="2400" b="1" dirty="0" smtClean="0"/>
              <a:t> ০৩ /০৪/২০২১</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xit" presetSubtype="4" fill="hold" nodeType="clickEffect">
                                  <p:stCondLst>
                                    <p:cond delay="0"/>
                                  </p:stCondLst>
                                  <p:childTnLst>
                                    <p:animEffect transition="out" filter="wheel(4)">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Maruf\Pictures\207235-d1.jpg"/>
          <p:cNvPicPr>
            <a:picLocks noChangeAspect="1" noChangeArrowheads="1"/>
          </p:cNvPicPr>
          <p:nvPr/>
        </p:nvPicPr>
        <p:blipFill>
          <a:blip r:embed="rId2"/>
          <a:srcRect/>
          <a:stretch>
            <a:fillRect/>
          </a:stretch>
        </p:blipFill>
        <p:spPr bwMode="auto">
          <a:xfrm>
            <a:off x="304800" y="1295400"/>
            <a:ext cx="8534400" cy="4648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381000" y="152400"/>
            <a:ext cx="8458200" cy="914400"/>
          </a:xfrm>
          <a:prstGeom prst="rect">
            <a:avLst/>
          </a:prstGeom>
          <a:solidFill>
            <a:schemeClr val="accent2">
              <a:lumMod val="75000"/>
            </a:schemeClr>
          </a:solid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Nikosh"/>
              </a:rPr>
              <a:t>নিচের</a:t>
            </a:r>
            <a:r>
              <a:rPr lang="en-US" sz="3200" b="1" dirty="0" smtClean="0">
                <a:latin typeface="Nikosh"/>
              </a:rPr>
              <a:t> </a:t>
            </a:r>
            <a:r>
              <a:rPr lang="en-US" sz="3200" b="1" dirty="0" err="1" smtClean="0">
                <a:latin typeface="Nikosh"/>
              </a:rPr>
              <a:t>ছবিটি</a:t>
            </a:r>
            <a:r>
              <a:rPr lang="en-US" sz="3200" b="1" dirty="0" smtClean="0">
                <a:latin typeface="Nikosh"/>
              </a:rPr>
              <a:t> </a:t>
            </a:r>
            <a:r>
              <a:rPr lang="en-US" sz="3200" b="1" dirty="0" err="1" smtClean="0">
                <a:latin typeface="Nikosh"/>
              </a:rPr>
              <a:t>দেখে</a:t>
            </a:r>
            <a:r>
              <a:rPr lang="en-US" sz="3200" b="1" dirty="0" smtClean="0">
                <a:latin typeface="Nikosh"/>
              </a:rPr>
              <a:t> </a:t>
            </a:r>
            <a:r>
              <a:rPr lang="en-US" sz="3200" b="1" dirty="0" err="1" smtClean="0">
                <a:latin typeface="Nikosh"/>
              </a:rPr>
              <a:t>বলার</a:t>
            </a:r>
            <a:r>
              <a:rPr lang="en-US" sz="3200" b="1" dirty="0" smtClean="0">
                <a:latin typeface="Nikosh"/>
              </a:rPr>
              <a:t> </a:t>
            </a:r>
            <a:r>
              <a:rPr lang="en-US" sz="3200" b="1" dirty="0" err="1" smtClean="0">
                <a:latin typeface="Nikosh"/>
              </a:rPr>
              <a:t>চেষ্টা</a:t>
            </a:r>
            <a:r>
              <a:rPr lang="en-US" sz="3200" b="1" dirty="0" smtClean="0">
                <a:latin typeface="Nikosh"/>
              </a:rPr>
              <a:t> </a:t>
            </a:r>
            <a:r>
              <a:rPr lang="en-US" sz="3200" b="1" dirty="0" err="1" smtClean="0">
                <a:latin typeface="Nikosh"/>
              </a:rPr>
              <a:t>কর</a:t>
            </a:r>
            <a:r>
              <a:rPr lang="en-US" sz="3200" b="1" dirty="0" smtClean="0">
                <a:latin typeface="Nikosh"/>
              </a:rPr>
              <a:t> </a:t>
            </a:r>
            <a:endParaRPr lang="en-US" sz="3200" b="1" dirty="0">
              <a:latin typeface="Nikosh"/>
            </a:endParaRPr>
          </a:p>
        </p:txBody>
      </p:sp>
      <p:sp>
        <p:nvSpPr>
          <p:cNvPr id="11" name="Rectangle 10"/>
          <p:cNvSpPr/>
          <p:nvPr/>
        </p:nvSpPr>
        <p:spPr>
          <a:xfrm>
            <a:off x="152400" y="6172200"/>
            <a:ext cx="8991600" cy="400110"/>
          </a:xfrm>
          <a:prstGeom prst="rect">
            <a:avLst/>
          </a:prstGeom>
          <a:solidFill>
            <a:schemeClr val="accent1">
              <a:lumMod val="60000"/>
              <a:lumOff val="40000"/>
            </a:schemeClr>
          </a:solidFill>
        </p:spPr>
        <p:txBody>
          <a:bodyPr wrap="square">
            <a:spAutoFit/>
          </a:bodyPr>
          <a:lstStyle/>
          <a:p>
            <a:r>
              <a:rPr lang="en-US" sz="2000" b="1" dirty="0" err="1" smtClean="0">
                <a:solidFill>
                  <a:prstClr val="black"/>
                </a:solidFill>
              </a:rPr>
              <a:t>দেশে</a:t>
            </a:r>
            <a:r>
              <a:rPr lang="en-US" sz="2000" b="1" dirty="0" smtClean="0">
                <a:solidFill>
                  <a:prstClr val="black"/>
                </a:solidFill>
              </a:rPr>
              <a:t> </a:t>
            </a:r>
            <a:r>
              <a:rPr lang="en-US" sz="2000" b="1" dirty="0" err="1" smtClean="0">
                <a:solidFill>
                  <a:prstClr val="black"/>
                </a:solidFill>
              </a:rPr>
              <a:t>আয়তনের</a:t>
            </a:r>
            <a:r>
              <a:rPr lang="en-US" sz="2000" b="1" dirty="0" smtClean="0">
                <a:solidFill>
                  <a:prstClr val="black"/>
                </a:solidFill>
              </a:rPr>
              <a:t> </a:t>
            </a:r>
            <a:r>
              <a:rPr lang="en-US" sz="2000" b="1" dirty="0" err="1" smtClean="0">
                <a:solidFill>
                  <a:prstClr val="black"/>
                </a:solidFill>
              </a:rPr>
              <a:t>তুলনায়</a:t>
            </a:r>
            <a:r>
              <a:rPr lang="en-US" sz="2000" b="1" dirty="0" smtClean="0">
                <a:solidFill>
                  <a:prstClr val="black"/>
                </a:solidFill>
              </a:rPr>
              <a:t> </a:t>
            </a:r>
            <a:r>
              <a:rPr lang="en-US" sz="2000" b="1" dirty="0" err="1" smtClean="0">
                <a:solidFill>
                  <a:prstClr val="black"/>
                </a:solidFill>
              </a:rPr>
              <a:t>বেশি</a:t>
            </a:r>
            <a:r>
              <a:rPr lang="en-US" sz="2000" b="1" dirty="0" smtClean="0">
                <a:solidFill>
                  <a:prstClr val="black"/>
                </a:solidFill>
              </a:rPr>
              <a:t> </a:t>
            </a:r>
            <a:r>
              <a:rPr lang="en-US" sz="2000" b="1" dirty="0" err="1" smtClean="0">
                <a:solidFill>
                  <a:prstClr val="black"/>
                </a:solidFill>
              </a:rPr>
              <a:t>মানুষ</a:t>
            </a:r>
            <a:r>
              <a:rPr lang="en-US" sz="2000" b="1" dirty="0" smtClean="0">
                <a:solidFill>
                  <a:prstClr val="black"/>
                </a:solidFill>
              </a:rPr>
              <a:t> </a:t>
            </a:r>
            <a:r>
              <a:rPr lang="en-US" sz="2000" b="1" dirty="0" err="1" smtClean="0">
                <a:solidFill>
                  <a:prstClr val="black"/>
                </a:solidFill>
              </a:rPr>
              <a:t>বসবাস</a:t>
            </a:r>
            <a:r>
              <a:rPr lang="en-US" sz="2000" b="1" dirty="0" smtClean="0">
                <a:solidFill>
                  <a:prstClr val="black"/>
                </a:solidFill>
              </a:rPr>
              <a:t> </a:t>
            </a:r>
            <a:r>
              <a:rPr lang="en-US" sz="2000" b="1" dirty="0" err="1" smtClean="0">
                <a:solidFill>
                  <a:prstClr val="black"/>
                </a:solidFill>
              </a:rPr>
              <a:t>করলে</a:t>
            </a:r>
            <a:r>
              <a:rPr lang="en-US" sz="2000" b="1" dirty="0" smtClean="0">
                <a:solidFill>
                  <a:prstClr val="black"/>
                </a:solidFill>
              </a:rPr>
              <a:t> </a:t>
            </a:r>
            <a:r>
              <a:rPr lang="en-US" sz="2000" b="1" dirty="0" err="1" smtClean="0">
                <a:solidFill>
                  <a:prstClr val="black"/>
                </a:solidFill>
              </a:rPr>
              <a:t>কি</a:t>
            </a:r>
            <a:r>
              <a:rPr lang="en-US" sz="2000" b="1" dirty="0" smtClean="0">
                <a:solidFill>
                  <a:prstClr val="black"/>
                </a:solidFill>
              </a:rPr>
              <a:t> </a:t>
            </a:r>
            <a:r>
              <a:rPr lang="en-US" sz="2000" b="1" dirty="0" err="1" smtClean="0">
                <a:solidFill>
                  <a:prstClr val="black"/>
                </a:solidFill>
              </a:rPr>
              <a:t>বৃদ্ধি</a:t>
            </a:r>
            <a:r>
              <a:rPr lang="en-US" sz="2000" b="1" dirty="0" smtClean="0">
                <a:solidFill>
                  <a:prstClr val="black"/>
                </a:solidFill>
              </a:rPr>
              <a:t> </a:t>
            </a:r>
            <a:r>
              <a:rPr lang="en-US" sz="2000" b="1" dirty="0" err="1" smtClean="0">
                <a:solidFill>
                  <a:prstClr val="black"/>
                </a:solidFill>
              </a:rPr>
              <a:t>পেয়েছে</a:t>
            </a:r>
            <a:r>
              <a:rPr lang="en-US" sz="2000" b="1" dirty="0" smtClean="0">
                <a:solidFill>
                  <a:prstClr val="black"/>
                </a:solidFill>
              </a:rPr>
              <a:t> </a:t>
            </a:r>
            <a:r>
              <a:rPr lang="en-US" sz="2000" b="1" dirty="0" err="1" smtClean="0">
                <a:solidFill>
                  <a:prstClr val="black"/>
                </a:solidFill>
              </a:rPr>
              <a:t>বলে</a:t>
            </a:r>
            <a:r>
              <a:rPr lang="en-US" sz="2000" b="1" dirty="0" smtClean="0">
                <a:solidFill>
                  <a:prstClr val="black"/>
                </a:solidFill>
              </a:rPr>
              <a:t> </a:t>
            </a:r>
            <a:r>
              <a:rPr lang="en-US" sz="2000" b="1" dirty="0" err="1" smtClean="0">
                <a:solidFill>
                  <a:prstClr val="black"/>
                </a:solidFill>
              </a:rPr>
              <a:t>মনে</a:t>
            </a:r>
            <a:r>
              <a:rPr lang="en-US" sz="2000" b="1" dirty="0" smtClean="0">
                <a:solidFill>
                  <a:prstClr val="black"/>
                </a:solidFill>
              </a:rPr>
              <a:t> </a:t>
            </a:r>
            <a:r>
              <a:rPr lang="en-US" sz="2000" b="1" dirty="0" err="1" smtClean="0">
                <a:solidFill>
                  <a:prstClr val="black"/>
                </a:solidFill>
              </a:rPr>
              <a:t>হয়</a:t>
            </a:r>
            <a:r>
              <a:rPr lang="en-US" sz="2000" b="1" dirty="0" smtClean="0">
                <a:solidFill>
                  <a:prstClr val="black"/>
                </a:solidFill>
              </a:rPr>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4578"/>
                                        </p:tgtEl>
                                        <p:attrNameLst>
                                          <p:attrName>style.visibility</p:attrName>
                                        </p:attrNameLst>
                                      </p:cBhvr>
                                      <p:to>
                                        <p:strVal val="visible"/>
                                      </p:to>
                                    </p:set>
                                    <p:animEffect transition="in" filter="diamond(in)">
                                      <p:cBhvr>
                                        <p:cTn id="13" dur="2000"/>
                                        <p:tgtEl>
                                          <p:spTgt spid="245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Maruf\Pictures\download (4).jpg"/>
          <p:cNvPicPr>
            <a:picLocks noChangeAspect="1" noChangeArrowheads="1"/>
          </p:cNvPicPr>
          <p:nvPr/>
        </p:nvPicPr>
        <p:blipFill>
          <a:blip r:embed="rId2"/>
          <a:srcRect/>
          <a:stretch>
            <a:fillRect/>
          </a:stretch>
        </p:blipFill>
        <p:spPr bwMode="auto">
          <a:xfrm>
            <a:off x="381000" y="1219200"/>
            <a:ext cx="3886200" cy="4572000"/>
          </a:xfrm>
          <a:prstGeom prst="rect">
            <a:avLst/>
          </a:prstGeom>
          <a:ln w="88900" cap="sq" cmpd="thickThin">
            <a:solidFill>
              <a:srgbClr val="000000"/>
            </a:solidFill>
            <a:prstDash val="solid"/>
            <a:miter lim="800000"/>
          </a:ln>
          <a:effectLst>
            <a:glow rad="228600">
              <a:schemeClr val="accent2">
                <a:satMod val="175000"/>
                <a:alpha val="40000"/>
              </a:schemeClr>
            </a:glow>
            <a:innerShdw blurRad="76200">
              <a:srgbClr val="000000"/>
            </a:innerShdw>
          </a:effectLst>
        </p:spPr>
      </p:pic>
      <p:pic>
        <p:nvPicPr>
          <p:cNvPr id="25603" name="Picture 3" descr="C:\Users\Maruf\Pictures\download (5).jpg"/>
          <p:cNvPicPr>
            <a:picLocks noChangeAspect="1" noChangeArrowheads="1"/>
          </p:cNvPicPr>
          <p:nvPr/>
        </p:nvPicPr>
        <p:blipFill>
          <a:blip r:embed="rId3"/>
          <a:srcRect/>
          <a:stretch>
            <a:fillRect/>
          </a:stretch>
        </p:blipFill>
        <p:spPr bwMode="auto">
          <a:xfrm>
            <a:off x="4495800" y="1295400"/>
            <a:ext cx="4343400" cy="4572000"/>
          </a:xfrm>
          <a:prstGeom prst="rect">
            <a:avLst/>
          </a:prstGeom>
          <a:ln w="88900" cap="sq" cmpd="thickThin">
            <a:solidFill>
              <a:srgbClr val="000000"/>
            </a:solidFill>
            <a:prstDash val="solid"/>
            <a:miter lim="800000"/>
          </a:ln>
          <a:effectLst>
            <a:glow rad="228600">
              <a:schemeClr val="accent3">
                <a:satMod val="175000"/>
                <a:alpha val="40000"/>
              </a:schemeClr>
            </a:glow>
            <a:innerShdw blurRad="76200">
              <a:srgbClr val="000000"/>
            </a:innerShdw>
          </a:effectLst>
        </p:spPr>
      </p:pic>
      <p:sp>
        <p:nvSpPr>
          <p:cNvPr id="4" name="Rectangle 3"/>
          <p:cNvSpPr/>
          <p:nvPr/>
        </p:nvSpPr>
        <p:spPr>
          <a:xfrm>
            <a:off x="381000" y="152400"/>
            <a:ext cx="8458200" cy="914400"/>
          </a:xfrm>
          <a:prstGeom prst="rect">
            <a:avLst/>
          </a:prstGeom>
          <a:solidFill>
            <a:schemeClr val="accent2">
              <a:lumMod val="75000"/>
            </a:schemeClr>
          </a:solid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Nikosh"/>
              </a:rPr>
              <a:t>নিচের</a:t>
            </a:r>
            <a:r>
              <a:rPr lang="en-US" sz="3200" b="1" dirty="0" smtClean="0">
                <a:latin typeface="Nikosh"/>
              </a:rPr>
              <a:t> </a:t>
            </a:r>
            <a:r>
              <a:rPr lang="en-US" sz="3200" b="1" dirty="0" err="1" smtClean="0">
                <a:latin typeface="Nikosh"/>
              </a:rPr>
              <a:t>ছবিদুটি</a:t>
            </a:r>
            <a:r>
              <a:rPr lang="en-US" sz="3200" b="1" dirty="0" smtClean="0">
                <a:latin typeface="Nikosh"/>
              </a:rPr>
              <a:t> </a:t>
            </a:r>
            <a:r>
              <a:rPr lang="en-US" sz="3200" b="1" dirty="0" err="1" smtClean="0">
                <a:latin typeface="Nikosh"/>
              </a:rPr>
              <a:t>দেখে</a:t>
            </a:r>
            <a:r>
              <a:rPr lang="en-US" sz="3200" b="1" dirty="0" smtClean="0">
                <a:latin typeface="Nikosh"/>
              </a:rPr>
              <a:t> </a:t>
            </a:r>
            <a:r>
              <a:rPr lang="en-US" sz="3200" b="1" dirty="0" err="1" smtClean="0">
                <a:latin typeface="Nikosh"/>
              </a:rPr>
              <a:t>বলার</a:t>
            </a:r>
            <a:r>
              <a:rPr lang="en-US" sz="3200" b="1" dirty="0" smtClean="0">
                <a:latin typeface="Nikosh"/>
              </a:rPr>
              <a:t> </a:t>
            </a:r>
            <a:r>
              <a:rPr lang="en-US" sz="3200" b="1" dirty="0" err="1" smtClean="0">
                <a:latin typeface="Nikosh"/>
              </a:rPr>
              <a:t>চেষ্টা</a:t>
            </a:r>
            <a:r>
              <a:rPr lang="en-US" sz="3200" b="1" dirty="0" smtClean="0">
                <a:latin typeface="Nikosh"/>
              </a:rPr>
              <a:t> </a:t>
            </a:r>
            <a:r>
              <a:rPr lang="en-US" sz="3200" b="1" dirty="0" err="1" smtClean="0">
                <a:latin typeface="Nikosh"/>
              </a:rPr>
              <a:t>কর</a:t>
            </a:r>
            <a:r>
              <a:rPr lang="en-US" sz="3200" b="1" dirty="0" smtClean="0">
                <a:latin typeface="Nikosh"/>
              </a:rPr>
              <a:t> </a:t>
            </a:r>
            <a:endParaRPr lang="en-US" sz="3200" b="1" dirty="0">
              <a:latin typeface="Nikosh"/>
            </a:endParaRPr>
          </a:p>
        </p:txBody>
      </p:sp>
      <p:sp>
        <p:nvSpPr>
          <p:cNvPr id="6" name="Rectangle 5"/>
          <p:cNvSpPr/>
          <p:nvPr/>
        </p:nvSpPr>
        <p:spPr>
          <a:xfrm>
            <a:off x="152400" y="6019800"/>
            <a:ext cx="8991600" cy="400110"/>
          </a:xfrm>
          <a:prstGeom prst="rect">
            <a:avLst/>
          </a:prstGeom>
          <a:solidFill>
            <a:srgbClr val="00B050"/>
          </a:solidFill>
        </p:spPr>
        <p:txBody>
          <a:bodyPr wrap="square">
            <a:spAutoFit/>
          </a:bodyPr>
          <a:lstStyle/>
          <a:p>
            <a:r>
              <a:rPr lang="en-US" sz="2000" b="1" dirty="0" err="1" smtClean="0">
                <a:solidFill>
                  <a:prstClr val="black"/>
                </a:solidFill>
              </a:rPr>
              <a:t>দেশে</a:t>
            </a:r>
            <a:r>
              <a:rPr lang="en-US" sz="2000" b="1" dirty="0" smtClean="0">
                <a:solidFill>
                  <a:prstClr val="black"/>
                </a:solidFill>
              </a:rPr>
              <a:t> </a:t>
            </a:r>
            <a:r>
              <a:rPr lang="en-US" sz="2000" b="1" dirty="0" err="1" smtClean="0">
                <a:solidFill>
                  <a:prstClr val="black"/>
                </a:solidFill>
              </a:rPr>
              <a:t>আয়তনের</a:t>
            </a:r>
            <a:r>
              <a:rPr lang="en-US" sz="2000" b="1" dirty="0" smtClean="0">
                <a:solidFill>
                  <a:prstClr val="black"/>
                </a:solidFill>
              </a:rPr>
              <a:t> </a:t>
            </a:r>
            <a:r>
              <a:rPr lang="en-US" sz="2000" b="1" dirty="0" err="1" smtClean="0">
                <a:solidFill>
                  <a:prstClr val="black"/>
                </a:solidFill>
              </a:rPr>
              <a:t>তুলনায়</a:t>
            </a:r>
            <a:r>
              <a:rPr lang="en-US" sz="2000" b="1" dirty="0" smtClean="0">
                <a:solidFill>
                  <a:prstClr val="black"/>
                </a:solidFill>
              </a:rPr>
              <a:t> </a:t>
            </a:r>
            <a:r>
              <a:rPr lang="en-US" sz="2000" b="1" dirty="0" err="1" smtClean="0">
                <a:solidFill>
                  <a:prstClr val="black"/>
                </a:solidFill>
              </a:rPr>
              <a:t>বেশি</a:t>
            </a:r>
            <a:r>
              <a:rPr lang="en-US" sz="2000" b="1" dirty="0" smtClean="0">
                <a:solidFill>
                  <a:prstClr val="black"/>
                </a:solidFill>
              </a:rPr>
              <a:t> </a:t>
            </a:r>
            <a:r>
              <a:rPr lang="en-US" sz="2000" b="1" dirty="0" err="1" smtClean="0">
                <a:solidFill>
                  <a:prstClr val="black"/>
                </a:solidFill>
              </a:rPr>
              <a:t>মানুষ</a:t>
            </a:r>
            <a:r>
              <a:rPr lang="en-US" sz="2000" b="1" dirty="0" smtClean="0">
                <a:solidFill>
                  <a:prstClr val="black"/>
                </a:solidFill>
              </a:rPr>
              <a:t> </a:t>
            </a:r>
            <a:r>
              <a:rPr lang="en-US" sz="2000" b="1" dirty="0" err="1" smtClean="0">
                <a:solidFill>
                  <a:prstClr val="black"/>
                </a:solidFill>
              </a:rPr>
              <a:t>বসবাস</a:t>
            </a:r>
            <a:r>
              <a:rPr lang="en-US" sz="2000" b="1" dirty="0" smtClean="0">
                <a:solidFill>
                  <a:prstClr val="black"/>
                </a:solidFill>
              </a:rPr>
              <a:t> </a:t>
            </a:r>
            <a:r>
              <a:rPr lang="en-US" sz="2000" b="1" dirty="0" err="1" smtClean="0">
                <a:solidFill>
                  <a:prstClr val="black"/>
                </a:solidFill>
              </a:rPr>
              <a:t>করলে</a:t>
            </a:r>
            <a:r>
              <a:rPr lang="en-US" sz="2000" b="1" dirty="0" smtClean="0">
                <a:solidFill>
                  <a:prstClr val="black"/>
                </a:solidFill>
              </a:rPr>
              <a:t> </a:t>
            </a:r>
            <a:r>
              <a:rPr lang="en-US" sz="2000" b="1" dirty="0" err="1" smtClean="0">
                <a:solidFill>
                  <a:prstClr val="black"/>
                </a:solidFill>
              </a:rPr>
              <a:t>কি</a:t>
            </a:r>
            <a:r>
              <a:rPr lang="en-US" sz="2000" b="1" dirty="0" smtClean="0">
                <a:solidFill>
                  <a:prstClr val="black"/>
                </a:solidFill>
              </a:rPr>
              <a:t> </a:t>
            </a:r>
            <a:r>
              <a:rPr lang="en-US" sz="2000" b="1" dirty="0" err="1" smtClean="0">
                <a:solidFill>
                  <a:prstClr val="black"/>
                </a:solidFill>
              </a:rPr>
              <a:t>বৃদ্ধি</a:t>
            </a:r>
            <a:r>
              <a:rPr lang="en-US" sz="2000" b="1" dirty="0" smtClean="0">
                <a:solidFill>
                  <a:prstClr val="black"/>
                </a:solidFill>
              </a:rPr>
              <a:t> </a:t>
            </a:r>
            <a:r>
              <a:rPr lang="en-US" sz="2000" b="1" dirty="0" err="1" smtClean="0">
                <a:solidFill>
                  <a:prstClr val="black"/>
                </a:solidFill>
              </a:rPr>
              <a:t>পেয়েছে</a:t>
            </a:r>
            <a:r>
              <a:rPr lang="en-US" sz="2000" b="1" dirty="0" smtClean="0">
                <a:solidFill>
                  <a:prstClr val="black"/>
                </a:solidFill>
              </a:rPr>
              <a:t> </a:t>
            </a:r>
            <a:r>
              <a:rPr lang="en-US" sz="2000" b="1" dirty="0" err="1" smtClean="0">
                <a:solidFill>
                  <a:prstClr val="black"/>
                </a:solidFill>
              </a:rPr>
              <a:t>বলে</a:t>
            </a:r>
            <a:r>
              <a:rPr lang="en-US" sz="2000" b="1" dirty="0" smtClean="0">
                <a:solidFill>
                  <a:prstClr val="black"/>
                </a:solidFill>
              </a:rPr>
              <a:t> </a:t>
            </a:r>
            <a:r>
              <a:rPr lang="en-US" sz="2000" b="1" dirty="0" err="1" smtClean="0">
                <a:solidFill>
                  <a:prstClr val="black"/>
                </a:solidFill>
              </a:rPr>
              <a:t>মনে</a:t>
            </a:r>
            <a:r>
              <a:rPr lang="en-US" sz="2000" b="1" dirty="0" smtClean="0">
                <a:solidFill>
                  <a:prstClr val="black"/>
                </a:solidFill>
              </a:rPr>
              <a:t> </a:t>
            </a:r>
            <a:r>
              <a:rPr lang="en-US" sz="2000" b="1" dirty="0" err="1" smtClean="0">
                <a:solidFill>
                  <a:prstClr val="black"/>
                </a:solidFill>
              </a:rPr>
              <a:t>হয়</a:t>
            </a:r>
            <a:r>
              <a:rPr lang="en-US" sz="2000" b="1" dirty="0" smtClean="0">
                <a:solidFill>
                  <a:prstClr val="black"/>
                </a:solidFill>
              </a:rPr>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nodeType="clickEffect">
                                  <p:stCondLst>
                                    <p:cond delay="0"/>
                                  </p:stCondLst>
                                  <p:childTnLst>
                                    <p:animEffect transition="out" filter="diamond(in)">
                                      <p:cBhvr>
                                        <p:cTn id="12" dur="2000"/>
                                        <p:tgtEl>
                                          <p:spTgt spid="25602"/>
                                        </p:tgtEl>
                                      </p:cBhvr>
                                    </p:animEffect>
                                    <p:set>
                                      <p:cBhvr>
                                        <p:cTn id="13" dur="1" fill="hold">
                                          <p:stCondLst>
                                            <p:cond delay="1999"/>
                                          </p:stCondLst>
                                        </p:cTn>
                                        <p:tgtEl>
                                          <p:spTgt spid="2560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nodeType="clickEffect">
                                  <p:stCondLst>
                                    <p:cond delay="0"/>
                                  </p:stCondLst>
                                  <p:childTnLst>
                                    <p:animEffect transition="out" filter="diamond(in)">
                                      <p:cBhvr>
                                        <p:cTn id="17" dur="2000"/>
                                        <p:tgtEl>
                                          <p:spTgt spid="25603"/>
                                        </p:tgtEl>
                                      </p:cBhvr>
                                    </p:animEffect>
                                    <p:set>
                                      <p:cBhvr>
                                        <p:cTn id="18" dur="1" fill="hold">
                                          <p:stCondLst>
                                            <p:cond delay="1999"/>
                                          </p:stCondLst>
                                        </p:cTn>
                                        <p:tgtEl>
                                          <p:spTgt spid="256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 (2).jpg"/>
          <p:cNvPicPr>
            <a:picLocks noChangeAspect="1"/>
          </p:cNvPicPr>
          <p:nvPr/>
        </p:nvPicPr>
        <p:blipFill>
          <a:blip r:embed="rId2"/>
          <a:srcRect l="13333" t="35185" r="10833" b="14444"/>
          <a:stretch>
            <a:fillRect/>
          </a:stretch>
        </p:blipFill>
        <p:spPr>
          <a:xfrm>
            <a:off x="381000" y="1828800"/>
            <a:ext cx="8382000" cy="4648200"/>
          </a:xfrm>
          <a:prstGeom prst="rect">
            <a:avLst/>
          </a:prstGeom>
          <a:ln w="88900" cap="sq" cmpd="thickThin">
            <a:solidFill>
              <a:srgbClr val="000000"/>
            </a:solidFill>
            <a:prstDash val="solid"/>
            <a:miter lim="800000"/>
          </a:ln>
          <a:effectLst>
            <a:glow rad="228600">
              <a:schemeClr val="accent1">
                <a:satMod val="175000"/>
                <a:alpha val="40000"/>
              </a:schemeClr>
            </a:glow>
            <a:innerShdw blurRad="76200">
              <a:srgbClr val="000000"/>
            </a:innerShdw>
          </a:effectLst>
        </p:spPr>
      </p:pic>
      <p:sp>
        <p:nvSpPr>
          <p:cNvPr id="3" name="Oval 2"/>
          <p:cNvSpPr/>
          <p:nvPr/>
        </p:nvSpPr>
        <p:spPr>
          <a:xfrm>
            <a:off x="1219200" y="533400"/>
            <a:ext cx="7315200" cy="914400"/>
          </a:xfrm>
          <a:prstGeom prst="ellipse">
            <a:avLst/>
          </a:prstGeom>
          <a:solidFill>
            <a:schemeClr val="accent4">
              <a:lumMod val="50000"/>
            </a:schemeClr>
          </a:solid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effectLst>
                  <a:glow rad="228600">
                    <a:schemeClr val="accent3">
                      <a:satMod val="175000"/>
                      <a:alpha val="40000"/>
                    </a:schemeClr>
                  </a:glow>
                </a:effectLst>
                <a:latin typeface="Nikosh"/>
              </a:rPr>
              <a:t>আজকের</a:t>
            </a:r>
            <a:r>
              <a:rPr lang="en-US" sz="4800" b="1" dirty="0" smtClean="0">
                <a:effectLst>
                  <a:glow rad="228600">
                    <a:schemeClr val="accent3">
                      <a:satMod val="175000"/>
                      <a:alpha val="40000"/>
                    </a:schemeClr>
                  </a:glow>
                </a:effectLst>
                <a:latin typeface="Nikosh"/>
              </a:rPr>
              <a:t> </a:t>
            </a:r>
            <a:r>
              <a:rPr lang="en-US" sz="4800" b="1" dirty="0" err="1" smtClean="0">
                <a:effectLst>
                  <a:glow rad="228600">
                    <a:schemeClr val="accent3">
                      <a:satMod val="175000"/>
                      <a:alpha val="40000"/>
                    </a:schemeClr>
                  </a:glow>
                </a:effectLst>
                <a:latin typeface="Nikosh"/>
              </a:rPr>
              <a:t>পাঠ</a:t>
            </a:r>
            <a:r>
              <a:rPr lang="en-US" sz="4800" b="1" dirty="0" smtClean="0">
                <a:effectLst>
                  <a:glow rad="228600">
                    <a:schemeClr val="accent3">
                      <a:satMod val="175000"/>
                      <a:alpha val="40000"/>
                    </a:schemeClr>
                  </a:glow>
                </a:effectLst>
                <a:latin typeface="Nikosh"/>
              </a:rPr>
              <a:t> </a:t>
            </a:r>
            <a:endParaRPr lang="en-US" sz="4800" b="1" dirty="0">
              <a:effectLst>
                <a:glow rad="228600">
                  <a:schemeClr val="accent3">
                    <a:satMod val="175000"/>
                    <a:alpha val="40000"/>
                  </a:schemeClr>
                </a:glow>
              </a:effectLst>
              <a:latin typeface="Nikosh"/>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Point Star 1"/>
          <p:cNvSpPr/>
          <p:nvPr/>
        </p:nvSpPr>
        <p:spPr>
          <a:xfrm>
            <a:off x="914400" y="228600"/>
            <a:ext cx="7467600" cy="1676400"/>
          </a:xfrm>
          <a:prstGeom prst="star6">
            <a:avLst/>
          </a:prstGeom>
          <a:solidFill>
            <a:schemeClr val="accent3">
              <a:lumMod val="50000"/>
            </a:schemeClr>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atin typeface="Nikosh"/>
              </a:rPr>
              <a:t>শিখনফল</a:t>
            </a:r>
            <a:r>
              <a:rPr lang="en-US" sz="4800" b="1" dirty="0" smtClean="0">
                <a:latin typeface="Nikosh"/>
              </a:rPr>
              <a:t> </a:t>
            </a:r>
            <a:endParaRPr lang="en-US" sz="4800" b="1" dirty="0">
              <a:latin typeface="Nikosh"/>
            </a:endParaRPr>
          </a:p>
        </p:txBody>
      </p:sp>
      <p:sp>
        <p:nvSpPr>
          <p:cNvPr id="3" name="TextBox 2"/>
          <p:cNvSpPr txBox="1"/>
          <p:nvPr/>
        </p:nvSpPr>
        <p:spPr>
          <a:xfrm>
            <a:off x="304800" y="2590800"/>
            <a:ext cx="8458200" cy="2185214"/>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dirty="0" err="1" smtClean="0"/>
              <a:t>পাঠশেষে</a:t>
            </a:r>
            <a:r>
              <a:rPr lang="en-US" sz="2800" b="1" dirty="0" smtClean="0"/>
              <a:t> </a:t>
            </a:r>
            <a:r>
              <a:rPr lang="en-US" sz="2800" b="1" dirty="0" err="1" smtClean="0"/>
              <a:t>শিক্ষার্থীরা</a:t>
            </a:r>
            <a:r>
              <a:rPr lang="en-US" sz="2800" b="1" dirty="0" smtClean="0"/>
              <a:t>…………</a:t>
            </a:r>
          </a:p>
          <a:p>
            <a:endParaRPr lang="en-US" dirty="0" smtClean="0"/>
          </a:p>
          <a:p>
            <a:pPr>
              <a:buFont typeface="Wingdings" pitchFamily="2" charset="2"/>
              <a:buChar char="q"/>
            </a:pPr>
            <a:r>
              <a:rPr lang="en-US" dirty="0" smtClean="0"/>
              <a:t>  </a:t>
            </a:r>
            <a:r>
              <a:rPr lang="en-US" sz="2400" dirty="0" err="1" smtClean="0">
                <a:latin typeface="Nikosh"/>
              </a:rPr>
              <a:t>জনমিতির</a:t>
            </a:r>
            <a:r>
              <a:rPr lang="en-US" sz="2400" dirty="0" smtClean="0">
                <a:latin typeface="Nikosh"/>
              </a:rPr>
              <a:t> </a:t>
            </a:r>
            <a:r>
              <a:rPr lang="en-US" sz="2400" dirty="0" err="1" smtClean="0">
                <a:latin typeface="Nikosh"/>
              </a:rPr>
              <a:t>ধারণা</a:t>
            </a:r>
            <a:r>
              <a:rPr lang="en-US" sz="2400" dirty="0" smtClean="0">
                <a:latin typeface="Nikosh"/>
              </a:rPr>
              <a:t> </a:t>
            </a:r>
            <a:r>
              <a:rPr lang="en-US" sz="2400" dirty="0" err="1" smtClean="0">
                <a:latin typeface="Nikosh"/>
              </a:rPr>
              <a:t>ব্যাখ্যা</a:t>
            </a:r>
            <a:r>
              <a:rPr lang="en-US" sz="2400" dirty="0" smtClean="0">
                <a:latin typeface="Nikosh"/>
              </a:rPr>
              <a:t> </a:t>
            </a:r>
            <a:r>
              <a:rPr lang="en-US" sz="2400" dirty="0" err="1" smtClean="0">
                <a:latin typeface="Nikosh"/>
              </a:rPr>
              <a:t>করতে</a:t>
            </a:r>
            <a:r>
              <a:rPr lang="en-US" sz="2400" dirty="0" smtClean="0">
                <a:latin typeface="Nikosh"/>
              </a:rPr>
              <a:t> </a:t>
            </a:r>
            <a:r>
              <a:rPr lang="en-US" sz="2400" dirty="0" err="1" smtClean="0">
                <a:latin typeface="Nikosh"/>
              </a:rPr>
              <a:t>পারবে</a:t>
            </a:r>
            <a:r>
              <a:rPr lang="en-US" sz="2400" dirty="0" smtClean="0">
                <a:latin typeface="Nikosh"/>
              </a:rPr>
              <a:t>।</a:t>
            </a:r>
          </a:p>
          <a:p>
            <a:pPr>
              <a:buFont typeface="Wingdings" pitchFamily="2" charset="2"/>
              <a:buChar char="q"/>
            </a:pPr>
            <a:r>
              <a:rPr lang="en-US" sz="2400" dirty="0" smtClean="0">
                <a:latin typeface="Nikosh"/>
              </a:rPr>
              <a:t> </a:t>
            </a:r>
            <a:r>
              <a:rPr lang="en-US" sz="2400" dirty="0" err="1" smtClean="0">
                <a:latin typeface="Nikosh"/>
              </a:rPr>
              <a:t>জনসংখ্যা</a:t>
            </a:r>
            <a:r>
              <a:rPr lang="en-US" sz="2400" dirty="0" smtClean="0">
                <a:latin typeface="Nikosh"/>
              </a:rPr>
              <a:t> </a:t>
            </a:r>
            <a:r>
              <a:rPr lang="en-US" sz="2400" dirty="0" err="1" smtClean="0">
                <a:latin typeface="Nikosh"/>
              </a:rPr>
              <a:t>পরিবর্তনের</a:t>
            </a:r>
            <a:r>
              <a:rPr lang="en-US" sz="2400" dirty="0" smtClean="0">
                <a:latin typeface="Nikosh"/>
              </a:rPr>
              <a:t> </a:t>
            </a:r>
            <a:r>
              <a:rPr lang="en-US" sz="2400" dirty="0" err="1" smtClean="0">
                <a:latin typeface="Nikosh"/>
              </a:rPr>
              <a:t>প্রভাব</a:t>
            </a:r>
            <a:r>
              <a:rPr lang="en-US" sz="2400" dirty="0" smtClean="0">
                <a:latin typeface="Nikosh"/>
              </a:rPr>
              <a:t> </a:t>
            </a:r>
            <a:r>
              <a:rPr lang="en-US" sz="2400" dirty="0" err="1" smtClean="0">
                <a:latin typeface="Nikosh"/>
              </a:rPr>
              <a:t>বিস্তারকারী</a:t>
            </a:r>
            <a:r>
              <a:rPr lang="en-US" sz="2400" dirty="0" smtClean="0">
                <a:latin typeface="Nikosh"/>
              </a:rPr>
              <a:t> </a:t>
            </a:r>
            <a:r>
              <a:rPr lang="en-US" sz="2400" dirty="0" err="1" smtClean="0">
                <a:latin typeface="Nikosh"/>
              </a:rPr>
              <a:t>উপাদান</a:t>
            </a:r>
            <a:r>
              <a:rPr lang="en-US" sz="2400" dirty="0" smtClean="0">
                <a:latin typeface="Nikosh"/>
              </a:rPr>
              <a:t> </a:t>
            </a:r>
            <a:r>
              <a:rPr lang="en-US" sz="2400" dirty="0" err="1" smtClean="0">
                <a:latin typeface="Nikosh"/>
              </a:rPr>
              <a:t>বর্ণনা</a:t>
            </a:r>
            <a:r>
              <a:rPr lang="en-US" sz="2400" dirty="0" smtClean="0">
                <a:latin typeface="Nikosh"/>
              </a:rPr>
              <a:t> </a:t>
            </a:r>
            <a:r>
              <a:rPr lang="en-US" sz="2400" dirty="0" err="1" smtClean="0">
                <a:latin typeface="Nikosh"/>
              </a:rPr>
              <a:t>করতে</a:t>
            </a:r>
            <a:r>
              <a:rPr lang="en-US" sz="2400" dirty="0" smtClean="0">
                <a:latin typeface="Nikosh"/>
              </a:rPr>
              <a:t> 	</a:t>
            </a:r>
            <a:r>
              <a:rPr lang="en-US" sz="2400" dirty="0" err="1" smtClean="0">
                <a:latin typeface="Nikosh"/>
              </a:rPr>
              <a:t>পারবে</a:t>
            </a:r>
            <a:r>
              <a:rPr lang="en-US" sz="2400" dirty="0" smtClean="0">
                <a:latin typeface="Nikosh"/>
              </a:rPr>
              <a:t>। </a:t>
            </a:r>
          </a:p>
          <a:p>
            <a:pPr>
              <a:buFont typeface="Wingdings" pitchFamily="2" charset="2"/>
              <a:buChar char="q"/>
            </a:pPr>
            <a:r>
              <a:rPr lang="en-US" sz="2400" dirty="0" smtClean="0">
                <a:latin typeface="Nikosh"/>
              </a:rPr>
              <a:t> </a:t>
            </a:r>
            <a:r>
              <a:rPr lang="en-US" sz="2400" dirty="0" err="1" smtClean="0">
                <a:latin typeface="Nikosh"/>
              </a:rPr>
              <a:t>জন্মহার</a:t>
            </a:r>
            <a:r>
              <a:rPr lang="en-US" sz="2400" dirty="0" smtClean="0">
                <a:latin typeface="Nikosh"/>
              </a:rPr>
              <a:t> ও </a:t>
            </a:r>
            <a:r>
              <a:rPr lang="en-US" sz="2400" dirty="0" err="1" smtClean="0">
                <a:latin typeface="Nikosh"/>
              </a:rPr>
              <a:t>মৃত্যুহার</a:t>
            </a:r>
            <a:r>
              <a:rPr lang="en-US" sz="2400" dirty="0" smtClean="0">
                <a:latin typeface="Nikosh"/>
              </a:rPr>
              <a:t> </a:t>
            </a:r>
            <a:r>
              <a:rPr lang="en-US" sz="2400" dirty="0" err="1" smtClean="0">
                <a:latin typeface="Nikosh"/>
              </a:rPr>
              <a:t>তারতম্যের</a:t>
            </a:r>
            <a:r>
              <a:rPr lang="en-US" sz="2400" dirty="0" smtClean="0">
                <a:latin typeface="Nikosh"/>
              </a:rPr>
              <a:t> </a:t>
            </a:r>
            <a:r>
              <a:rPr lang="en-US" sz="2400" dirty="0" err="1" smtClean="0">
                <a:latin typeface="Nikosh"/>
              </a:rPr>
              <a:t>কারণ</a:t>
            </a:r>
            <a:r>
              <a:rPr lang="en-US" sz="2400" dirty="0" smtClean="0">
                <a:latin typeface="Nikosh"/>
              </a:rPr>
              <a:t> </a:t>
            </a:r>
            <a:r>
              <a:rPr lang="en-US" sz="2400" dirty="0" err="1" smtClean="0">
                <a:latin typeface="Nikosh"/>
              </a:rPr>
              <a:t>উল্লেখ</a:t>
            </a:r>
            <a:r>
              <a:rPr lang="en-US" sz="2400" dirty="0" smtClean="0">
                <a:latin typeface="Nikosh"/>
              </a:rPr>
              <a:t> </a:t>
            </a:r>
            <a:r>
              <a:rPr lang="en-US" sz="2400" dirty="0" err="1" smtClean="0">
                <a:latin typeface="Nikosh"/>
              </a:rPr>
              <a:t>করতে</a:t>
            </a:r>
            <a:r>
              <a:rPr lang="en-US" sz="2400" dirty="0" smtClean="0">
                <a:latin typeface="Nikosh"/>
              </a:rPr>
              <a:t> </a:t>
            </a:r>
            <a:r>
              <a:rPr lang="en-US" sz="2400" dirty="0" err="1" smtClean="0">
                <a:latin typeface="Nikosh"/>
              </a:rPr>
              <a:t>পারবে</a:t>
            </a:r>
            <a:r>
              <a:rPr lang="en-US" dirty="0" smtClean="0">
                <a:latin typeface="Nikosh"/>
              </a:rPr>
              <a:t>। </a:t>
            </a:r>
          </a:p>
          <a:p>
            <a:pPr>
              <a:buFont typeface="Wingdings" pitchFamily="2" charset="2"/>
              <a:buChar char="q"/>
            </a:pPr>
            <a:endParaRPr lang="en-US" dirty="0">
              <a:latin typeface="Nikosh"/>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04254043_gettyimages-975516674.jpg"/>
          <p:cNvPicPr>
            <a:picLocks noChangeAspect="1"/>
          </p:cNvPicPr>
          <p:nvPr/>
        </p:nvPicPr>
        <p:blipFill>
          <a:blip r:embed="rId2"/>
          <a:stretch>
            <a:fillRect/>
          </a:stretch>
        </p:blipFill>
        <p:spPr>
          <a:xfrm>
            <a:off x="533400" y="1752600"/>
            <a:ext cx="8153400" cy="4495800"/>
          </a:xfrm>
          <a:prstGeom prst="rect">
            <a:avLst/>
          </a:prstGeom>
          <a:ln w="127000" cap="rnd">
            <a:solidFill>
              <a:srgbClr val="FFFFFF"/>
            </a:solidFill>
          </a:ln>
          <a:effectLst>
            <a:glow rad="228600">
              <a:schemeClr val="accent3">
                <a:satMod val="175000"/>
                <a:alpha val="40000"/>
              </a:schemeClr>
            </a:glow>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219200" y="838200"/>
            <a:ext cx="6858000" cy="523220"/>
          </a:xfrm>
          <a:prstGeom prst="rect">
            <a:avLst/>
          </a:prstGeom>
          <a:blipFill>
            <a:blip r:embed="rId3"/>
            <a:tile tx="0" ty="0" sx="100000" sy="100000" flip="none" algn="tl"/>
          </a:blip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smtClean="0"/>
              <a:t>  </a:t>
            </a:r>
            <a:r>
              <a:rPr lang="en-US" sz="2800" dirty="0" err="1" smtClean="0"/>
              <a:t>বাংলাদেশে</a:t>
            </a:r>
            <a:r>
              <a:rPr lang="en-US" sz="2800" dirty="0" smtClean="0"/>
              <a:t> </a:t>
            </a:r>
            <a:r>
              <a:rPr lang="en-US" sz="2800" dirty="0" err="1" smtClean="0"/>
              <a:t>আয়তনের</a:t>
            </a:r>
            <a:r>
              <a:rPr lang="en-US" sz="2800" dirty="0" smtClean="0"/>
              <a:t> </a:t>
            </a:r>
            <a:r>
              <a:rPr lang="en-US" sz="2800" dirty="0" err="1" smtClean="0"/>
              <a:t>তুলনায়</a:t>
            </a:r>
            <a:r>
              <a:rPr lang="en-US" sz="2800" dirty="0" smtClean="0"/>
              <a:t> </a:t>
            </a:r>
            <a:r>
              <a:rPr lang="en-US" sz="2800" dirty="0" err="1" smtClean="0"/>
              <a:t>জনসংখ্যা</a:t>
            </a:r>
            <a:r>
              <a:rPr lang="en-US" sz="2800" dirty="0" smtClean="0"/>
              <a:t> </a:t>
            </a:r>
            <a:r>
              <a:rPr lang="en-US" sz="2800" dirty="0" err="1" smtClean="0"/>
              <a:t>বেশিঃ</a:t>
            </a:r>
            <a:r>
              <a:rPr lang="en-US" sz="2800" dirty="0" smtClean="0"/>
              <a:t>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8229600" cy="6309420"/>
          </a:xfrm>
          <a:prstGeom prst="rect">
            <a:avLst/>
          </a:prstGeom>
          <a:solidFill>
            <a:schemeClr val="accent4">
              <a:lumMod val="50000"/>
            </a:schemeClr>
          </a:solidFill>
        </p:spPr>
        <p:txBody>
          <a:bodyPr wrap="square">
            <a:spAutoFit/>
          </a:bodyPr>
          <a:lstStyle/>
          <a:p>
            <a:endParaRPr lang="en-US" sz="2000" dirty="0" smtClean="0"/>
          </a:p>
          <a:p>
            <a:endParaRPr lang="en-US" sz="2400" dirty="0" smtClean="0"/>
          </a:p>
          <a:p>
            <a:endParaRPr lang="en-US" sz="2400" dirty="0" smtClean="0"/>
          </a:p>
          <a:p>
            <a:r>
              <a:rPr lang="as-IN" sz="2400" b="1" dirty="0" smtClean="0">
                <a:solidFill>
                  <a:schemeClr val="bg1"/>
                </a:solidFill>
              </a:rPr>
              <a:t>কোনো রাষ্ট্র বা স্থানের জনসংখ্যা সম্পর্কিত বিষয়ের হিসাব নির্ধারণ করা বা পরিমাপ করাই জনমিতি।'জন' যার অর্থ ব্যক্তি বা মানুষ এবং অপরটি মিতি যার অর্থ পরিমাপ বা বিবরণ বা পরিমাণ। </a:t>
            </a:r>
            <a:endParaRPr lang="en-US" sz="2400" b="1" dirty="0" smtClean="0">
              <a:solidFill>
                <a:schemeClr val="bg1"/>
              </a:solidFill>
            </a:endParaRPr>
          </a:p>
          <a:p>
            <a:r>
              <a:rPr lang="as-IN" sz="2400" b="1" dirty="0" smtClean="0">
                <a:solidFill>
                  <a:schemeClr val="bg1"/>
                </a:solidFill>
              </a:rPr>
              <a:t> </a:t>
            </a:r>
            <a:endParaRPr lang="en-US" sz="2400" b="1" dirty="0" smtClean="0">
              <a:solidFill>
                <a:schemeClr val="bg1"/>
              </a:solidFill>
            </a:endParaRPr>
          </a:p>
          <a:p>
            <a:r>
              <a:rPr lang="as-IN" sz="2400" b="1" dirty="0" smtClean="0">
                <a:solidFill>
                  <a:schemeClr val="bg1"/>
                </a:solidFill>
              </a:rPr>
              <a:t> জনমিতি বলতে জনসংখ্যার পরিমাপ বা বিবরণকে বোঝায়।</a:t>
            </a:r>
            <a:r>
              <a:rPr lang="en-US" sz="2400" b="1" dirty="0" smtClean="0">
                <a:solidFill>
                  <a:schemeClr val="bg1"/>
                </a:solidFill>
              </a:rPr>
              <a:t> </a:t>
            </a:r>
            <a:r>
              <a:rPr lang="as-IN" sz="2400" b="1" dirty="0" smtClean="0">
                <a:solidFill>
                  <a:schemeClr val="bg1"/>
                </a:solidFill>
              </a:rPr>
              <a:t>জনমিতি শব্দটি বিশ্নেষণ করলে দুটি শব্দ পাওয়া যায়। যথা : একটি 'জন' যার অর্থ ব্যক্তি বা মানুষ এবং অপরটি মিতি যার অর্থ পরিমাপ বা বিবরণ বা পরিমাণ।</a:t>
            </a:r>
            <a:r>
              <a:rPr lang="en-US" sz="2400" b="1" dirty="0" smtClean="0">
                <a:solidFill>
                  <a:schemeClr val="bg1"/>
                </a:solidFill>
              </a:rPr>
              <a:t> </a:t>
            </a:r>
            <a:r>
              <a:rPr lang="as-IN" sz="2400" b="1" dirty="0" smtClean="0">
                <a:solidFill>
                  <a:schemeClr val="bg1"/>
                </a:solidFill>
              </a:rPr>
              <a:t>জনমিতি বলতে জনসংখ্যার পরিমাপ বা বিবরণকে বোঝায়</a:t>
            </a:r>
            <a:r>
              <a:rPr lang="as-IN" sz="2400" dirty="0" smtClean="0">
                <a:solidFill>
                  <a:schemeClr val="bg1"/>
                </a:solidFill>
              </a:rPr>
              <a:t>।</a:t>
            </a:r>
            <a:endParaRPr lang="en-US" sz="2400" dirty="0" smtClean="0">
              <a:solidFill>
                <a:schemeClr val="bg1"/>
              </a:solidFill>
            </a:endParaRPr>
          </a:p>
          <a:p>
            <a:r>
              <a:rPr lang="as-IN" sz="2000" dirty="0" smtClean="0"/>
              <a:t/>
            </a:r>
            <a:br>
              <a:rPr lang="as-IN" sz="2000" dirty="0" smtClean="0"/>
            </a:br>
            <a:endParaRPr lang="en-US" sz="2000" dirty="0" smtClean="0"/>
          </a:p>
          <a:p>
            <a:endParaRPr lang="en-US" sz="2000" dirty="0" smtClean="0"/>
          </a:p>
          <a:p>
            <a:r>
              <a:rPr lang="as-IN" dirty="0" smtClean="0"/>
              <a:t/>
            </a:r>
            <a:br>
              <a:rPr lang="as-IN" dirty="0" smtClean="0"/>
            </a:br>
            <a:endParaRPr lang="en-US" dirty="0"/>
          </a:p>
        </p:txBody>
      </p:sp>
      <p:sp>
        <p:nvSpPr>
          <p:cNvPr id="8" name="Oval 7"/>
          <p:cNvSpPr/>
          <p:nvPr/>
        </p:nvSpPr>
        <p:spPr>
          <a:xfrm>
            <a:off x="838200" y="381000"/>
            <a:ext cx="7239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
              </a:rPr>
              <a:t>জনমিতির</a:t>
            </a:r>
            <a:r>
              <a:rPr lang="en-US" sz="3200"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
              </a:rPr>
              <a:t> </a:t>
            </a:r>
            <a:r>
              <a:rPr lang="en-US" sz="3200" dirty="0" err="1"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
              </a:rPr>
              <a:t>ধারণা</a:t>
            </a:r>
            <a:r>
              <a:rPr lang="en-US" sz="3200" dirty="0" smtClean="0">
                <a:ln w="18415" cmpd="sng">
                  <a:solidFill>
                    <a:srgbClr val="FFFFFF"/>
                  </a:solidFill>
                  <a:prstDash val="solid"/>
                </a:ln>
                <a:solidFill>
                  <a:srgbClr val="FFFFFF"/>
                </a:solidFill>
                <a:effectLst>
                  <a:glow rad="228600">
                    <a:schemeClr val="accent5">
                      <a:satMod val="175000"/>
                      <a:alpha val="40000"/>
                    </a:schemeClr>
                  </a:glow>
                  <a:outerShdw blurRad="63500" dir="3600000" algn="tl" rotWithShape="0">
                    <a:srgbClr val="000000">
                      <a:alpha val="70000"/>
                    </a:srgbClr>
                  </a:outerShdw>
                </a:effectLst>
                <a:latin typeface="Nikosh"/>
              </a:rPr>
              <a:t> </a:t>
            </a:r>
            <a:endParaRPr lang="en-US" sz="3200" dirty="0"/>
          </a:p>
        </p:txBody>
      </p:sp>
      <p:pic>
        <p:nvPicPr>
          <p:cNvPr id="5" name="Picture 4" descr="images (3).jpg"/>
          <p:cNvPicPr>
            <a:picLocks noChangeAspect="1"/>
          </p:cNvPicPr>
          <p:nvPr/>
        </p:nvPicPr>
        <p:blipFill>
          <a:blip r:embed="rId2"/>
          <a:stretch>
            <a:fillRect/>
          </a:stretch>
        </p:blipFill>
        <p:spPr>
          <a:xfrm>
            <a:off x="3810000" y="4724400"/>
            <a:ext cx="4724400" cy="18478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376</TotalTime>
  <Words>233</Words>
  <Application>Microsoft Office PowerPoint</Application>
  <PresentationFormat>On-screen Show (4:3)</PresentationFormat>
  <Paragraphs>73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Maruf</dc:creator>
  <cp:lastModifiedBy>Maruf</cp:lastModifiedBy>
  <cp:revision>100</cp:revision>
  <dcterms:created xsi:type="dcterms:W3CDTF">2006-08-16T00:00:00Z</dcterms:created>
  <dcterms:modified xsi:type="dcterms:W3CDTF">2021-04-05T06:04:57Z</dcterms:modified>
</cp:coreProperties>
</file>