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88" r:id="rId12"/>
    <p:sldId id="268" r:id="rId13"/>
    <p:sldId id="289" r:id="rId14"/>
    <p:sldId id="267" r:id="rId15"/>
    <p:sldId id="283" r:id="rId16"/>
    <p:sldId id="264" r:id="rId17"/>
    <p:sldId id="290" r:id="rId18"/>
    <p:sldId id="284" r:id="rId19"/>
    <p:sldId id="287" r:id="rId20"/>
    <p:sldId id="269" r:id="rId21"/>
    <p:sldId id="270" r:id="rId22"/>
    <p:sldId id="271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CC0000"/>
    <a:srgbClr val="660066"/>
    <a:srgbClr val="660033"/>
    <a:srgbClr val="CC0099"/>
    <a:srgbClr val="003300"/>
    <a:srgbClr val="000066"/>
    <a:srgbClr val="000E2A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CDDBB8-6C72-48E7-BCC8-26EC1CF43E47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6C488-52A5-4876-A2BA-0A1C3CEE838A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718E39-75C0-4694-94FD-CCF1C476120A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C38F32-E7F7-4ED8-8E7A-78B36DCBFB23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BB9C7D-C2AF-49B6-8EF6-89051B5D1458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8FB58-3B61-44B2-894C-5A1F39557294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Monday, March 29,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9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C00000"/>
                </a:solidFill>
                <a:latin typeface="NikoshBAN"/>
              </a:rPr>
              <a:t>স্বাগতম</a:t>
            </a:r>
            <a:endParaRPr lang="en-US" sz="18000" b="1" dirty="0">
              <a:solidFill>
                <a:srgbClr val="C0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n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2895600"/>
          </a:xfrm>
          <a:prstGeom prst="rect">
            <a:avLst/>
          </a:prstGeom>
        </p:spPr>
      </p:pic>
      <p:pic>
        <p:nvPicPr>
          <p:cNvPr id="8" name="Picture 7" descr="n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2895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2895600"/>
            <a:ext cx="43434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নিয়মিত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বাহিনী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3733800"/>
            <a:ext cx="9144000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মুক্তিবাহিনী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দুইটি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শাখায়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বিভক্ত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ছিল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-</a:t>
            </a:r>
          </a:p>
          <a:p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১।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নিয়মিত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বাহিনীঃ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ইস্ট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বেঙ্গল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রেজিমেন্টের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বাঙ্গালি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সৈনিকদের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নিয়ে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বাহিনী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গঠিত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সরকারিভাবে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এদের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নামকরণ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এম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এফ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মুক্তিফোজ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)।</a:t>
            </a:r>
          </a:p>
          <a:p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২।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অনিয়মিত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বাহিনীঃ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ছাত্র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যুবক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শ্রমিক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কৃষক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সকল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পর্যায়ের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মুক্তিযোদ্ধাদের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নিয়ে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বাহিনী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গঠিত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বাহিনীর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সরকারি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নাম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ছিল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‘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গণবাহিনী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এফ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এফ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ফ্রিডম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ফ্রাইটার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মুক্তিযোদ্ধা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)।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00600" y="2895600"/>
            <a:ext cx="43434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অনিয়মিত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বাহিনী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2098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92240"/>
            <a:ext cx="54102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c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12" name="Picture 11" descr="cf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200" y="3581400"/>
            <a:ext cx="43434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ঢাকার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গেরিলা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যা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‘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ক্র্যাক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প্লাটুন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নামে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পরিচিত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। </a:t>
            </a:r>
          </a:p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3581400"/>
            <a:ext cx="41148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নৌপথে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পরিচালিত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অভিযানের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নাম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ছিল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‘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অপারেশন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জ্যাকপট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’  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7400" y="0"/>
            <a:ext cx="44958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858000" y="0"/>
            <a:ext cx="2286000" cy="250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6200" y="10668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মুক্তিযুদ্ধের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সময়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দেশ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কয়টি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সেক্টরে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ভাগ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920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‘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ফোর্স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এর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অধিনায়ক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ছিলেন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31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‘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ক্র্যাক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প্লাটুন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’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? </a:t>
            </a:r>
            <a:endParaRPr lang="en-US" sz="44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160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অনিয়মিত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বাহিনী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কাদের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নিয়ে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গঠিত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NikoshBAN"/>
              </a:rPr>
              <a:t>হয়</a:t>
            </a:r>
            <a:r>
              <a:rPr lang="en-US" sz="4400" b="1" dirty="0" smtClean="0">
                <a:solidFill>
                  <a:srgbClr val="00990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99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209800" cy="384048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0E2A"/>
                </a:solidFill>
              </a:rPr>
              <a:pPr/>
              <a:t>Monday, March 29, 2021</a:t>
            </a:fld>
            <a:endParaRPr lang="en-US" b="1" dirty="0">
              <a:solidFill>
                <a:srgbClr val="000E2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240"/>
            <a:ext cx="5334000" cy="365760"/>
          </a:xfrm>
        </p:spPr>
        <p:txBody>
          <a:bodyPr/>
          <a:lstStyle/>
          <a:p>
            <a:r>
              <a:rPr lang="en-US" b="1" dirty="0" smtClean="0">
                <a:solidFill>
                  <a:srgbClr val="000E2A"/>
                </a:solidFill>
              </a:rPr>
              <a:t>Md. </a:t>
            </a:r>
            <a:r>
              <a:rPr lang="en-US" b="1" dirty="0" err="1" smtClean="0">
                <a:solidFill>
                  <a:srgbClr val="000E2A"/>
                </a:solidFill>
              </a:rPr>
              <a:t>Kawcher</a:t>
            </a:r>
            <a:r>
              <a:rPr lang="en-US" b="1" dirty="0" smtClean="0">
                <a:solidFill>
                  <a:srgbClr val="000E2A"/>
                </a:solidFill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</a:rPr>
              <a:t>Hossen</a:t>
            </a:r>
            <a:r>
              <a:rPr lang="en-US" b="1" dirty="0" smtClean="0">
                <a:solidFill>
                  <a:srgbClr val="000E2A"/>
                </a:solidFill>
              </a:rPr>
              <a:t>, </a:t>
            </a:r>
            <a:r>
              <a:rPr lang="en-US" b="1" dirty="0" err="1" smtClean="0">
                <a:solidFill>
                  <a:srgbClr val="000E2A"/>
                </a:solidFill>
              </a:rPr>
              <a:t>Assis't</a:t>
            </a:r>
            <a:r>
              <a:rPr lang="en-US" b="1" dirty="0" smtClean="0">
                <a:solidFill>
                  <a:srgbClr val="000E2A"/>
                </a:solidFill>
              </a:rPr>
              <a:t> Teacher, </a:t>
            </a:r>
            <a:r>
              <a:rPr lang="en-US" b="1" dirty="0" err="1" smtClean="0">
                <a:solidFill>
                  <a:srgbClr val="000E2A"/>
                </a:solidFill>
              </a:rPr>
              <a:t>Karim</a:t>
            </a:r>
            <a:r>
              <a:rPr lang="en-US" b="1" dirty="0" smtClean="0">
                <a:solidFill>
                  <a:srgbClr val="000E2A"/>
                </a:solidFill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</a:rPr>
              <a:t>Ullah</a:t>
            </a:r>
            <a:r>
              <a:rPr lang="en-US" b="1" dirty="0" smtClean="0">
                <a:solidFill>
                  <a:srgbClr val="000E2A"/>
                </a:solidFill>
              </a:rPr>
              <a:t> High School</a:t>
            </a:r>
            <a:endParaRPr lang="en-US" b="1" dirty="0">
              <a:solidFill>
                <a:srgbClr val="000E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469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যৌথবাহিনীর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নেতৃত্বে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চুড়ান্ত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/>
              </a:rPr>
              <a:t>যুদ্ধ</a:t>
            </a:r>
            <a:r>
              <a:rPr lang="en-US" sz="4400" b="1" dirty="0" smtClean="0">
                <a:solidFill>
                  <a:srgbClr val="7030A0"/>
                </a:solidFill>
                <a:latin typeface="NikoshBAN"/>
              </a:rPr>
              <a:t>  </a:t>
            </a:r>
            <a:endParaRPr lang="en-US" sz="44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990600"/>
            <a:ext cx="9144000" cy="556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১৩ই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নভেম্বর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ট্যাঙ্কসহ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দুই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ব্যাটালিয়ান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ভারতীয়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সৈন্য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যশোরে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ঘাঁটি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স্থাপন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২১শে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নভেম্বর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বাংলাদেশ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ভারত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সরকার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একটি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যৌথবাহিনী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গঠন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মুক্তিবাহিনী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মিত্রবাহিনীর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সমন্বয়ে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এটি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গঠিত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হয়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যুদ্ধকালীন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মুক্তিবাহিনীকে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সহায়তাকারী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ভারতীয়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বাহিনীকে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মিত্রবাহিনী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বলা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হয়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যৌথবাহিনী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গঠনের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ফলে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স্বাভাবিকভাবেই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যুদ্ধ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দারুন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গতি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লাভ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endParaRPr lang="en-US" sz="3600" b="1" dirty="0">
              <a:solidFill>
                <a:srgbClr val="0066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৩রা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ডিসেম্বর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পাকিস্তানি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বিমানবাহিনী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ভারতে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বিমান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হামলা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চালালে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শুরু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হয়ে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যায়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পাক-ভারত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যুদ্ধ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যৌথবাহিনীর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অধীনে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বাংলাদেশ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সীমান্তে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এ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সময়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আক্রমন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শুরু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।  ৬ই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ডিসেম্বর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ভারত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সার্বভৌম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দেশ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হিসেবে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বাংলাদেশকে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স্বীকৃতি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দেয়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। ৮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থেকে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৯ই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ডিসেম্বর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কুমিলা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ব্রাহ্মণবাড়িয়া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নোয়াখালী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শহর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যৌথবাহিনীর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দখলে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66"/>
                </a:solidFill>
                <a:latin typeface="NikoshBAN"/>
              </a:rPr>
              <a:t>আসে</a:t>
            </a:r>
            <a:r>
              <a:rPr lang="en-US" sz="4000" b="1" dirty="0" smtClean="0">
                <a:solidFill>
                  <a:srgbClr val="660066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১০ই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ডিসেম্বর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হোটেল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ইন্টারকন্টিনেন্টালে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ঢাকাস্থ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বিদেশি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নাগরিকদের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আশ্রয়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দেওয়া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হয়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।</a:t>
            </a:r>
          </a:p>
          <a:p>
            <a:pPr algn="ctr"/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১১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থেকে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১২ই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ডিসেম্বরের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মধ্যে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ময়মনসিংহ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হিলি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কুষ্টিয়া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খুলনা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রংপুর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রাজশাহী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দিনাজপুর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ও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সিরাজগঞ্জ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মুক্ত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NikoshBAN"/>
              </a:rPr>
              <a:t>হয়</a:t>
            </a:r>
            <a:r>
              <a:rPr lang="en-US" sz="4800" b="1" dirty="0" smtClean="0">
                <a:solidFill>
                  <a:srgbClr val="660066"/>
                </a:solidFill>
                <a:latin typeface="NikoshBAN"/>
              </a:rPr>
              <a:t>। </a:t>
            </a:r>
            <a:endParaRPr lang="en-US" sz="48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990600"/>
            <a:ext cx="9144000" cy="5867400"/>
          </a:xfrm>
          <a:prstGeom prst="roundRect">
            <a:avLst>
              <a:gd name="adj" fmla="val 235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১২ই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ডিসেম্বর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ঢাকায়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বিভিন্ন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সামরিক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অবস্থানের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উপর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যৌথবাহিনী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বিমান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হামলা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চালায়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এর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মধ্যে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দেশের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সীমান্তবর্তী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বিভিন্ন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রণাঙ্গনে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পাকিস্তানি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বাহিনীর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আত্মসমর্পণ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শুরু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হয়ে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যায়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১৪ই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ডিসেম্বরের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মধ্যে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ঢাকা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ছাড়া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দেশের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অন্যত্র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বড়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শহর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সেনানিবাসে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পাকিস্তানি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বাহিনী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আত্মসমর্পণ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ঐ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দিনই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পাকিস্তানি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বাহিনীর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যুদ্ধের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সমাপ্তি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/>
              </a:rPr>
              <a:t>ঘটে</a:t>
            </a:r>
            <a:r>
              <a:rPr lang="en-US" sz="3600" b="1" dirty="0" smtClean="0">
                <a:solidFill>
                  <a:srgbClr val="006600"/>
                </a:solidFill>
                <a:latin typeface="NikoshBAN"/>
              </a:rPr>
              <a:t>। </a:t>
            </a:r>
            <a:endParaRPr lang="en-US" sz="3600" b="1" dirty="0">
              <a:solidFill>
                <a:srgbClr val="006600"/>
              </a:solidFill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0"/>
            <a:ext cx="6553200" cy="838200"/>
          </a:xfrm>
          <a:prstGeom prst="roundRect">
            <a:avLst>
              <a:gd name="adj" fmla="val 435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যৌথবাহিনীর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শেষ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যুদ্ধ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1336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492240"/>
            <a:ext cx="54864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832" y="633679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524000"/>
            <a:ext cx="9144000" cy="4343400"/>
          </a:xfrm>
          <a:prstGeom prst="roundRect">
            <a:avLst>
              <a:gd name="adj" fmla="val 28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ঢাকার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চারদিক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যখন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যৌথবাহিনী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ঘেরাও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পেলে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তখন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মিত্রবাহিনীর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সর্বাধিনায়ক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জেনারেল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স্যাম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মানেকশ’র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আহবানে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উভয়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পক্ষ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১৬ই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ডিসেম্বর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বিকেল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তিনটা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পর্যন্ত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যুদ্ধ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বিরতিতে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সম্মত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5410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495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066800"/>
            <a:ext cx="4572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54967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২৫শে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মধ্যরাত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শুরু হয় এদেশের মানুষের উপর অমানুষিক নির্যাতন,হত্যা ও অত্যাচার</a:t>
            </a:r>
            <a:r>
              <a:rPr lang="bn-IN" sz="3200" b="1" dirty="0" smtClean="0">
                <a:solidFill>
                  <a:srgbClr val="000066"/>
                </a:solidFill>
                <a:latin typeface="NikoshBAN"/>
              </a:rPr>
              <a:t>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পাকিস্থানি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সেনারা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পুরো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মাস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জুড়ে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নির্বিচারে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হত্যাযজ্ঞ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চালিয়েছে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3600" y="0"/>
            <a:ext cx="5105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গণহত্যা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660033"/>
                </a:solidFill>
                <a:latin typeface="NikoshBAN"/>
              </a:rPr>
              <a:t>নির্যাতন</a:t>
            </a:r>
            <a:r>
              <a:rPr lang="en-US" sz="40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40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kedgh_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1336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240"/>
            <a:ext cx="53340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gh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" name="Picture 7" descr="gh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"/>
            <a:ext cx="457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/>
              </a:rPr>
              <a:t>পাকিস্তানি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বাহিনী</a:t>
            </a:r>
            <a:r>
              <a:rPr lang="en-US" sz="4000" b="1" dirty="0" smtClean="0">
                <a:latin typeface="NikoshBAN"/>
              </a:rPr>
              <a:t>  </a:t>
            </a:r>
            <a:r>
              <a:rPr lang="en-US" sz="4000" b="1" dirty="0" err="1" smtClean="0">
                <a:latin typeface="NikoshBAN"/>
              </a:rPr>
              <a:t>এদেশের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মানুষের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বাড়িঘর</a:t>
            </a:r>
            <a:r>
              <a:rPr lang="en-US" sz="4000" b="1" dirty="0" smtClean="0">
                <a:latin typeface="NikoshBAN"/>
              </a:rPr>
              <a:t> , </a:t>
            </a:r>
            <a:r>
              <a:rPr lang="en-US" sz="4000" b="1" dirty="0" err="1" smtClean="0">
                <a:latin typeface="NikoshBAN"/>
              </a:rPr>
              <a:t>দোকানপাট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পাড়া</a:t>
            </a:r>
            <a:r>
              <a:rPr lang="en-US" sz="4000" b="1" dirty="0" smtClean="0">
                <a:latin typeface="NikoshBAN"/>
              </a:rPr>
              <a:t> ও </a:t>
            </a:r>
            <a:r>
              <a:rPr lang="en-US" sz="4000" b="1" dirty="0" err="1" smtClean="0">
                <a:latin typeface="NikoshBAN"/>
              </a:rPr>
              <a:t>গ্রাম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লুট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জ্বালিয়ে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দিত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err="1" smtClean="0">
                <a:latin typeface="NikoshBAN"/>
              </a:rPr>
              <a:t>সংখ্যালঘু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সম্প্রদায়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ছিলো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তাদের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নির্বিচার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হত্যার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প্রধান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শিকার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err="1" smtClean="0">
                <a:latin typeface="NikoshBAN"/>
              </a:rPr>
              <a:t>দেশের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অভ্যন্তরে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অনেক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মানুষ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ছিল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অবরুদ্ধ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পাকিস্তানি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বাহিনীর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ভয়ে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অনেক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মানুষ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আত্মগোপন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জীবন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কাটিয়েছে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আবার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অনেকে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দেশ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ছেড়ে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ভারতে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গিয়ে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আশ্রয়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নিতে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বাধ্য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হয়েছিল</a:t>
            </a:r>
            <a:r>
              <a:rPr lang="en-US" sz="4000" b="1" dirty="0" smtClean="0">
                <a:latin typeface="NikoshBAN"/>
              </a:rPr>
              <a:t>। </a:t>
            </a:r>
            <a:endParaRPr lang="en-US" sz="40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5029199" cy="306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449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429000"/>
            <a:ext cx="381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3600" b="1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অ</a:t>
            </a:r>
            <a:r>
              <a:rPr lang="bn-BD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ষ্ঠ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ম </a:t>
            </a:r>
            <a:endParaRPr lang="bn-BD" sz="3600" b="1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33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505200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568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80606" y="4952206"/>
            <a:ext cx="3048000" cy="1588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" name="Picture 17" descr="20210225_190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2188103" cy="2672324"/>
          </a:xfrm>
          <a:prstGeom prst="roundRect">
            <a:avLst>
              <a:gd name="adj" fmla="val 156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bg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0999"/>
            <a:ext cx="2209800" cy="2643579"/>
          </a:xfrm>
          <a:prstGeom prst="roundRect">
            <a:avLst>
              <a:gd name="adj" fmla="val 143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77000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54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  </a:t>
            </a:r>
            <a:endParaRPr kumimoji="0" 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/>
              <a:ea typeface="+mj-ea"/>
              <a:cs typeface="+mj-cs"/>
            </a:endParaRPr>
          </a:p>
        </p:txBody>
      </p:sp>
      <p:pic>
        <p:nvPicPr>
          <p:cNvPr id="9" name="Picture 8" descr="1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14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পাকিস্তানি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বাহিনী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যখন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নিজেদের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পরাজয়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নিশ্চিত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বুঝতে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তখন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বাংলাদেশকে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মেধাশূন্য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নীল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নকশা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তৈরি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পরিকল্পনা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অনুযায়ী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এদেশের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বুদ্ধিজীবী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শিক্ষক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সাংবাদিক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চিকিৎসকদের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ধরে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নির্মমভাবে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হত্যা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 ১০ </a:t>
            </a:r>
            <a:r>
              <a:rPr lang="en-US" sz="4000" dirty="0" err="1" smtClean="0">
                <a:latin typeface="NikoshBAN"/>
              </a:rPr>
              <a:t>থেকে</a:t>
            </a:r>
            <a:r>
              <a:rPr lang="en-US" sz="4000" dirty="0" smtClean="0">
                <a:latin typeface="NikoshBAN"/>
              </a:rPr>
              <a:t> ১৪ই </a:t>
            </a:r>
            <a:r>
              <a:rPr lang="en-US" sz="4000" dirty="0" err="1" smtClean="0">
                <a:latin typeface="NikoshBAN"/>
              </a:rPr>
              <a:t>ডিসেম্বর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এসকল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হত্যাকান্ড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সংগঠিত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হয়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তাই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প্রতি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বছর</a:t>
            </a:r>
            <a:r>
              <a:rPr lang="en-US" sz="4000" dirty="0" smtClean="0">
                <a:latin typeface="NikoshBAN"/>
              </a:rPr>
              <a:t> ১৪ই </a:t>
            </a:r>
            <a:r>
              <a:rPr lang="en-US" sz="4000" dirty="0" err="1" smtClean="0">
                <a:latin typeface="NikoshBAN"/>
              </a:rPr>
              <a:t>ডিসেম্বর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শহিদ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বুদ্ধিজীবী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দিবস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পালন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থাকি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s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10" descr="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p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0" y="0"/>
            <a:ext cx="91440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পাকিস্তানি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বাহিনীর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আত্মসমর্পণ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4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1219200"/>
            <a:ext cx="9144000" cy="563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অবশেষে</a:t>
            </a:r>
            <a:r>
              <a:rPr lang="en-US" sz="4000" dirty="0" smtClean="0">
                <a:latin typeface="NikoshBAN"/>
              </a:rPr>
              <a:t> ১৯৭১ </a:t>
            </a:r>
            <a:r>
              <a:rPr lang="en-US" sz="4000" dirty="0" err="1" smtClean="0">
                <a:latin typeface="NikoshBAN"/>
              </a:rPr>
              <a:t>সালের</a:t>
            </a:r>
            <a:r>
              <a:rPr lang="en-US" sz="4000" dirty="0" smtClean="0">
                <a:latin typeface="NikoshBAN"/>
              </a:rPr>
              <a:t> ১৬ই </a:t>
            </a:r>
            <a:r>
              <a:rPr lang="en-US" sz="4000" dirty="0" err="1" smtClean="0">
                <a:latin typeface="NikoshBAN"/>
              </a:rPr>
              <a:t>ডিসেম্বর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বাহিনীর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প্রধান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জেনারেল</a:t>
            </a:r>
            <a:r>
              <a:rPr lang="en-US" sz="4000" dirty="0" smtClean="0">
                <a:latin typeface="NikoshBAN"/>
              </a:rPr>
              <a:t> এ </a:t>
            </a:r>
            <a:r>
              <a:rPr lang="en-US" sz="4000" dirty="0" err="1" smtClean="0">
                <a:latin typeface="NikoshBAN"/>
              </a:rPr>
              <a:t>এ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নিয়াজি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তাঁর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প্রায়</a:t>
            </a:r>
            <a:r>
              <a:rPr lang="en-US" sz="4000" dirty="0" smtClean="0">
                <a:latin typeface="NikoshBAN"/>
              </a:rPr>
              <a:t> ৯৩ </a:t>
            </a:r>
            <a:r>
              <a:rPr lang="en-US" sz="4000" dirty="0" err="1" smtClean="0">
                <a:latin typeface="NikoshBAN"/>
              </a:rPr>
              <a:t>হাজার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সৈন্য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ঐতিহাসিক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রেসকোর্স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ময়দানে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আত্মসমর্পণ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করেন</a:t>
            </a:r>
            <a:r>
              <a:rPr lang="en-US" sz="4000" dirty="0" smtClean="0">
                <a:latin typeface="NikoshBAN"/>
              </a:rPr>
              <a:t>। </a:t>
            </a:r>
            <a:r>
              <a:rPr lang="en-US" sz="4000" dirty="0" err="1" smtClean="0">
                <a:latin typeface="NikoshBAN"/>
              </a:rPr>
              <a:t>আত্মসমর্পণ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দলিলে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যৌথবাহিনীর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পক্ষে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স্বাক্ষর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জেনারেল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জগজি</a:t>
            </a:r>
            <a:r>
              <a:rPr lang="en-US" sz="4000" dirty="0" smtClean="0">
                <a:latin typeface="NikoshBAN"/>
              </a:rPr>
              <a:t>ৎ </a:t>
            </a:r>
            <a:r>
              <a:rPr lang="en-US" sz="4000" dirty="0" err="1" smtClean="0">
                <a:latin typeface="NikoshBAN"/>
              </a:rPr>
              <a:t>সিং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অরোরা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এবং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পাকিস্তানি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বাহিনীর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পক্ষে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স্বাক্ষর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জেনারেল</a:t>
            </a:r>
            <a:r>
              <a:rPr lang="en-US" sz="4000" dirty="0" smtClean="0">
                <a:latin typeface="NikoshBAN"/>
              </a:rPr>
              <a:t> এ </a:t>
            </a:r>
            <a:r>
              <a:rPr lang="en-US" sz="4000" dirty="0" err="1" smtClean="0">
                <a:latin typeface="NikoshBAN"/>
              </a:rPr>
              <a:t>এ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নিয়াজি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1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1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1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990600"/>
            <a:ext cx="9144000" cy="4419600"/>
          </a:xfrm>
          <a:prstGeom prst="roundRect">
            <a:avLst/>
          </a:prstGeom>
          <a:solidFill>
            <a:srgbClr val="00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এভাবে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আমরা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পেয়েছি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প্রিয়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/>
              </a:rPr>
              <a:t>মাতৃভূমি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 বাংলাদেশ নামে পৃথিবীতে একটি স্বাধীন নতুন রাষ্ট্র জন্ম নেয়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006288"/>
            <a:ext cx="5029200" cy="44039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00" y="1066800"/>
            <a:ext cx="8720920" cy="41191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914400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778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পাকিস্তানি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বাহিনীর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গনহত্যা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অত্যাচারের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বিবরণ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লিখ</a:t>
            </a:r>
            <a:r>
              <a:rPr lang="en-US" sz="4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পাকিস্তানি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বাহিনীর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আত্মসমর্পণের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ঘটনা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বর্ণ্না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209800" y="7620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6" y="76200"/>
            <a:ext cx="2295524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১)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ঢাকায়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পরিচালিত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গেরিলা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বাহিনীর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নাম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5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ক্র্যাক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প্লাটুন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মুক্তিফৌজ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28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জ্যাকপট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ঘ)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গণবাহিনী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7432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396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২)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মুক্তিবাহিনী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মিত্রবাহিনী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নিয়ে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যৌথবাহিনী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গঠিত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তারিখে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704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১৩ই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নভেম্বর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খ)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২১ই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নভেম্বর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28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২৫শে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নভেম্বর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ঘ)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৩রা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ডিসেম্বর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2578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Monday, March 29,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51054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25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৩)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শহিদ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বুদ্ধিজীবী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দিবস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পালিত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তারিখে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980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৭ই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ডিসেম্বর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খ)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১২ই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ডিসেম্বর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800" dirty="0" smtClean="0">
              <a:solidFill>
                <a:srgbClr val="333300"/>
              </a:solidFill>
              <a:latin typeface="NikoshBAN"/>
            </a:endParaRP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১৪ই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ডিসেম্বর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ঘ) 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১৬ই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ডিসেম্বর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0" y="3657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৪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) 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১৬ই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ডিসেম্বর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পাকিস্তানি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বাহিনী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কোথায়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আত্মসমর্পণ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704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রেসকোর্স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ময়দানে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পল্টন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ময়দানে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ধানমন্ডিতে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  ঘ) 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রাজারবাগে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3" name="Picture 12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4102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90600" y="0"/>
            <a:ext cx="7315200" cy="1219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551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মুক্তিযুদ্ধের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তাৎপর্য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বিশ্লেষন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  <a:latin typeface="NikoshBAN"/>
              </a:rPr>
              <a:t>কর</a:t>
            </a:r>
            <a:r>
              <a:rPr lang="en-US" sz="4400" b="1" dirty="0" smtClean="0">
                <a:solidFill>
                  <a:srgbClr val="660066"/>
                </a:solidFill>
                <a:latin typeface="NikoshBAN"/>
              </a:rPr>
              <a:t>।</a:t>
            </a:r>
            <a:endParaRPr lang="en-US" sz="4400" b="1" dirty="0">
              <a:solidFill>
                <a:srgbClr val="660066"/>
              </a:solidFill>
              <a:latin typeface="NikoshBAN"/>
            </a:endParaRP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620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180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18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Monday, March 29,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কিসের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বঙ্গবন্ধুর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৭ই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মার্চের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ভাষণ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 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181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২৫ই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মার্চের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গণহত্যার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চিত্র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 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066800"/>
            <a:ext cx="4343400" cy="3962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mz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0668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569075"/>
            <a:ext cx="5257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44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ছবিগুলো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কিসের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স্মৃতি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বহন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5400" b="1" dirty="0" smtClean="0">
                <a:solidFill>
                  <a:srgbClr val="000066"/>
                </a:solidFill>
                <a:latin typeface="NikoshBAN"/>
              </a:rPr>
              <a:t>?</a:t>
            </a:r>
            <a:endParaRPr lang="en-US" sz="54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বাংলাদেশের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মুক্তিযুদ্ধের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  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3124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2600"/>
            <a:ext cx="2971799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3048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553200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006600"/>
                </a:solidFill>
                <a:latin typeface="NikoshBAN"/>
              </a:rPr>
              <a:t>আজকের</a:t>
            </a:r>
            <a:r>
              <a:rPr lang="en-US" sz="10000" b="1" dirty="0" smtClean="0">
                <a:solidFill>
                  <a:srgbClr val="006600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006600"/>
                </a:solidFill>
                <a:latin typeface="NikoshBAN"/>
              </a:rPr>
              <a:t>পাঠ</a:t>
            </a:r>
            <a:r>
              <a:rPr lang="en-US" sz="10000" b="1" dirty="0" smtClean="0">
                <a:solidFill>
                  <a:srgbClr val="006600"/>
                </a:solidFill>
                <a:latin typeface="NikoshBAN"/>
              </a:rPr>
              <a:t> </a:t>
            </a:r>
            <a:endParaRPr lang="en-US" sz="10000" b="1" dirty="0">
              <a:solidFill>
                <a:srgbClr val="0066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19600"/>
            <a:ext cx="9144000" cy="2308324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মুক্তিযুদ্ধ</a:t>
            </a:r>
            <a:r>
              <a:rPr lang="en-US" sz="7200" b="1" dirty="0" smtClean="0">
                <a:solidFill>
                  <a:srgbClr val="FF0000"/>
                </a:solidFill>
              </a:rPr>
              <a:t> (২য় </a:t>
            </a:r>
            <a:r>
              <a:rPr lang="en-US" sz="7200" b="1" dirty="0" err="1" smtClean="0">
                <a:solidFill>
                  <a:srgbClr val="FF0000"/>
                </a:solidFill>
              </a:rPr>
              <a:t>অংশ</a:t>
            </a:r>
            <a:r>
              <a:rPr lang="en-US" sz="7200" b="1" dirty="0" smtClean="0">
                <a:solidFill>
                  <a:srgbClr val="FF0000"/>
                </a:solidFill>
              </a:rPr>
              <a:t>) 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Monday, March 29,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48006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6</a:t>
            </a:fld>
            <a:endParaRPr lang="en-US" dirty="0">
              <a:latin typeface="NikoshB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NikoshB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100" b="1" u="sng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569488" indent="-569488">
              <a:buFont typeface="Wingdings" pitchFamily="2" charset="2"/>
              <a:buChar char="v"/>
            </a:pP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মুক্তিযুদ্ধে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বাঙ্গালিদের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সহযোগিতার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স্বরূপ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বর্ণ্না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</a:p>
          <a:p>
            <a:pPr marL="569488" indent="-569488"/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569488" indent="-569488">
              <a:buFont typeface="Wingdings" pitchFamily="2" charset="2"/>
              <a:buChar char="v"/>
            </a:pP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মুক্তিযুদ্ধকালীন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বাহিনীর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গনহত্যা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অত্যাচারের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বিবরণ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দিতে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</a:p>
          <a:p>
            <a:pPr marL="569488" indent="-569488">
              <a:buFont typeface="Wingdings" pitchFamily="2" charset="2"/>
              <a:buChar char="v"/>
            </a:pPr>
            <a:endParaRPr lang="en-US" sz="3200" b="1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569488" indent="-569488">
              <a:buFont typeface="Wingdings" pitchFamily="2" charset="2"/>
              <a:buChar char="v"/>
            </a:pP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বাহিনীর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আত্মসমর্পণের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ঘটনা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</a:p>
          <a:p>
            <a:pPr marL="569488" indent="-569488"/>
            <a:endParaRPr lang="bn-BD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569488" indent="-569488">
              <a:buFont typeface="Wingdings" pitchFamily="2" charset="2"/>
              <a:buChar char="v"/>
            </a:pP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মুক্তিযুদ্ধের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তাৎপর্য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09" y="0"/>
            <a:ext cx="42584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----- </a:t>
            </a:r>
            <a:endParaRPr lang="bn-BD" sz="3600" b="1" dirty="0" smtClean="0">
              <a:ln w="11430"/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77000"/>
            <a:ext cx="5410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54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মুক্তিবাহিনী</a:t>
            </a:r>
            <a:r>
              <a:rPr kumimoji="0" lang="en-US" sz="5200" b="1" i="0" u="none" strike="noStrike" kern="120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 </a:t>
            </a:r>
            <a:r>
              <a:rPr kumimoji="0" lang="en-US" sz="5200" b="1" i="0" u="none" strike="noStrike" kern="1200" cap="none" spc="0" normalizeH="0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গঠন</a:t>
            </a:r>
            <a:r>
              <a:rPr kumimoji="0" lang="en-US" sz="5200" b="1" i="0" u="none" strike="noStrike" kern="120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 ও </a:t>
            </a:r>
            <a:r>
              <a:rPr kumimoji="0" lang="en-US" sz="5200" b="1" i="0" u="none" strike="noStrike" kern="1200" cap="none" spc="0" normalizeH="0" noProof="0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কার্যক্রম</a:t>
            </a:r>
            <a:r>
              <a:rPr kumimoji="0" lang="en-US" sz="5200" b="1" i="0" u="none" strike="noStrike" kern="120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/>
                <a:ea typeface="+mj-ea"/>
                <a:cs typeface="+mj-cs"/>
              </a:rPr>
              <a:t> </a:t>
            </a:r>
            <a:endParaRPr kumimoji="0" lang="en-US" sz="52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/>
              <a:ea typeface="+mj-ea"/>
              <a:cs typeface="+mj-cs"/>
            </a:endParaRPr>
          </a:p>
        </p:txBody>
      </p:sp>
      <p:pic>
        <p:nvPicPr>
          <p:cNvPr id="9" name="Picture 8" descr="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89000"/>
            <a:ext cx="2971800" cy="3225800"/>
          </a:xfrm>
          <a:prstGeom prst="rect">
            <a:avLst/>
          </a:prstGeom>
        </p:spPr>
      </p:pic>
      <p:pic>
        <p:nvPicPr>
          <p:cNvPr id="13" name="Picture 12" descr="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1"/>
            <a:ext cx="2971800" cy="3200400"/>
          </a:xfrm>
          <a:prstGeom prst="rect">
            <a:avLst/>
          </a:prstGeom>
        </p:spPr>
      </p:pic>
      <p:pic>
        <p:nvPicPr>
          <p:cNvPr id="14" name="Picture 13" descr="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914400"/>
            <a:ext cx="3048000" cy="32004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0" y="4953000"/>
            <a:ext cx="9144000" cy="1905000"/>
          </a:xfrm>
          <a:prstGeom prst="roundRect">
            <a:avLst>
              <a:gd name="adj" fmla="val 344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মুক্তিবাহিনীর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প্রধান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সেনাপতি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ছিলেন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কর্নেল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এম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এ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জি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ওসমানী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এছাড়া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চিফ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অব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স্টাফ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ছিলেন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কর্নেল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অব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আবদুর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রব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ডেপুটি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চিফ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অব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স্টাফ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ছিলেন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গ্রুপ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ক্যাপ্টেন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এ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NikoshBAN"/>
              </a:rPr>
              <a:t>খন্দকার</a:t>
            </a:r>
            <a:r>
              <a:rPr lang="en-US" sz="28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4191000"/>
            <a:ext cx="29718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660033"/>
                </a:solidFill>
              </a:rPr>
              <a:t>এম</a:t>
            </a:r>
            <a:r>
              <a:rPr lang="en-US" sz="2400" b="1" dirty="0" smtClean="0">
                <a:solidFill>
                  <a:srgbClr val="660033"/>
                </a:solidFill>
              </a:rPr>
              <a:t> এ </a:t>
            </a:r>
            <a:r>
              <a:rPr lang="en-US" sz="2400" b="1" dirty="0" err="1" smtClean="0">
                <a:solidFill>
                  <a:srgbClr val="660033"/>
                </a:solidFill>
              </a:rPr>
              <a:t>জি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</a:rPr>
              <a:t>ওসমানী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0" y="4191000"/>
            <a:ext cx="29718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660033"/>
                </a:solidFill>
              </a:rPr>
              <a:t>আবদুর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</a:rPr>
              <a:t>রব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2200" y="4191000"/>
            <a:ext cx="29718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এ </a:t>
            </a:r>
            <a:r>
              <a:rPr lang="en-US" sz="2400" b="1" dirty="0" err="1" smtClean="0">
                <a:solidFill>
                  <a:srgbClr val="660033"/>
                </a:solidFill>
              </a:rPr>
              <a:t>কে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</a:rPr>
              <a:t>খন্দকার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endParaRPr lang="en-US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5410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মুক্তিযুদ্ধের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সময়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যুদ্ধ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পরিচালনার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সুবিধার্থে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বাংলাদেশকে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১১টি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সেক্টরে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বিভক্ত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১১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জন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সেক্টর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কমান্ডার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নিযুক্ত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প্রত্যেক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সেক্টর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বেশ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কয়েকটি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সাব-সেক্টরে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বিভক্ত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ছিল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সেক্টর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গুলোর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পরিচয়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হলো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------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0" name="Picture 9" descr="1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2860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Monday, March 29,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ji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52750" cy="3276600"/>
          </a:xfrm>
          <a:prstGeom prst="rect">
            <a:avLst/>
          </a:prstGeom>
        </p:spPr>
      </p:pic>
      <p:pic>
        <p:nvPicPr>
          <p:cNvPr id="7" name="Picture 6" descr="k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0"/>
            <a:ext cx="2971800" cy="3276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0" y="3352800"/>
            <a:ext cx="30480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কে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এম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শফিউল্লাহ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2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3352800"/>
            <a:ext cx="29718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জিয়াউর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রহমান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 </a:t>
            </a:r>
            <a:endParaRPr lang="en-US" sz="2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3352800"/>
            <a:ext cx="2971800" cy="76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খালেদ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NikoshBAN"/>
              </a:rPr>
              <a:t>মোশাররফ</a:t>
            </a:r>
            <a:r>
              <a:rPr lang="en-US" sz="2400" b="1" dirty="0" smtClean="0">
                <a:solidFill>
                  <a:srgbClr val="003300"/>
                </a:solidFill>
                <a:latin typeface="NikoshBAN"/>
              </a:rPr>
              <a:t>  </a:t>
            </a:r>
            <a:endParaRPr lang="en-US" sz="2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1" name="Picture 10" descr="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0"/>
            <a:ext cx="3048000" cy="327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E2A"/>
                </a:solidFill>
              </a:rPr>
              <a:t>১১টি </a:t>
            </a:r>
            <a:r>
              <a:rPr lang="en-US" sz="2800" b="1" dirty="0" err="1" smtClean="0">
                <a:solidFill>
                  <a:srgbClr val="000E2A"/>
                </a:solidFill>
              </a:rPr>
              <a:t>সেক্টর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ছাড়াও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রণাঙ্গনকে</a:t>
            </a:r>
            <a:r>
              <a:rPr lang="en-US" sz="2800" b="1" dirty="0" smtClean="0">
                <a:solidFill>
                  <a:srgbClr val="000E2A"/>
                </a:solidFill>
              </a:rPr>
              <a:t>  </a:t>
            </a:r>
            <a:r>
              <a:rPr lang="en-US" sz="2800" b="1" dirty="0" err="1" smtClean="0">
                <a:solidFill>
                  <a:srgbClr val="000E2A"/>
                </a:solidFill>
              </a:rPr>
              <a:t>তিনটি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ব্রিগেড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ফোর্সে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ভাগ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করা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হয়</a:t>
            </a:r>
            <a:r>
              <a:rPr lang="en-US" sz="2800" b="1" dirty="0" smtClean="0">
                <a:solidFill>
                  <a:srgbClr val="000E2A"/>
                </a:solidFill>
              </a:rPr>
              <a:t>। </a:t>
            </a:r>
            <a:r>
              <a:rPr lang="en-US" sz="2800" b="1" dirty="0" err="1" smtClean="0">
                <a:solidFill>
                  <a:srgbClr val="000E2A"/>
                </a:solidFill>
              </a:rPr>
              <a:t>ফোর্সের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নামকরণ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করা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হয়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ব্রিগেডগূলোর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অধিনায়কের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নামের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প্রথম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অক্ষর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দিয়ে</a:t>
            </a:r>
            <a:r>
              <a:rPr lang="en-US" sz="2800" b="1" dirty="0" smtClean="0">
                <a:solidFill>
                  <a:srgbClr val="000E2A"/>
                </a:solidFill>
              </a:rPr>
              <a:t>। </a:t>
            </a:r>
            <a:r>
              <a:rPr lang="en-US" sz="2800" b="1" dirty="0" err="1" smtClean="0">
                <a:solidFill>
                  <a:srgbClr val="000E2A"/>
                </a:solidFill>
              </a:rPr>
              <a:t>মেজর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জিয়াউর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রহমান</a:t>
            </a:r>
            <a:r>
              <a:rPr lang="en-US" sz="2800" b="1" dirty="0" smtClean="0">
                <a:solidFill>
                  <a:srgbClr val="000E2A"/>
                </a:solidFill>
              </a:rPr>
              <a:t>  </a:t>
            </a:r>
            <a:r>
              <a:rPr lang="en-US" sz="2800" b="1" dirty="0" err="1" smtClean="0">
                <a:solidFill>
                  <a:srgbClr val="000E2A"/>
                </a:solidFill>
              </a:rPr>
              <a:t>ছিলেন</a:t>
            </a:r>
            <a:r>
              <a:rPr lang="en-US" sz="2800" b="1" dirty="0" smtClean="0">
                <a:solidFill>
                  <a:srgbClr val="000E2A"/>
                </a:solidFill>
              </a:rPr>
              <a:t>, ‘</a:t>
            </a:r>
            <a:r>
              <a:rPr lang="en-US" sz="2800" b="1" dirty="0" err="1" smtClean="0">
                <a:solidFill>
                  <a:srgbClr val="000E2A"/>
                </a:solidFill>
              </a:rPr>
              <a:t>জেড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ফোর্স</a:t>
            </a:r>
            <a:r>
              <a:rPr lang="en-US" sz="2800" b="1" dirty="0" smtClean="0">
                <a:solidFill>
                  <a:srgbClr val="000E2A"/>
                </a:solidFill>
              </a:rPr>
              <a:t>’ , </a:t>
            </a:r>
            <a:r>
              <a:rPr lang="en-US" sz="2800" b="1" dirty="0" err="1" smtClean="0">
                <a:solidFill>
                  <a:srgbClr val="000E2A"/>
                </a:solidFill>
              </a:rPr>
              <a:t>মেজর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কে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এম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শফিউল্লাহ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ছিলেন</a:t>
            </a:r>
            <a:r>
              <a:rPr lang="en-US" sz="2800" b="1" dirty="0" smtClean="0">
                <a:solidFill>
                  <a:srgbClr val="000E2A"/>
                </a:solidFill>
              </a:rPr>
              <a:t> ‘</a:t>
            </a:r>
            <a:r>
              <a:rPr lang="en-US" sz="2800" b="1" dirty="0" err="1" smtClean="0">
                <a:solidFill>
                  <a:srgbClr val="000E2A"/>
                </a:solidFill>
              </a:rPr>
              <a:t>এস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ফোর্স</a:t>
            </a:r>
            <a:r>
              <a:rPr lang="en-US" sz="2800" b="1" dirty="0" smtClean="0">
                <a:solidFill>
                  <a:srgbClr val="000E2A"/>
                </a:solidFill>
              </a:rPr>
              <a:t>’ </a:t>
            </a:r>
            <a:r>
              <a:rPr lang="en-US" sz="2800" b="1" dirty="0" err="1" smtClean="0">
                <a:solidFill>
                  <a:srgbClr val="000E2A"/>
                </a:solidFill>
              </a:rPr>
              <a:t>এবং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মেজর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খালেদ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মোশাররফ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ছিলেন</a:t>
            </a:r>
            <a:r>
              <a:rPr lang="en-US" sz="2800" b="1" dirty="0" smtClean="0">
                <a:solidFill>
                  <a:srgbClr val="000E2A"/>
                </a:solidFill>
              </a:rPr>
              <a:t>, ‘</a:t>
            </a:r>
            <a:r>
              <a:rPr lang="en-US" sz="2800" b="1" dirty="0" err="1" smtClean="0">
                <a:solidFill>
                  <a:srgbClr val="000E2A"/>
                </a:solidFill>
              </a:rPr>
              <a:t>কে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ফোর্স</a:t>
            </a:r>
            <a:r>
              <a:rPr lang="en-US" sz="2800" b="1" dirty="0" smtClean="0">
                <a:solidFill>
                  <a:srgbClr val="000E2A"/>
                </a:solidFill>
              </a:rPr>
              <a:t>’- </a:t>
            </a:r>
            <a:r>
              <a:rPr lang="en-US" sz="2800" b="1" dirty="0" err="1" smtClean="0">
                <a:solidFill>
                  <a:srgbClr val="000E2A"/>
                </a:solidFill>
              </a:rPr>
              <a:t>এর</a:t>
            </a:r>
            <a:r>
              <a:rPr lang="en-US" sz="2800" b="1" dirty="0" smtClean="0">
                <a:solidFill>
                  <a:srgbClr val="000E2A"/>
                </a:solidFill>
              </a:rPr>
              <a:t> </a:t>
            </a:r>
            <a:r>
              <a:rPr lang="en-US" sz="2800" b="1" dirty="0" err="1" smtClean="0">
                <a:solidFill>
                  <a:srgbClr val="000E2A"/>
                </a:solidFill>
              </a:rPr>
              <a:t>অধিনায়ক</a:t>
            </a:r>
            <a:r>
              <a:rPr lang="en-US" sz="2800" b="1" dirty="0" smtClean="0">
                <a:solidFill>
                  <a:srgbClr val="000E2A"/>
                </a:solidFill>
              </a:rPr>
              <a:t>। </a:t>
            </a:r>
            <a:endParaRPr lang="en-US" sz="2800" b="1" dirty="0">
              <a:solidFill>
                <a:srgbClr val="000E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3575</TotalTime>
  <Words>1609</Words>
  <Application>Microsoft Office PowerPoint</Application>
  <PresentationFormat>On-screen Show (4:3)</PresentationFormat>
  <Paragraphs>212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466</cp:revision>
  <dcterms:created xsi:type="dcterms:W3CDTF">2006-08-16T00:00:00Z</dcterms:created>
  <dcterms:modified xsi:type="dcterms:W3CDTF">2021-03-29T17:21:28Z</dcterms:modified>
</cp:coreProperties>
</file>