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71" r:id="rId3"/>
    <p:sldId id="275" r:id="rId4"/>
    <p:sldId id="261" r:id="rId5"/>
    <p:sldId id="268" r:id="rId6"/>
    <p:sldId id="274" r:id="rId7"/>
    <p:sldId id="273" r:id="rId8"/>
    <p:sldId id="269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6" r:id="rId19"/>
    <p:sldId id="285" r:id="rId20"/>
    <p:sldId id="287" r:id="rId21"/>
    <p:sldId id="288" r:id="rId22"/>
    <p:sldId id="290" r:id="rId23"/>
    <p:sldId id="267" r:id="rId24"/>
    <p:sldId id="291" r:id="rId25"/>
    <p:sldId id="292" r:id="rId26"/>
    <p:sldId id="266" r:id="rId27"/>
    <p:sldId id="263" r:id="rId28"/>
    <p:sldId id="25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F9D691-3097-4466-8781-D326C9922073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D88A46E0-76B0-4073-AAB4-C34194862AA0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l"/>
          <a:r>
            <a:rPr lang="bn-BD" sz="2800" b="1" dirty="0" smtClean="0">
              <a:latin typeface="NikoshBAN" pitchFamily="2" charset="0"/>
              <a:cs typeface="NikoshBAN" pitchFamily="2" charset="0"/>
            </a:rPr>
            <a:t>‘ক’-দল</a:t>
          </a:r>
          <a:r>
            <a:rPr lang="en-US" sz="2800" b="1" dirty="0" smtClean="0">
              <a:latin typeface="NikoshBAN" pitchFamily="2" charset="0"/>
              <a:cs typeface="NikoshBAN" pitchFamily="2" charset="0"/>
            </a:rPr>
            <a:t>: </a:t>
          </a:r>
          <a:r>
            <a:rPr lang="bn-BD" sz="2800" b="1" dirty="0" smtClean="0">
              <a:latin typeface="NikoshBAN" pitchFamily="2" charset="0"/>
              <a:cs typeface="NikoshBAN" pitchFamily="2" charset="0"/>
            </a:rPr>
            <a:t>দৈনন্দিন জীবনে কাঠ শিল্পের যেসব জিনিস ব্যবহৃত হয়  সেগুলো</a:t>
          </a:r>
          <a:r>
            <a:rPr lang="en-US" sz="2800" b="1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sz="2800" b="1" dirty="0" err="1" smtClean="0">
              <a:latin typeface="NikoshBAN" pitchFamily="2" charset="0"/>
              <a:cs typeface="NikoshBAN" pitchFamily="2" charset="0"/>
            </a:rPr>
            <a:t>নিয়ে</a:t>
          </a:r>
          <a:r>
            <a:rPr lang="en-US" sz="28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2800" b="1" dirty="0" smtClean="0">
              <a:latin typeface="NikoshBAN" pitchFamily="2" charset="0"/>
              <a:cs typeface="NikoshBAN" pitchFamily="2" charset="0"/>
            </a:rPr>
            <a:t>এক</a:t>
          </a:r>
          <a:r>
            <a:rPr lang="en-GB" sz="28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2800" b="1" dirty="0" smtClean="0">
              <a:latin typeface="NikoshBAN" pitchFamily="2" charset="0"/>
              <a:cs typeface="NikoshBAN" pitchFamily="2" charset="0"/>
            </a:rPr>
            <a:t>টি </a:t>
          </a:r>
          <a:r>
            <a:rPr lang="en-US" sz="2800" b="1" dirty="0" err="1" smtClean="0">
              <a:latin typeface="NikoshBAN" pitchFamily="2" charset="0"/>
              <a:cs typeface="NikoshBAN" pitchFamily="2" charset="0"/>
            </a:rPr>
            <a:t>অনুচ্ছেদ</a:t>
          </a:r>
          <a:r>
            <a:rPr lang="en-US" sz="28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2800" b="1" dirty="0" smtClean="0">
              <a:latin typeface="NikoshBAN" pitchFamily="2" charset="0"/>
              <a:cs typeface="NikoshBAN" pitchFamily="2" charset="0"/>
            </a:rPr>
            <a:t>তৈরি কর।</a:t>
          </a:r>
          <a:endParaRPr lang="en-US" sz="2300" dirty="0"/>
        </a:p>
      </dgm:t>
    </dgm:pt>
    <dgm:pt modelId="{554D606A-8E7B-4CE1-9C6A-BE161E23FB19}" type="parTrans" cxnId="{4B5E7DFB-7175-4EB4-9B69-7752C70690BD}">
      <dgm:prSet/>
      <dgm:spPr/>
      <dgm:t>
        <a:bodyPr/>
        <a:lstStyle/>
        <a:p>
          <a:endParaRPr lang="en-US"/>
        </a:p>
      </dgm:t>
    </dgm:pt>
    <dgm:pt modelId="{FD0FCD9B-153F-4CB0-B161-DDC78063F2CF}" type="sibTrans" cxnId="{4B5E7DFB-7175-4EB4-9B69-7752C70690BD}">
      <dgm:prSet/>
      <dgm:spPr/>
      <dgm:t>
        <a:bodyPr/>
        <a:lstStyle/>
        <a:p>
          <a:endParaRPr lang="en-US"/>
        </a:p>
      </dgm:t>
    </dgm:pt>
    <dgm:pt modelId="{A5043393-B08C-436C-A57B-9A408287EE88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l"/>
          <a:r>
            <a:rPr lang="bn-BD" b="1" dirty="0" smtClean="0">
              <a:latin typeface="NikoshBAN" pitchFamily="2" charset="0"/>
              <a:cs typeface="NikoshBAN" pitchFamily="2" charset="0"/>
            </a:rPr>
            <a:t>‘খ’ -দল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: </a:t>
          </a:r>
          <a:r>
            <a:rPr lang="bn-BD" b="1" dirty="0" smtClean="0">
              <a:latin typeface="NikoshBAN" pitchFamily="2" charset="0"/>
              <a:cs typeface="NikoshBAN" pitchFamily="2" charset="0"/>
            </a:rPr>
            <a:t>লোকশিল্প সংরক্ষণের উপায়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সমূহ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নিয়ে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b="1" dirty="0" smtClean="0">
              <a:latin typeface="NikoshBAN" pitchFamily="2" charset="0"/>
              <a:cs typeface="NikoshBAN" pitchFamily="2" charset="0"/>
            </a:rPr>
            <a:t>একটি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অনুচ্ছেদ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b="1" dirty="0" smtClean="0">
              <a:latin typeface="NikoshBAN" pitchFamily="2" charset="0"/>
              <a:cs typeface="NikoshBAN" pitchFamily="2" charset="0"/>
            </a:rPr>
            <a:t>তৈরি কর।</a:t>
          </a:r>
          <a:endParaRPr lang="en-US" dirty="0"/>
        </a:p>
      </dgm:t>
    </dgm:pt>
    <dgm:pt modelId="{0B65DBFC-EBE7-4388-A144-E86D2DD50BD8}" type="parTrans" cxnId="{D2C0E428-CE89-42A6-A0CE-66D74732C17C}">
      <dgm:prSet/>
      <dgm:spPr/>
      <dgm:t>
        <a:bodyPr/>
        <a:lstStyle/>
        <a:p>
          <a:endParaRPr lang="en-US"/>
        </a:p>
      </dgm:t>
    </dgm:pt>
    <dgm:pt modelId="{544EB0F9-6F4F-49B3-BAD1-7DBF1499A31F}" type="sibTrans" cxnId="{D2C0E428-CE89-42A6-A0CE-66D74732C17C}">
      <dgm:prSet/>
      <dgm:spPr/>
      <dgm:t>
        <a:bodyPr/>
        <a:lstStyle/>
        <a:p>
          <a:endParaRPr lang="en-US"/>
        </a:p>
      </dgm:t>
    </dgm:pt>
    <dgm:pt modelId="{FE721979-C1DB-459D-BA71-AE176B01F08E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accent3">
              <a:lumMod val="60000"/>
              <a:lumOff val="40000"/>
            </a:schemeClr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l"/>
          <a:r>
            <a:rPr lang="bn-BD" b="1" dirty="0" smtClean="0">
              <a:latin typeface="NikoshBAN" pitchFamily="2" charset="0"/>
              <a:cs typeface="NikoshBAN" pitchFamily="2" charset="0"/>
            </a:rPr>
            <a:t>‘গ’ -দল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: </a:t>
          </a:r>
          <a:r>
            <a:rPr lang="bn-BD" b="1" dirty="0" smtClean="0">
              <a:latin typeface="NikoshBAN" pitchFamily="2" charset="0"/>
              <a:cs typeface="NikoshBAN" pitchFamily="2" charset="0"/>
            </a:rPr>
            <a:t> তোমাদের এলাকায় দেখা  কয়েকটি  লোকশিল্প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নিয়ে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b="1" dirty="0" smtClean="0">
              <a:latin typeface="NikoshBAN" pitchFamily="2" charset="0"/>
              <a:cs typeface="NikoshBAN" pitchFamily="2" charset="0"/>
            </a:rPr>
            <a:t>একটি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অনুচ্ছেদ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b="1" dirty="0" smtClean="0">
              <a:latin typeface="NikoshBAN" pitchFamily="2" charset="0"/>
              <a:cs typeface="NikoshBAN" pitchFamily="2" charset="0"/>
            </a:rPr>
            <a:t>তৈরি কর।</a:t>
          </a:r>
          <a:endParaRPr lang="en-US" dirty="0"/>
        </a:p>
      </dgm:t>
    </dgm:pt>
    <dgm:pt modelId="{D1B91E0E-F892-4743-A42A-BFF76A665730}" type="parTrans" cxnId="{FB4D9C2F-3F1F-4E5F-AF3B-EB707B46C4A3}">
      <dgm:prSet/>
      <dgm:spPr/>
      <dgm:t>
        <a:bodyPr/>
        <a:lstStyle/>
        <a:p>
          <a:endParaRPr lang="en-US"/>
        </a:p>
      </dgm:t>
    </dgm:pt>
    <dgm:pt modelId="{DB853364-195E-4888-8A90-74BDB82E496A}" type="sibTrans" cxnId="{FB4D9C2F-3F1F-4E5F-AF3B-EB707B46C4A3}">
      <dgm:prSet/>
      <dgm:spPr/>
      <dgm:t>
        <a:bodyPr/>
        <a:lstStyle/>
        <a:p>
          <a:endParaRPr lang="en-US"/>
        </a:p>
      </dgm:t>
    </dgm:pt>
    <dgm:pt modelId="{6F662E97-E5E3-4CEB-B637-15B73671BB93}" type="pres">
      <dgm:prSet presAssocID="{E3F9D691-3097-4466-8781-D326C992207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7160F0-C636-41C0-A6AD-2F179EF0F0E3}" type="pres">
      <dgm:prSet presAssocID="{D88A46E0-76B0-4073-AAB4-C34194862AA0}" presName="node" presStyleLbl="node1" presStyleIdx="0" presStyleCnt="3" custScaleX="111814" custLinFactX="-16169" custLinFactNeighborX="-100000" custLinFactNeighborY="31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5B1BDE-591F-4F8F-84DE-5CC6187B4177}" type="pres">
      <dgm:prSet presAssocID="{FD0FCD9B-153F-4CB0-B161-DDC78063F2CF}" presName="sibTran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D382724D-313D-444C-9AB0-1D273F9E3B99}" type="pres">
      <dgm:prSet presAssocID="{A5043393-B08C-436C-A57B-9A408287EE8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7A39E2-FA11-4473-9D60-01FAF5EFF2B2}" type="pres">
      <dgm:prSet presAssocID="{544EB0F9-6F4F-49B3-BAD1-7DBF1499A31F}" presName="sibTran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460BBDAA-F635-405E-BE62-FC9B080DC16C}" type="pres">
      <dgm:prSet presAssocID="{FE721979-C1DB-459D-BA71-AE176B01F08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B0BE8F-5C10-44E8-BB67-772C3C0E2121}" type="presOf" srcId="{D88A46E0-76B0-4073-AAB4-C34194862AA0}" destId="{7E7160F0-C636-41C0-A6AD-2F179EF0F0E3}" srcOrd="0" destOrd="0" presId="urn:microsoft.com/office/officeart/2005/8/layout/hList6"/>
    <dgm:cxn modelId="{A018373E-DF5F-4257-8C04-1333C245DD04}" type="presOf" srcId="{E3F9D691-3097-4466-8781-D326C9922073}" destId="{6F662E97-E5E3-4CEB-B637-15B73671BB93}" srcOrd="0" destOrd="0" presId="urn:microsoft.com/office/officeart/2005/8/layout/hList6"/>
    <dgm:cxn modelId="{89EFB3F4-FDEB-498F-95AA-5D8CE2C46D60}" type="presOf" srcId="{FE721979-C1DB-459D-BA71-AE176B01F08E}" destId="{460BBDAA-F635-405E-BE62-FC9B080DC16C}" srcOrd="0" destOrd="0" presId="urn:microsoft.com/office/officeart/2005/8/layout/hList6"/>
    <dgm:cxn modelId="{C4B933AC-6CF7-4B92-BAB7-04D52F09EB9D}" type="presOf" srcId="{A5043393-B08C-436C-A57B-9A408287EE88}" destId="{D382724D-313D-444C-9AB0-1D273F9E3B99}" srcOrd="0" destOrd="0" presId="urn:microsoft.com/office/officeart/2005/8/layout/hList6"/>
    <dgm:cxn modelId="{FB4D9C2F-3F1F-4E5F-AF3B-EB707B46C4A3}" srcId="{E3F9D691-3097-4466-8781-D326C9922073}" destId="{FE721979-C1DB-459D-BA71-AE176B01F08E}" srcOrd="2" destOrd="0" parTransId="{D1B91E0E-F892-4743-A42A-BFF76A665730}" sibTransId="{DB853364-195E-4888-8A90-74BDB82E496A}"/>
    <dgm:cxn modelId="{D2C0E428-CE89-42A6-A0CE-66D74732C17C}" srcId="{E3F9D691-3097-4466-8781-D326C9922073}" destId="{A5043393-B08C-436C-A57B-9A408287EE88}" srcOrd="1" destOrd="0" parTransId="{0B65DBFC-EBE7-4388-A144-E86D2DD50BD8}" sibTransId="{544EB0F9-6F4F-49B3-BAD1-7DBF1499A31F}"/>
    <dgm:cxn modelId="{4B5E7DFB-7175-4EB4-9B69-7752C70690BD}" srcId="{E3F9D691-3097-4466-8781-D326C9922073}" destId="{D88A46E0-76B0-4073-AAB4-C34194862AA0}" srcOrd="0" destOrd="0" parTransId="{554D606A-8E7B-4CE1-9C6A-BE161E23FB19}" sibTransId="{FD0FCD9B-153F-4CB0-B161-DDC78063F2CF}"/>
    <dgm:cxn modelId="{31017A4E-1143-420E-9263-7F1E2EF91518}" type="presParOf" srcId="{6F662E97-E5E3-4CEB-B637-15B73671BB93}" destId="{7E7160F0-C636-41C0-A6AD-2F179EF0F0E3}" srcOrd="0" destOrd="0" presId="urn:microsoft.com/office/officeart/2005/8/layout/hList6"/>
    <dgm:cxn modelId="{83802839-0753-455A-BE1C-ACCFD7D50550}" type="presParOf" srcId="{6F662E97-E5E3-4CEB-B637-15B73671BB93}" destId="{6D5B1BDE-591F-4F8F-84DE-5CC6187B4177}" srcOrd="1" destOrd="0" presId="urn:microsoft.com/office/officeart/2005/8/layout/hList6"/>
    <dgm:cxn modelId="{783EACE9-CDC8-414F-8FCF-08ABACF1D3BC}" type="presParOf" srcId="{6F662E97-E5E3-4CEB-B637-15B73671BB93}" destId="{D382724D-313D-444C-9AB0-1D273F9E3B99}" srcOrd="2" destOrd="0" presId="urn:microsoft.com/office/officeart/2005/8/layout/hList6"/>
    <dgm:cxn modelId="{84A4A4C8-4DA3-485E-B471-8BBFE6F1F4D5}" type="presParOf" srcId="{6F662E97-E5E3-4CEB-B637-15B73671BB93}" destId="{7B7A39E2-FA11-4473-9D60-01FAF5EFF2B2}" srcOrd="3" destOrd="0" presId="urn:microsoft.com/office/officeart/2005/8/layout/hList6"/>
    <dgm:cxn modelId="{26026F5C-650F-43DC-9C82-0B19561037D8}" type="presParOf" srcId="{6F662E97-E5E3-4CEB-B637-15B73671BB93}" destId="{460BBDAA-F635-405E-BE62-FC9B080DC16C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7160F0-C636-41C0-A6AD-2F179EF0F0E3}">
      <dsp:nvSpPr>
        <dsp:cNvPr id="0" name=""/>
        <dsp:cNvSpPr/>
      </dsp:nvSpPr>
      <dsp:spPr>
        <a:xfrm rot="16200000">
          <a:off x="-1006514" y="1006514"/>
          <a:ext cx="4617357" cy="2604327"/>
        </a:xfrm>
        <a:prstGeom prst="flowChartManualOperation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latin typeface="NikoshBAN" pitchFamily="2" charset="0"/>
              <a:cs typeface="NikoshBAN" pitchFamily="2" charset="0"/>
            </a:rPr>
            <a:t>‘ক’-দল</a:t>
          </a:r>
          <a:r>
            <a:rPr lang="en-US" sz="2800" b="1" kern="1200" dirty="0" smtClean="0">
              <a:latin typeface="NikoshBAN" pitchFamily="2" charset="0"/>
              <a:cs typeface="NikoshBAN" pitchFamily="2" charset="0"/>
            </a:rPr>
            <a:t>: </a:t>
          </a:r>
          <a:r>
            <a:rPr lang="bn-BD" sz="2800" b="1" kern="1200" dirty="0" smtClean="0">
              <a:latin typeface="NikoshBAN" pitchFamily="2" charset="0"/>
              <a:cs typeface="NikoshBAN" pitchFamily="2" charset="0"/>
            </a:rPr>
            <a:t>দৈনন্দিন জীবনে কাঠ শিল্পের যেসব জিনিস ব্যবহৃত হয়  সেগুলো</a:t>
          </a:r>
          <a:r>
            <a:rPr lang="en-US" sz="2800" b="1" kern="1200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sz="2800" b="1" kern="1200" dirty="0" err="1" smtClean="0">
              <a:latin typeface="NikoshBAN" pitchFamily="2" charset="0"/>
              <a:cs typeface="NikoshBAN" pitchFamily="2" charset="0"/>
            </a:rPr>
            <a:t>নিয়ে</a:t>
          </a:r>
          <a:r>
            <a:rPr lang="en-US" sz="2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2800" b="1" kern="1200" dirty="0" smtClean="0">
              <a:latin typeface="NikoshBAN" pitchFamily="2" charset="0"/>
              <a:cs typeface="NikoshBAN" pitchFamily="2" charset="0"/>
            </a:rPr>
            <a:t>এক</a:t>
          </a:r>
          <a:r>
            <a:rPr lang="en-GB" sz="2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2800" b="1" kern="1200" dirty="0" smtClean="0">
              <a:latin typeface="NikoshBAN" pitchFamily="2" charset="0"/>
              <a:cs typeface="NikoshBAN" pitchFamily="2" charset="0"/>
            </a:rPr>
            <a:t>টি </a:t>
          </a:r>
          <a:r>
            <a:rPr lang="en-US" sz="2800" b="1" kern="1200" dirty="0" err="1" smtClean="0">
              <a:latin typeface="NikoshBAN" pitchFamily="2" charset="0"/>
              <a:cs typeface="NikoshBAN" pitchFamily="2" charset="0"/>
            </a:rPr>
            <a:t>অনুচ্ছেদ</a:t>
          </a:r>
          <a:r>
            <a:rPr lang="en-US" sz="2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2800" b="1" kern="1200" dirty="0" smtClean="0">
              <a:latin typeface="NikoshBAN" pitchFamily="2" charset="0"/>
              <a:cs typeface="NikoshBAN" pitchFamily="2" charset="0"/>
            </a:rPr>
            <a:t>তৈরি কর।</a:t>
          </a:r>
          <a:endParaRPr lang="en-US" sz="2300" kern="1200" dirty="0"/>
        </a:p>
      </dsp:txBody>
      <dsp:txXfrm rot="5400000">
        <a:off x="1" y="923470"/>
        <a:ext cx="2604327" cy="2770415"/>
      </dsp:txXfrm>
    </dsp:sp>
    <dsp:sp modelId="{D382724D-313D-444C-9AB0-1D273F9E3B99}">
      <dsp:nvSpPr>
        <dsp:cNvPr id="0" name=""/>
        <dsp:cNvSpPr/>
      </dsp:nvSpPr>
      <dsp:spPr>
        <a:xfrm rot="16200000">
          <a:off x="1638904" y="1144098"/>
          <a:ext cx="4617357" cy="2329160"/>
        </a:xfrm>
        <a:prstGeom prst="flowChartManualOperation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39700" tIns="0" rIns="139743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200" b="1" kern="1200" dirty="0" smtClean="0">
              <a:latin typeface="NikoshBAN" pitchFamily="2" charset="0"/>
              <a:cs typeface="NikoshBAN" pitchFamily="2" charset="0"/>
            </a:rPr>
            <a:t>‘খ’ -দল</a:t>
          </a:r>
          <a:r>
            <a:rPr lang="en-US" sz="2200" b="1" kern="1200" dirty="0" smtClean="0">
              <a:latin typeface="NikoshBAN" pitchFamily="2" charset="0"/>
              <a:cs typeface="NikoshBAN" pitchFamily="2" charset="0"/>
            </a:rPr>
            <a:t>: </a:t>
          </a:r>
          <a:r>
            <a:rPr lang="bn-BD" sz="2200" b="1" kern="1200" dirty="0" smtClean="0">
              <a:latin typeface="NikoshBAN" pitchFamily="2" charset="0"/>
              <a:cs typeface="NikoshBAN" pitchFamily="2" charset="0"/>
            </a:rPr>
            <a:t>লোকশিল্প সংরক্ষণের উপায়</a:t>
          </a:r>
          <a:r>
            <a:rPr lang="en-US" sz="22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200" b="1" kern="1200" dirty="0" err="1" smtClean="0">
              <a:latin typeface="NikoshBAN" pitchFamily="2" charset="0"/>
              <a:cs typeface="NikoshBAN" pitchFamily="2" charset="0"/>
            </a:rPr>
            <a:t>সমূহ</a:t>
          </a:r>
          <a:r>
            <a:rPr lang="en-US" sz="22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200" b="1" kern="1200" dirty="0" err="1" smtClean="0">
              <a:latin typeface="NikoshBAN" pitchFamily="2" charset="0"/>
              <a:cs typeface="NikoshBAN" pitchFamily="2" charset="0"/>
            </a:rPr>
            <a:t>নিয়ে</a:t>
          </a:r>
          <a:r>
            <a:rPr lang="en-US" sz="22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2200" b="1" kern="1200" dirty="0" smtClean="0">
              <a:latin typeface="NikoshBAN" pitchFamily="2" charset="0"/>
              <a:cs typeface="NikoshBAN" pitchFamily="2" charset="0"/>
            </a:rPr>
            <a:t>একটি </a:t>
          </a:r>
          <a:r>
            <a:rPr lang="en-US" sz="2200" b="1" kern="1200" dirty="0" err="1" smtClean="0">
              <a:latin typeface="NikoshBAN" pitchFamily="2" charset="0"/>
              <a:cs typeface="NikoshBAN" pitchFamily="2" charset="0"/>
            </a:rPr>
            <a:t>অনুচ্ছেদ</a:t>
          </a:r>
          <a:r>
            <a:rPr lang="en-US" sz="22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2200" b="1" kern="1200" dirty="0" smtClean="0">
              <a:latin typeface="NikoshBAN" pitchFamily="2" charset="0"/>
              <a:cs typeface="NikoshBAN" pitchFamily="2" charset="0"/>
            </a:rPr>
            <a:t>তৈরি কর।</a:t>
          </a:r>
          <a:endParaRPr lang="en-US" sz="2200" kern="1200" dirty="0"/>
        </a:p>
      </dsp:txBody>
      <dsp:txXfrm rot="5400000">
        <a:off x="2783002" y="923471"/>
        <a:ext cx="2329160" cy="2770415"/>
      </dsp:txXfrm>
    </dsp:sp>
    <dsp:sp modelId="{460BBDAA-F635-405E-BE62-FC9B080DC16C}">
      <dsp:nvSpPr>
        <dsp:cNvPr id="0" name=""/>
        <dsp:cNvSpPr/>
      </dsp:nvSpPr>
      <dsp:spPr>
        <a:xfrm rot="16200000">
          <a:off x="4142752" y="1144098"/>
          <a:ext cx="4617357" cy="2329160"/>
        </a:xfrm>
        <a:prstGeom prst="flowChartManualOperation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39700" tIns="0" rIns="139743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200" b="1" kern="1200" dirty="0" smtClean="0">
              <a:latin typeface="NikoshBAN" pitchFamily="2" charset="0"/>
              <a:cs typeface="NikoshBAN" pitchFamily="2" charset="0"/>
            </a:rPr>
            <a:t>‘গ’ -দল</a:t>
          </a:r>
          <a:r>
            <a:rPr lang="en-US" sz="2200" b="1" kern="1200" dirty="0" smtClean="0">
              <a:latin typeface="NikoshBAN" pitchFamily="2" charset="0"/>
              <a:cs typeface="NikoshBAN" pitchFamily="2" charset="0"/>
            </a:rPr>
            <a:t>: </a:t>
          </a:r>
          <a:r>
            <a:rPr lang="bn-BD" sz="2200" b="1" kern="1200" dirty="0" smtClean="0">
              <a:latin typeface="NikoshBAN" pitchFamily="2" charset="0"/>
              <a:cs typeface="NikoshBAN" pitchFamily="2" charset="0"/>
            </a:rPr>
            <a:t> তোমাদের এলাকায় দেখা  কয়েকটি  লোকশিল্প</a:t>
          </a:r>
          <a:r>
            <a:rPr lang="en-US" sz="22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200" b="1" kern="1200" dirty="0" err="1" smtClean="0">
              <a:latin typeface="NikoshBAN" pitchFamily="2" charset="0"/>
              <a:cs typeface="NikoshBAN" pitchFamily="2" charset="0"/>
            </a:rPr>
            <a:t>নিয়ে</a:t>
          </a:r>
          <a:r>
            <a:rPr lang="en-US" sz="22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2200" b="1" kern="1200" dirty="0" smtClean="0">
              <a:latin typeface="NikoshBAN" pitchFamily="2" charset="0"/>
              <a:cs typeface="NikoshBAN" pitchFamily="2" charset="0"/>
            </a:rPr>
            <a:t>একটি </a:t>
          </a:r>
          <a:r>
            <a:rPr lang="en-US" sz="2200" b="1" kern="1200" dirty="0" err="1" smtClean="0">
              <a:latin typeface="NikoshBAN" pitchFamily="2" charset="0"/>
              <a:cs typeface="NikoshBAN" pitchFamily="2" charset="0"/>
            </a:rPr>
            <a:t>অনুচ্ছেদ</a:t>
          </a:r>
          <a:r>
            <a:rPr lang="en-US" sz="22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2200" b="1" kern="1200" dirty="0" smtClean="0">
              <a:latin typeface="NikoshBAN" pitchFamily="2" charset="0"/>
              <a:cs typeface="NikoshBAN" pitchFamily="2" charset="0"/>
            </a:rPr>
            <a:t>তৈরি কর।</a:t>
          </a:r>
          <a:endParaRPr lang="en-US" sz="2200" kern="1200" dirty="0"/>
        </a:p>
      </dsp:txBody>
      <dsp:txXfrm rot="5400000">
        <a:off x="5286850" y="923471"/>
        <a:ext cx="2329160" cy="27704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580BF9-B150-4082-871D-5E143DCD1105}" type="datetimeFigureOut">
              <a:rPr lang="en-GB" smtClean="0"/>
              <a:t>04/04/2021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AE7725-6726-4BFA-BB82-7FC2C1DDF7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25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E7725-6726-4BFA-BB82-7FC2C1DDF78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188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D86EB-7A33-45F6-A147-7FBED13C0D4D}" type="datetimeFigureOut">
              <a:rPr lang="en-US" smtClean="0"/>
              <a:pPr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7939-8583-42DF-97B3-E83C41CB4D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853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D86EB-7A33-45F6-A147-7FBED13C0D4D}" type="datetimeFigureOut">
              <a:rPr lang="en-US" smtClean="0"/>
              <a:pPr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7939-8583-42DF-97B3-E83C41CB4D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144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D86EB-7A33-45F6-A147-7FBED13C0D4D}" type="datetimeFigureOut">
              <a:rPr lang="en-US" smtClean="0"/>
              <a:pPr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7939-8583-42DF-97B3-E83C41CB4D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857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D86EB-7A33-45F6-A147-7FBED13C0D4D}" type="datetimeFigureOut">
              <a:rPr lang="en-US" smtClean="0"/>
              <a:pPr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7939-8583-42DF-97B3-E83C41CB4D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72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D86EB-7A33-45F6-A147-7FBED13C0D4D}" type="datetimeFigureOut">
              <a:rPr lang="en-US" smtClean="0"/>
              <a:pPr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7939-8583-42DF-97B3-E83C41CB4D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579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D86EB-7A33-45F6-A147-7FBED13C0D4D}" type="datetimeFigureOut">
              <a:rPr lang="en-US" smtClean="0"/>
              <a:pPr/>
              <a:t>4/4/2021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7939-8583-42DF-97B3-E83C41CB4D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35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D86EB-7A33-45F6-A147-7FBED13C0D4D}" type="datetimeFigureOut">
              <a:rPr lang="en-US" smtClean="0"/>
              <a:pPr/>
              <a:t>4/4/2021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7939-8583-42DF-97B3-E83C41CB4D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59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D86EB-7A33-45F6-A147-7FBED13C0D4D}" type="datetimeFigureOut">
              <a:rPr lang="en-US" smtClean="0"/>
              <a:pPr/>
              <a:t>4/4/2021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7939-8583-42DF-97B3-E83C41CB4D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15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D86EB-7A33-45F6-A147-7FBED13C0D4D}" type="datetimeFigureOut">
              <a:rPr lang="en-US" smtClean="0"/>
              <a:pPr/>
              <a:t>4/4/2021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7939-8583-42DF-97B3-E83C41CB4D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93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D86EB-7A33-45F6-A147-7FBED13C0D4D}" type="datetimeFigureOut">
              <a:rPr lang="en-US" smtClean="0"/>
              <a:pPr/>
              <a:t>4/4/2021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7939-8583-42DF-97B3-E83C41CB4D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98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D86EB-7A33-45F6-A147-7FBED13C0D4D}" type="datetimeFigureOut">
              <a:rPr lang="en-US" smtClean="0"/>
              <a:pPr/>
              <a:t>4/4/2021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7939-8583-42DF-97B3-E83C41CB4D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537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D86EB-7A33-45F6-A147-7FBED13C0D4D}" type="datetimeFigureOut">
              <a:rPr lang="en-US" smtClean="0"/>
              <a:pPr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B7939-8583-42DF-97B3-E83C41CB4D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081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10.jpeg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3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254500" y="1769224"/>
            <a:ext cx="4648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b="1" spc="50" dirty="0" smtClean="0">
                <a:ln w="11430"/>
                <a:blipFill>
                  <a:blip r:embed="rId2"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57" y="1769224"/>
            <a:ext cx="2794000" cy="21238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429" y="3181350"/>
            <a:ext cx="2764971" cy="2076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986" y="4343400"/>
            <a:ext cx="2794000" cy="21129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7418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128" y="624114"/>
            <a:ext cx="2514600" cy="2133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 descr="d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900" y="624114"/>
            <a:ext cx="2514600" cy="2209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 descr="x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1014" y="3180443"/>
            <a:ext cx="2514600" cy="2209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 descr="2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3900" y="3214914"/>
            <a:ext cx="2514600" cy="2209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Hexagon 5"/>
          <p:cNvSpPr/>
          <p:nvPr/>
        </p:nvSpPr>
        <p:spPr>
          <a:xfrm>
            <a:off x="-324853" y="5390242"/>
            <a:ext cx="10587790" cy="890241"/>
          </a:xfrm>
          <a:prstGeom prst="hexagon">
            <a:avLst>
              <a:gd name="adj" fmla="val 59357"/>
              <a:gd name="vf" fmla="val 11547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লোকশিল্পের  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অতুলনীয় নিদর্শন মৃৎশিল্প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35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223" y="5791200"/>
            <a:ext cx="8958999" cy="990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উপরের  ছবি ভালোভাবে দেখে  শব্দসমূহ দিয়ে তিনটি </a:t>
            </a:r>
            <a:r>
              <a:rPr lang="en-GB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বাক্যের 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 অনুচ্ছেদ লেখ।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8801" y="2438400"/>
            <a:ext cx="1981200" cy="1143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ঐতিহ্য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81200" y="3505200"/>
            <a:ext cx="1981200" cy="1219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লোকশিল্প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962399" y="4522257"/>
            <a:ext cx="2306053" cy="111654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সম্প্রসারণ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49068"/>
            <a:ext cx="2190752" cy="18685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632014"/>
            <a:ext cx="2224087" cy="16659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505200"/>
            <a:ext cx="1981200" cy="1828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Vertical Scroll 8"/>
          <p:cNvSpPr/>
          <p:nvPr/>
        </p:nvSpPr>
        <p:spPr>
          <a:xfrm>
            <a:off x="2171700" y="0"/>
            <a:ext cx="4505826" cy="914400"/>
          </a:xfrm>
          <a:prstGeom prst="verticalScroll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1780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</p:spTree>
    <p:extLst>
      <p:ext uri="{BB962C8B-B14F-4D97-AF65-F5344CB8AC3E}">
        <p14:creationId xmlns:p14="http://schemas.microsoft.com/office/powerpoint/2010/main" val="3915972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kk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3025" y="747712"/>
            <a:ext cx="2238375" cy="2209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Hexagon 2"/>
          <p:cNvSpPr/>
          <p:nvPr/>
        </p:nvSpPr>
        <p:spPr>
          <a:xfrm>
            <a:off x="-1" y="5791200"/>
            <a:ext cx="11514221" cy="609600"/>
          </a:xfrm>
          <a:prstGeom prst="hexagon">
            <a:avLst>
              <a:gd name="adj" fmla="val 0"/>
              <a:gd name="vf" fmla="val 11547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এ ধরনের কাঠের কারুকাজকে হাসিয়া বলা </a:t>
            </a:r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GB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4" name="Picture 3" descr="kath silpo03.jpg"/>
          <p:cNvPicPr>
            <a:picLocks noChangeAspect="1"/>
          </p:cNvPicPr>
          <p:nvPr/>
        </p:nvPicPr>
        <p:blipFill>
          <a:blip r:embed="rId3"/>
          <a:srcRect l="13402" r="16495"/>
          <a:stretch>
            <a:fillRect/>
          </a:stretch>
        </p:blipFill>
        <p:spPr>
          <a:xfrm>
            <a:off x="6858000" y="719137"/>
            <a:ext cx="1371600" cy="22383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 descr="kath silpo04.jpg"/>
          <p:cNvPicPr>
            <a:picLocks noChangeAspect="1"/>
          </p:cNvPicPr>
          <p:nvPr/>
        </p:nvPicPr>
        <p:blipFill>
          <a:blip r:embed="rId4"/>
          <a:srcRect l="15444"/>
          <a:stretch>
            <a:fillRect/>
          </a:stretch>
        </p:blipFill>
        <p:spPr>
          <a:xfrm>
            <a:off x="914400" y="3424766"/>
            <a:ext cx="1981200" cy="2209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 descr="kath silpo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200" y="3505200"/>
            <a:ext cx="2235200" cy="20489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 descr="kath silpo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" y="747712"/>
            <a:ext cx="2057400" cy="2209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 descr="kath silpo01.jpg"/>
          <p:cNvPicPr>
            <a:picLocks noChangeAspect="1"/>
          </p:cNvPicPr>
          <p:nvPr/>
        </p:nvPicPr>
        <p:blipFill>
          <a:blip r:embed="rId7"/>
          <a:srcRect l="4124" r="13402"/>
          <a:stretch>
            <a:fillRect/>
          </a:stretch>
        </p:blipFill>
        <p:spPr>
          <a:xfrm>
            <a:off x="6934200" y="3444564"/>
            <a:ext cx="1295400" cy="21078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26348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TIR DATER SITOLPATI.jpg"/>
          <p:cNvPicPr>
            <a:picLocks noChangeAspect="1"/>
          </p:cNvPicPr>
          <p:nvPr/>
        </p:nvPicPr>
        <p:blipFill>
          <a:blip r:embed="rId2"/>
          <a:srcRect l="3478" t="6695" b="7944"/>
          <a:stretch>
            <a:fillRect/>
          </a:stretch>
        </p:blipFill>
        <p:spPr>
          <a:xfrm rot="5400000">
            <a:off x="6683829" y="3581400"/>
            <a:ext cx="2286000" cy="1524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 descr="madu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14400"/>
            <a:ext cx="2667000" cy="2133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 descr="sITOL PAt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4700" y="914400"/>
            <a:ext cx="2628900" cy="2133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 descr="mat 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914400"/>
            <a:ext cx="2514600" cy="2133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 descr="mat 26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0" y="3200400"/>
            <a:ext cx="1981200" cy="2209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 descr="mat 21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8475" y="3200400"/>
            <a:ext cx="1762125" cy="22097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 descr="mat 254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3200400"/>
            <a:ext cx="2466975" cy="2209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Hexagon 8"/>
          <p:cNvSpPr/>
          <p:nvPr/>
        </p:nvSpPr>
        <p:spPr>
          <a:xfrm>
            <a:off x="-117231" y="5638800"/>
            <a:ext cx="9659816" cy="838200"/>
          </a:xfrm>
          <a:prstGeom prst="hexagon">
            <a:avLst>
              <a:gd name="adj" fmla="val 5594"/>
              <a:gd name="vf" fmla="val 11547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খুলনার মাদুর এবং  সিলেটের শীতলপাটি শুধু শিল্প নয় গ্রীষ্মকালে ব্যবহারে </a:t>
            </a:r>
            <a:r>
              <a:rPr lang="bn-BD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আরামদায়ক</a:t>
            </a:r>
            <a:r>
              <a:rPr lang="en-GB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71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1.jpg"/>
          <p:cNvPicPr>
            <a:picLocks noChangeAspect="1"/>
          </p:cNvPicPr>
          <p:nvPr/>
        </p:nvPicPr>
        <p:blipFill>
          <a:blip r:embed="rId2"/>
          <a:srcRect l="3704" t="6667" r="3704" b="20000"/>
          <a:stretch>
            <a:fillRect/>
          </a:stretch>
        </p:blipFill>
        <p:spPr>
          <a:xfrm>
            <a:off x="4953000" y="2819400"/>
            <a:ext cx="1905000" cy="2819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 descr="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0" y="228600"/>
            <a:ext cx="2590800" cy="21336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 descr="pakh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9371" y="670832"/>
            <a:ext cx="2590800" cy="20574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 descr="sika0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2771775"/>
            <a:ext cx="2143125" cy="28289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Hexagon 5"/>
          <p:cNvSpPr/>
          <p:nvPr/>
        </p:nvSpPr>
        <p:spPr>
          <a:xfrm>
            <a:off x="457200" y="5638800"/>
            <a:ext cx="9448800" cy="762000"/>
          </a:xfrm>
          <a:prstGeom prst="hexagon">
            <a:avLst>
              <a:gd name="adj" fmla="val 0"/>
              <a:gd name="vf" fmla="val 11547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গ্রাম 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বাংলার ঘরে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ঘরে তৈরি শিকা ও হাত পাখা 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88" y="752475"/>
            <a:ext cx="2466975" cy="18478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87187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/>
          <p:cNvSpPr/>
          <p:nvPr/>
        </p:nvSpPr>
        <p:spPr>
          <a:xfrm>
            <a:off x="457199" y="5638800"/>
            <a:ext cx="11031415" cy="685800"/>
          </a:xfrm>
          <a:prstGeom prst="hexagon">
            <a:avLst>
              <a:gd name="adj" fmla="val 0"/>
              <a:gd name="vf" fmla="val 11547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ফুল পিঠা  শুধু প্রয়োজনই মেটায় না  এটা শিল্পও বটে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3" name="Picture 2" descr="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3257550"/>
            <a:ext cx="2371725" cy="21526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 descr="fr.jpg"/>
          <p:cNvPicPr>
            <a:picLocks noChangeAspect="1"/>
          </p:cNvPicPr>
          <p:nvPr/>
        </p:nvPicPr>
        <p:blipFill rotWithShape="1">
          <a:blip r:embed="rId3"/>
          <a:srcRect l="4906" t="7065"/>
          <a:stretch/>
        </p:blipFill>
        <p:spPr>
          <a:xfrm>
            <a:off x="1190170" y="3290458"/>
            <a:ext cx="2391229" cy="219594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 descr="2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75" y="228600"/>
            <a:ext cx="2371725" cy="23717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 descr="69.jpg"/>
          <p:cNvPicPr>
            <a:picLocks noChangeAspect="1"/>
          </p:cNvPicPr>
          <p:nvPr/>
        </p:nvPicPr>
        <p:blipFill>
          <a:blip r:embed="rId5"/>
          <a:srcRect l="6061" r="9091"/>
          <a:stretch>
            <a:fillRect/>
          </a:stretch>
        </p:blipFill>
        <p:spPr>
          <a:xfrm>
            <a:off x="990600" y="314325"/>
            <a:ext cx="2286000" cy="2286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 descr="71.jpg"/>
          <p:cNvPicPr>
            <a:picLocks noChangeAspect="1"/>
          </p:cNvPicPr>
          <p:nvPr/>
        </p:nvPicPr>
        <p:blipFill>
          <a:blip r:embed="rId6"/>
          <a:srcRect l="12355"/>
          <a:stretch>
            <a:fillRect/>
          </a:stretch>
        </p:blipFill>
        <p:spPr>
          <a:xfrm>
            <a:off x="3452812" y="1676400"/>
            <a:ext cx="2162175" cy="1981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75207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3276600"/>
            <a:ext cx="2667000" cy="2057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 descr="5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3276600"/>
            <a:ext cx="2743200" cy="2057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bb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1143000"/>
            <a:ext cx="2667000" cy="1647825"/>
          </a:xfrm>
          <a:prstGeom prst="rect">
            <a:avLst/>
          </a:prstGeom>
        </p:spPr>
      </p:pic>
      <p:pic>
        <p:nvPicPr>
          <p:cNvPr id="5" name="Picture 4" descr="41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295650"/>
            <a:ext cx="2438400" cy="20383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jh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3601" y="838200"/>
            <a:ext cx="2514600" cy="2038350"/>
          </a:xfrm>
          <a:prstGeom prst="rect">
            <a:avLst/>
          </a:prstGeom>
        </p:spPr>
      </p:pic>
      <p:pic>
        <p:nvPicPr>
          <p:cNvPr id="7" name="Picture 6" descr="sx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1066800"/>
            <a:ext cx="2667000" cy="1828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Hexagon 7"/>
          <p:cNvSpPr/>
          <p:nvPr/>
        </p:nvSpPr>
        <p:spPr>
          <a:xfrm>
            <a:off x="533400" y="5486400"/>
            <a:ext cx="11506200" cy="914400"/>
          </a:xfrm>
          <a:prstGeom prst="hexagon">
            <a:avLst>
              <a:gd name="adj" fmla="val 0"/>
              <a:gd name="vf" fmla="val 11547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বাঁশ ও বেত শিল্পের আধুনিক রুচির ব্যবহার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সামগ্রী</a:t>
            </a:r>
            <a:r>
              <a:rPr lang="en-GB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43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y.jpg"/>
          <p:cNvPicPr>
            <a:picLocks noChangeAspect="1"/>
          </p:cNvPicPr>
          <p:nvPr/>
        </p:nvPicPr>
        <p:blipFill rotWithShape="1">
          <a:blip r:embed="rId2"/>
          <a:srcRect b="7692"/>
          <a:stretch/>
        </p:blipFill>
        <p:spPr>
          <a:xfrm>
            <a:off x="1599658" y="2895600"/>
            <a:ext cx="2436205" cy="19654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 descr="topor 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3028092"/>
            <a:ext cx="2279998" cy="19212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 descr="sola silp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4173" y="633641"/>
            <a:ext cx="2421691" cy="18594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 descr="sola 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633641"/>
            <a:ext cx="2260642" cy="19353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Hexagon 5"/>
          <p:cNvSpPr/>
          <p:nvPr/>
        </p:nvSpPr>
        <p:spPr>
          <a:xfrm>
            <a:off x="457200" y="5334000"/>
            <a:ext cx="8153400" cy="1066800"/>
          </a:xfrm>
          <a:prstGeom prst="hexagon">
            <a:avLst>
              <a:gd name="adj" fmla="val 0"/>
              <a:gd name="vf" fmla="val 115470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36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সোলাশিল্পের উৎকৃষ্ট সৃজনশীলতার নমুনা  টোপর, পুতুল ও ফুল</a:t>
            </a:r>
            <a:endParaRPr lang="en-US" sz="32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68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8.jpg"/>
          <p:cNvPicPr>
            <a:picLocks noChangeAspect="1"/>
          </p:cNvPicPr>
          <p:nvPr/>
        </p:nvPicPr>
        <p:blipFill>
          <a:blip r:embed="rId2"/>
          <a:srcRect l="4348" r="4348"/>
          <a:stretch>
            <a:fillRect/>
          </a:stretch>
        </p:blipFill>
        <p:spPr>
          <a:xfrm>
            <a:off x="762000" y="685800"/>
            <a:ext cx="3617621" cy="304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 descr="bgdo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269" y="1676400"/>
            <a:ext cx="3486102" cy="29207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Hexagon 3"/>
          <p:cNvSpPr/>
          <p:nvPr/>
        </p:nvSpPr>
        <p:spPr>
          <a:xfrm>
            <a:off x="457200" y="5105400"/>
            <a:ext cx="8153400" cy="1371600"/>
          </a:xfrm>
          <a:prstGeom prst="hexagon">
            <a:avLst>
              <a:gd name="adj" fmla="val 0"/>
              <a:gd name="vf" fmla="val 11547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কাপড়ের পুতুল  কখনও প্রতীকধর্মী, কখনও বাস্তবধর্মী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দেশের ঐতিহ্যের প্রতিনিধিত্ব করে বিদেশি পয়সা উপার্জনে সহায়তা করে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39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95031" y="2528031"/>
            <a:ext cx="1801936" cy="1801936"/>
            <a:chOff x="3518631" y="2528031"/>
            <a:chExt cx="1801936" cy="180193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9" name="Oval 38"/>
            <p:cNvSpPr/>
            <p:nvPr/>
          </p:nvSpPr>
          <p:spPr>
            <a:xfrm>
              <a:off x="3518631" y="2528031"/>
              <a:ext cx="1801936" cy="1801936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Oval 4"/>
            <p:cNvSpPr/>
            <p:nvPr/>
          </p:nvSpPr>
          <p:spPr>
            <a:xfrm>
              <a:off x="3782518" y="2791918"/>
              <a:ext cx="1274162" cy="12741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kern="1200" dirty="0" smtClean="0">
                  <a:latin typeface="NikoshBAN" pitchFamily="2" charset="0"/>
                  <a:cs typeface="NikoshBAN" pitchFamily="2" charset="0"/>
                </a:rPr>
                <a:t>লোকশিল্প সংরক্ষণের উপায়</a:t>
              </a:r>
              <a:endParaRPr lang="en-US" kern="12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789670" y="1987637"/>
            <a:ext cx="612658" cy="381878"/>
            <a:chOff x="4113270" y="1987637"/>
            <a:chExt cx="612658" cy="38187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7" name="Right Arrow 36"/>
            <p:cNvSpPr/>
            <p:nvPr/>
          </p:nvSpPr>
          <p:spPr>
            <a:xfrm rot="16200000">
              <a:off x="4228660" y="1872247"/>
              <a:ext cx="381878" cy="612658"/>
            </a:xfrm>
            <a:prstGeom prst="rightArrow">
              <a:avLst>
                <a:gd name="adj1" fmla="val 60000"/>
                <a:gd name="adj2" fmla="val 50000"/>
              </a:avLst>
            </a:prstGeom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Right Arrow 6"/>
            <p:cNvSpPr/>
            <p:nvPr/>
          </p:nvSpPr>
          <p:spPr>
            <a:xfrm rot="16200000">
              <a:off x="4285942" y="2052061"/>
              <a:ext cx="267315" cy="367594"/>
            </a:xfrm>
            <a:prstGeom prst="rect">
              <a:avLst/>
            </a:prstGeom>
            <a:sp3d z="-7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195031" y="5569"/>
            <a:ext cx="1801936" cy="1801936"/>
            <a:chOff x="3518631" y="5569"/>
            <a:chExt cx="1801936" cy="180193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5" name="Oval 34"/>
            <p:cNvSpPr/>
            <p:nvPr/>
          </p:nvSpPr>
          <p:spPr>
            <a:xfrm>
              <a:off x="3518631" y="5569"/>
              <a:ext cx="1801936" cy="1801936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Oval 8"/>
            <p:cNvSpPr/>
            <p:nvPr/>
          </p:nvSpPr>
          <p:spPr>
            <a:xfrm>
              <a:off x="3782518" y="269456"/>
              <a:ext cx="1274162" cy="12741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0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কুটির শিল্প গড়ে তোলা</a:t>
              </a:r>
              <a:endParaRPr lang="en-US" sz="20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987958" y="2497459"/>
            <a:ext cx="381878" cy="612658"/>
            <a:chOff x="5311558" y="2497459"/>
            <a:chExt cx="381878" cy="61265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3" name="Right Arrow 32"/>
            <p:cNvSpPr/>
            <p:nvPr/>
          </p:nvSpPr>
          <p:spPr>
            <a:xfrm rot="19800000">
              <a:off x="5311558" y="2497459"/>
              <a:ext cx="381878" cy="612658"/>
            </a:xfrm>
            <a:prstGeom prst="rightArrow">
              <a:avLst>
                <a:gd name="adj1" fmla="val 60000"/>
                <a:gd name="adj2" fmla="val 50000"/>
              </a:avLst>
            </a:prstGeom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986775"/>
                <a:satOff val="7962"/>
                <a:lumOff val="1726"/>
                <a:alphaOff val="0"/>
              </a:schemeClr>
            </a:fillRef>
            <a:effectRef idx="2">
              <a:schemeClr val="accent5">
                <a:hueOff val="-1986775"/>
                <a:satOff val="7962"/>
                <a:lumOff val="172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ight Arrow 10"/>
            <p:cNvSpPr/>
            <p:nvPr/>
          </p:nvSpPr>
          <p:spPr>
            <a:xfrm rot="19800000">
              <a:off x="5319232" y="2648632"/>
              <a:ext cx="267315" cy="367594"/>
            </a:xfrm>
            <a:prstGeom prst="rect">
              <a:avLst/>
            </a:prstGeom>
            <a:sp3d z="-7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379548" y="1266800"/>
            <a:ext cx="1801936" cy="1801936"/>
            <a:chOff x="5703148" y="1266800"/>
            <a:chExt cx="1801936" cy="180193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1" name="Oval 30"/>
            <p:cNvSpPr/>
            <p:nvPr/>
          </p:nvSpPr>
          <p:spPr>
            <a:xfrm>
              <a:off x="5703148" y="1266800"/>
              <a:ext cx="1801936" cy="1801936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32" name="Oval 12"/>
            <p:cNvSpPr/>
            <p:nvPr/>
          </p:nvSpPr>
          <p:spPr>
            <a:xfrm>
              <a:off x="5967035" y="1530687"/>
              <a:ext cx="1274162" cy="12741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0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লোকশিল্প প্রস্তুতে মনোযোগ দেওয়া</a:t>
              </a:r>
              <a:endParaRPr lang="en-US" sz="20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987958" y="3747882"/>
            <a:ext cx="381878" cy="612658"/>
            <a:chOff x="5311558" y="3747882"/>
            <a:chExt cx="381878" cy="61265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9" name="Right Arrow 28"/>
            <p:cNvSpPr/>
            <p:nvPr/>
          </p:nvSpPr>
          <p:spPr>
            <a:xfrm rot="1800000">
              <a:off x="5311558" y="3747882"/>
              <a:ext cx="381878" cy="612658"/>
            </a:xfrm>
            <a:prstGeom prst="rightArrow">
              <a:avLst>
                <a:gd name="adj1" fmla="val 60000"/>
                <a:gd name="adj2" fmla="val 50000"/>
              </a:avLst>
            </a:prstGeom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973551"/>
                <a:satOff val="15924"/>
                <a:lumOff val="3451"/>
                <a:alphaOff val="0"/>
              </a:schemeClr>
            </a:fillRef>
            <a:effectRef idx="2">
              <a:schemeClr val="accent5">
                <a:hueOff val="-3973551"/>
                <a:satOff val="15924"/>
                <a:lumOff val="345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ight Arrow 14"/>
            <p:cNvSpPr/>
            <p:nvPr/>
          </p:nvSpPr>
          <p:spPr>
            <a:xfrm rot="1800000">
              <a:off x="5319232" y="3841773"/>
              <a:ext cx="267315" cy="367594"/>
            </a:xfrm>
            <a:prstGeom prst="rect">
              <a:avLst/>
            </a:prstGeom>
            <a:sp3d z="-7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379548" y="3789262"/>
            <a:ext cx="1801936" cy="1801936"/>
            <a:chOff x="5703148" y="3789262"/>
            <a:chExt cx="1801936" cy="180193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7" name="Oval 26"/>
            <p:cNvSpPr/>
            <p:nvPr/>
          </p:nvSpPr>
          <p:spPr>
            <a:xfrm>
              <a:off x="5703148" y="3789262"/>
              <a:ext cx="1801936" cy="1801936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28" name="Oval 16"/>
            <p:cNvSpPr/>
            <p:nvPr/>
          </p:nvSpPr>
          <p:spPr>
            <a:xfrm>
              <a:off x="5967035" y="4053149"/>
              <a:ext cx="1274162" cy="12741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000" kern="120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সচেনতা সৃষ্টি করা </a:t>
              </a:r>
              <a:endParaRPr lang="en-US" sz="20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789670" y="4488484"/>
            <a:ext cx="612658" cy="381878"/>
            <a:chOff x="4113270" y="4488484"/>
            <a:chExt cx="612658" cy="38187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5" name="Right Arrow 24"/>
            <p:cNvSpPr/>
            <p:nvPr/>
          </p:nvSpPr>
          <p:spPr>
            <a:xfrm rot="5400000">
              <a:off x="4228660" y="4373094"/>
              <a:ext cx="381878" cy="612658"/>
            </a:xfrm>
            <a:prstGeom prst="rightArrow">
              <a:avLst>
                <a:gd name="adj1" fmla="val 60000"/>
                <a:gd name="adj2" fmla="val 50000"/>
              </a:avLst>
            </a:prstGeom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5960326"/>
                <a:satOff val="23887"/>
                <a:lumOff val="5177"/>
                <a:alphaOff val="0"/>
              </a:schemeClr>
            </a:fillRef>
            <a:effectRef idx="2">
              <a:schemeClr val="accent5">
                <a:hueOff val="-5960326"/>
                <a:satOff val="23887"/>
                <a:lumOff val="517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ight Arrow 18"/>
            <p:cNvSpPr/>
            <p:nvPr/>
          </p:nvSpPr>
          <p:spPr>
            <a:xfrm rot="5400000">
              <a:off x="4285942" y="4438345"/>
              <a:ext cx="267315" cy="367594"/>
            </a:xfrm>
            <a:prstGeom prst="rect">
              <a:avLst/>
            </a:prstGeom>
            <a:sp3d z="-7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195031" y="5050494"/>
            <a:ext cx="1801936" cy="1801936"/>
            <a:chOff x="3518631" y="5050494"/>
            <a:chExt cx="1801936" cy="180193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3" name="Oval 22"/>
            <p:cNvSpPr/>
            <p:nvPr/>
          </p:nvSpPr>
          <p:spPr>
            <a:xfrm>
              <a:off x="3518631" y="5050494"/>
              <a:ext cx="1801936" cy="1801936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5960326"/>
                <a:satOff val="23887"/>
                <a:lumOff val="5177"/>
                <a:alphaOff val="0"/>
              </a:schemeClr>
            </a:fillRef>
            <a:effectRef idx="2">
              <a:schemeClr val="accent5">
                <a:hueOff val="-5960326"/>
                <a:satOff val="23887"/>
                <a:lumOff val="517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Oval 20"/>
            <p:cNvSpPr/>
            <p:nvPr/>
          </p:nvSpPr>
          <p:spPr>
            <a:xfrm>
              <a:off x="3782518" y="5314381"/>
              <a:ext cx="1274162" cy="12741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000" kern="120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লোকশিল্পের  ব্যবহারে উৎসাহিত করা</a:t>
              </a:r>
              <a:endParaRPr lang="en-US" sz="20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822162" y="3747882"/>
            <a:ext cx="381878" cy="612658"/>
            <a:chOff x="3145762" y="3747882"/>
            <a:chExt cx="381878" cy="61265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1" name="Right Arrow 20"/>
            <p:cNvSpPr/>
            <p:nvPr/>
          </p:nvSpPr>
          <p:spPr>
            <a:xfrm rot="9000000">
              <a:off x="3145762" y="3747882"/>
              <a:ext cx="381878" cy="612658"/>
            </a:xfrm>
            <a:prstGeom prst="rightArrow">
              <a:avLst>
                <a:gd name="adj1" fmla="val 60000"/>
                <a:gd name="adj2" fmla="val 50000"/>
              </a:avLst>
            </a:prstGeom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947101"/>
                <a:satOff val="31849"/>
                <a:lumOff val="6902"/>
                <a:alphaOff val="0"/>
              </a:schemeClr>
            </a:fillRef>
            <a:effectRef idx="2">
              <a:schemeClr val="accent5">
                <a:hueOff val="-7947101"/>
                <a:satOff val="31849"/>
                <a:lumOff val="690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ight Arrow 22"/>
            <p:cNvSpPr/>
            <p:nvPr/>
          </p:nvSpPr>
          <p:spPr>
            <a:xfrm rot="19800000">
              <a:off x="3252651" y="3841773"/>
              <a:ext cx="267315" cy="367594"/>
            </a:xfrm>
            <a:prstGeom prst="rect">
              <a:avLst/>
            </a:prstGeom>
            <a:sp3d z="-7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010515" y="3789262"/>
            <a:ext cx="1801936" cy="1801936"/>
            <a:chOff x="1334115" y="3789262"/>
            <a:chExt cx="1801936" cy="180193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9" name="Oval 18"/>
            <p:cNvSpPr/>
            <p:nvPr/>
          </p:nvSpPr>
          <p:spPr>
            <a:xfrm>
              <a:off x="1334115" y="3789262"/>
              <a:ext cx="1801936" cy="1801936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20" name="Oval 24"/>
            <p:cNvSpPr/>
            <p:nvPr/>
          </p:nvSpPr>
          <p:spPr>
            <a:xfrm>
              <a:off x="1598002" y="4053149"/>
              <a:ext cx="1274162" cy="12741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0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সরকারি ও বেসরকারি উদ্যোগ গ্রহণ করা</a:t>
              </a:r>
              <a:endParaRPr lang="en-US" sz="20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822162" y="2497459"/>
            <a:ext cx="381878" cy="612658"/>
            <a:chOff x="3145762" y="2497459"/>
            <a:chExt cx="381878" cy="61265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7" name="Right Arrow 16"/>
            <p:cNvSpPr/>
            <p:nvPr/>
          </p:nvSpPr>
          <p:spPr>
            <a:xfrm rot="12600000">
              <a:off x="3145762" y="2497459"/>
              <a:ext cx="381878" cy="612658"/>
            </a:xfrm>
            <a:prstGeom prst="rightArrow">
              <a:avLst>
                <a:gd name="adj1" fmla="val 60000"/>
                <a:gd name="adj2" fmla="val 50000"/>
              </a:avLst>
            </a:prstGeom>
            <a:sp3d z="-70000" extrusionH="63500" prstMaterial="matte">
              <a:bevelT w="25400" h="63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2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ight Arrow 26"/>
            <p:cNvSpPr/>
            <p:nvPr/>
          </p:nvSpPr>
          <p:spPr>
            <a:xfrm rot="23400000">
              <a:off x="3252651" y="2648632"/>
              <a:ext cx="267315" cy="367594"/>
            </a:xfrm>
            <a:prstGeom prst="rect">
              <a:avLst/>
            </a:prstGeom>
            <a:sp3d z="-7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010515" y="1266800"/>
            <a:ext cx="1801936" cy="1801936"/>
            <a:chOff x="1334115" y="1266800"/>
            <a:chExt cx="1801936" cy="180193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Oval 14"/>
            <p:cNvSpPr/>
            <p:nvPr/>
          </p:nvSpPr>
          <p:spPr>
            <a:xfrm>
              <a:off x="1334115" y="1266800"/>
              <a:ext cx="1801936" cy="1801936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2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val 28"/>
            <p:cNvSpPr/>
            <p:nvPr/>
          </p:nvSpPr>
          <p:spPr>
            <a:xfrm>
              <a:off x="1598002" y="1530687"/>
              <a:ext cx="1274162" cy="12741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0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বিদেশি অতিথিদের আকৃষ্ট করা ও উপহার দেওয়া </a:t>
              </a:r>
              <a:endParaRPr lang="en-US" sz="20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4561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1981200"/>
            <a:ext cx="8001000" cy="3886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BD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bn-BD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বগুড়া সদর, বগুড়া।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0070C0"/>
                </a:solidFill>
                <a:latin typeface="Times New Roman" pitchFamily="18" charset="0"/>
                <a:cs typeface="NikoshBAN" pitchFamily="2" charset="0"/>
              </a:rPr>
              <a:t>জুবায়েদা পারভীন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 সিনিয়র শিক্ষিকা (কম্পিউটার)</a:t>
            </a:r>
          </a:p>
          <a:p>
            <a:pPr algn="ctr"/>
            <a:r>
              <a:rPr lang="bn-IN" sz="3200" dirty="0" smtClean="0">
                <a:solidFill>
                  <a:srgbClr val="0070C0"/>
                </a:solidFill>
                <a:latin typeface="Times New Roman" pitchFamily="18" charset="0"/>
                <a:cs typeface="NikoshBAN" pitchFamily="2" charset="0"/>
              </a:rPr>
              <a:t>দিগনগর ফাজিল মাদ্রাসা</a:t>
            </a:r>
          </a:p>
          <a:p>
            <a:pPr algn="ctr"/>
            <a:r>
              <a:rPr lang="bn-IN" sz="3200" dirty="0" smtClean="0">
                <a:solidFill>
                  <a:srgbClr val="0070C0"/>
                </a:solidFill>
                <a:latin typeface="Times New Roman" pitchFamily="18" charset="0"/>
                <a:cs typeface="NikoshBAN" pitchFamily="2" charset="0"/>
              </a:rPr>
              <a:t>মুকসুদপুর, গোপালগঞ্জ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NikoshBAN" pitchFamily="2" charset="0"/>
              </a:rPr>
              <a:t>.</a:t>
            </a:r>
          </a:p>
          <a:p>
            <a:pPr algn="ctr"/>
            <a:r>
              <a:rPr lang="bn-IN" sz="3200" dirty="0" smtClean="0">
                <a:solidFill>
                  <a:srgbClr val="0070C0"/>
                </a:solidFill>
                <a:latin typeface="Times New Roman" pitchFamily="18" charset="0"/>
              </a:rPr>
              <a:t>তারিখঃ 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</a:rPr>
              <a:t>0৪</a:t>
            </a:r>
            <a:r>
              <a:rPr lang="bn-IN" sz="3200" dirty="0" smtClean="0">
                <a:solidFill>
                  <a:srgbClr val="0070C0"/>
                </a:solidFill>
                <a:latin typeface="Times New Roman" pitchFamily="18" charset="0"/>
              </a:rPr>
              <a:t>/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</a:rPr>
              <a:t>0৪</a:t>
            </a:r>
            <a:r>
              <a:rPr lang="bn-IN" sz="3200" dirty="0" smtClean="0">
                <a:solidFill>
                  <a:srgbClr val="0070C0"/>
                </a:solidFill>
                <a:latin typeface="Times New Roman" pitchFamily="18" charset="0"/>
              </a:rPr>
              <a:t>/২০</a:t>
            </a:r>
            <a:r>
              <a:rPr lang="en-GB" sz="3200" dirty="0" smtClean="0">
                <a:solidFill>
                  <a:srgbClr val="0070C0"/>
                </a:solidFill>
                <a:latin typeface="Times New Roman" pitchFamily="18" charset="0"/>
              </a:rPr>
              <a:t>২১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228600" y="-7441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400" b="1" cap="none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US" sz="4400" b="1" cap="none" spc="150" dirty="0">
              <a:ln w="11430"/>
              <a:solidFill>
                <a:srgbClr val="0033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2766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5400" b="1" cap="none" spc="150" dirty="0" smtClean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cap="none" spc="150" dirty="0">
              <a:ln w="11430"/>
              <a:solidFill>
                <a:srgbClr val="00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925669"/>
            <a:ext cx="91439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en-US" sz="3600" b="1" cap="none" spc="150" dirty="0">
              <a:ln w="11430"/>
              <a:solidFill>
                <a:srgbClr val="0033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495800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36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021759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en-US" sz="4400" b="1" cap="none" spc="150" dirty="0">
              <a:ln w="11430"/>
              <a:solidFill>
                <a:srgbClr val="AA069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678269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36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211669"/>
            <a:ext cx="91439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en-US" sz="3600" b="1" cap="none" spc="150" dirty="0">
              <a:ln w="11430"/>
              <a:solidFill>
                <a:srgbClr val="1F0DA3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3" name="Picture 12" descr="logo-of-our-madras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52400"/>
            <a:ext cx="1538288" cy="1447800"/>
          </a:xfrm>
          <a:prstGeom prst="rect">
            <a:avLst/>
          </a:prstGeom>
        </p:spPr>
      </p:pic>
      <p:pic>
        <p:nvPicPr>
          <p:cNvPr id="14" name="Picture 1" descr="D:\Zubayda-parv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26444" y="685799"/>
            <a:ext cx="2438400" cy="19022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7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72597893"/>
              </p:ext>
            </p:extLst>
          </p:nvPr>
        </p:nvGraphicFramePr>
        <p:xfrm>
          <a:off x="1" y="1097643"/>
          <a:ext cx="7620000" cy="4617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ound Diagonal Corner Rectangle 2"/>
          <p:cNvSpPr/>
          <p:nvPr/>
        </p:nvSpPr>
        <p:spPr>
          <a:xfrm>
            <a:off x="2183781" y="152400"/>
            <a:ext cx="3531219" cy="838200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bn-IN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6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546" y="1278081"/>
            <a:ext cx="7292454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সোলাশিল্পের উৎকৃষ্ট উদাহরণ কোনটি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6287" y="2116281"/>
            <a:ext cx="2981181" cy="6149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(ক) পুরাকীর্তি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76465" y="2130650"/>
            <a:ext cx="2661105" cy="6149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খ)পুতুল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1331890" y="3070860"/>
            <a:ext cx="2657933" cy="5867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(গ)  পাখা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72837" y="3136789"/>
            <a:ext cx="2646590" cy="5867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টোপর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18178" y="669665"/>
            <a:ext cx="32004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9027" y="4267200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‘প্রতীকধর্মী’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শব্দের অর্থ  কী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31890" y="4999185"/>
            <a:ext cx="2753881" cy="5867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(ক) উদ্দীপনা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5058323" y="5056698"/>
            <a:ext cx="2697390" cy="6793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BD" sz="320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মজবুত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827338" y="6081525"/>
            <a:ext cx="4076551" cy="55987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(গ)নির্দেশনজ্ঞাপক</a:t>
            </a:r>
            <a:endParaRPr lang="en-US" sz="3200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5072837" y="5992769"/>
            <a:ext cx="2697390" cy="616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নিপুণতা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65614" y="54747"/>
            <a:ext cx="303959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287904" y="315190"/>
            <a:ext cx="2224586" cy="1468581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3291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3951" y="1143000"/>
            <a:ext cx="7157049" cy="2743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গ্রামের ঘরে ঘরে তৈরি কোন জিনিস অবহেলার নয়-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হাতপাখা</a:t>
            </a: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ফুলপিঠা, শিকা</a:t>
            </a: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শীতল পাটি</a:t>
            </a:r>
          </a:p>
          <a:p>
            <a:pPr lvl="0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</a:p>
        </p:txBody>
      </p:sp>
      <p:sp>
        <p:nvSpPr>
          <p:cNvPr id="4" name="Rectangle 3"/>
          <p:cNvSpPr/>
          <p:nvPr/>
        </p:nvSpPr>
        <p:spPr>
          <a:xfrm>
            <a:off x="5029200" y="4444461"/>
            <a:ext cx="22098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1302657" y="5552451"/>
            <a:ext cx="22098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5029200" y="5552451"/>
            <a:ext cx="22098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000" y="365989"/>
            <a:ext cx="3886200" cy="6096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315200" y="76200"/>
            <a:ext cx="2947916" cy="1468581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3951" y="1143000"/>
            <a:ext cx="7157049" cy="2743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গ্রামের ঘরে ঘরে তৈরি কোন জিনিস অবহেলার নয়-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হাতপাখা</a:t>
            </a: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ফুলপিঠা, শিকা</a:t>
            </a: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শীতল পাটি</a:t>
            </a:r>
          </a:p>
          <a:p>
            <a:pPr lvl="0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29200" y="4444461"/>
            <a:ext cx="22098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1302657" y="5552451"/>
            <a:ext cx="22098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5029200" y="5552451"/>
            <a:ext cx="22098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43000" y="365989"/>
            <a:ext cx="3886200" cy="6096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47800" y="4607109"/>
            <a:ext cx="22098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endParaRPr lang="en-US" sz="2800" dirty="0"/>
          </a:p>
        </p:txBody>
      </p:sp>
      <p:sp>
        <p:nvSpPr>
          <p:cNvPr id="20" name="Rectangle 19"/>
          <p:cNvSpPr/>
          <p:nvPr/>
        </p:nvSpPr>
        <p:spPr>
          <a:xfrm>
            <a:off x="5181600" y="5704851"/>
            <a:ext cx="22098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1223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675" y="228600"/>
            <a:ext cx="10291763" cy="690086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42925" y="257175"/>
            <a:ext cx="7010400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27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09183" y="805219"/>
            <a:ext cx="116551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60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লোকশিল্পের অংশ হিসেবে মৃৎশিল্প, বেত শিল্প, ফুল পিঠা সম্পর্কে তিনটি করে বাক্য লিখে </a:t>
            </a:r>
            <a:r>
              <a:rPr lang="en-GB" sz="60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60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r>
              <a:rPr lang="bn-BD" sz="60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8185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67" y="1777621"/>
            <a:ext cx="12435567" cy="46635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1037230" y="0"/>
            <a:ext cx="84479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en-GB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836299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9ADE-29F1-46ED-B228-A43AEAC4ECB4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854338" y="994411"/>
            <a:ext cx="4732020" cy="389926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63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25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061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46401" y="856343"/>
            <a:ext cx="571862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 অষ্টম</a:t>
            </a:r>
          </a:p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 বাংলা প্রথম পত্র</a:t>
            </a:r>
          </a:p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 ৪০ মিনিট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454561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86064" y="507384"/>
            <a:ext cx="3273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/>
              <a:t> </a:t>
            </a:r>
            <a:endParaRPr lang="en-US" sz="4000" dirty="0"/>
          </a:p>
        </p:txBody>
      </p:sp>
      <p:pic>
        <p:nvPicPr>
          <p:cNvPr id="3" name="Picture 2" descr="cup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403" y="3660836"/>
            <a:ext cx="2970357" cy="2130364"/>
          </a:xfrm>
          <a:prstGeom prst="round2Diag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bamb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402" y="3737036"/>
            <a:ext cx="2983595" cy="2130364"/>
          </a:xfrm>
          <a:prstGeom prst="round2Diag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f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9591" y="843640"/>
            <a:ext cx="2979966" cy="1986644"/>
          </a:xfrm>
          <a:prstGeom prst="round2DiagRect">
            <a:avLst/>
          </a:prstGeom>
          <a:ln>
            <a:solidFill>
              <a:schemeClr val="tx1"/>
            </a:solidFill>
          </a:ln>
        </p:spPr>
      </p:pic>
      <p:sp>
        <p:nvSpPr>
          <p:cNvPr id="7" name="Rounded Rectangle 6"/>
          <p:cNvSpPr/>
          <p:nvPr/>
        </p:nvSpPr>
        <p:spPr>
          <a:xfrm>
            <a:off x="2362199" y="-537030"/>
            <a:ext cx="4270829" cy="1380669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এগুলো কোন ধরনের শিল্প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0" y="57912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মাটির তৈরি কাপ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58674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বেতের তৈরি জিনিস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5867400" y="2837542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হাত পাখা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68" y="888697"/>
            <a:ext cx="2882900" cy="19415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380218" y="2837542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ফুল পিঠা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4369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80999" y="383268"/>
            <a:ext cx="10940144" cy="64747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Horizontal Scroll 21"/>
          <p:cNvSpPr/>
          <p:nvPr/>
        </p:nvSpPr>
        <p:spPr>
          <a:xfrm>
            <a:off x="1289957" y="383268"/>
            <a:ext cx="6629400" cy="3960131"/>
          </a:xfrm>
          <a:prstGeom prst="horizontalScroll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4864" algn="r">
              <a:spcBef>
                <a:spcPct val="0"/>
              </a:spcBef>
              <a:defRPr/>
            </a:pPr>
            <a:r>
              <a:rPr lang="bn-BD" sz="6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লোকশিল্প</a:t>
            </a:r>
            <a:endParaRPr lang="en-US" sz="6600" b="1" spc="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4864" algn="r">
              <a:spcBef>
                <a:spcPct val="0"/>
              </a:spcBef>
              <a:defRPr/>
            </a:pPr>
            <a:r>
              <a:rPr lang="bn-BD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কামরুল হাসান</a:t>
            </a:r>
          </a:p>
          <a:p>
            <a:pPr marL="54864" lvl="0" algn="r">
              <a:spcBef>
                <a:spcPct val="0"/>
              </a:spcBef>
              <a:defRPr/>
            </a:pPr>
            <a:r>
              <a:rPr lang="bn-BD" sz="4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44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4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r>
              <a:rPr lang="bn-BD" sz="4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BD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bn-BD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4280" y="3946323"/>
            <a:ext cx="2213040" cy="193014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458" y="3853920"/>
            <a:ext cx="2308242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620" y="3946323"/>
            <a:ext cx="2012917" cy="1777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405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10118002" y="2015609"/>
            <a:ext cx="280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c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15814" y="1632247"/>
            <a:ext cx="960218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3888" indent="-623888" algn="just">
              <a:defRPr/>
            </a:pPr>
            <a:r>
              <a:rPr lang="en-US" sz="2800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	</a:t>
            </a:r>
            <a:r>
              <a:rPr lang="bn-BD" sz="2800" dirty="0">
                <a:ln w="11430">
                  <a:noFill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 পাঠ</a:t>
            </a:r>
            <a:r>
              <a:rPr lang="en-US" sz="2800" dirty="0">
                <a:ln w="11430">
                  <a:noFill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n w="11430">
                  <a:noFill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r>
              <a:rPr lang="en-US" sz="2800" dirty="0" smtClean="0">
                <a:ln w="11430">
                  <a:noFill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marL="623888" indent="-623888" algn="just">
              <a:defRPr/>
            </a:pPr>
            <a:endParaRPr lang="en-US" sz="2800" dirty="0">
              <a:ln w="11430">
                <a:noFill/>
              </a:ln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১।  নির্বাচিত অংশটুকু শুদ্ধ উচ্চারণে পড়তে পারবে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2800" dirty="0" smtClean="0"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marL="628650" indent="-628650" algn="just">
              <a:defRPr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2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। নতুন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সহ বাক্য ও অনুচ্ছেদ গঠন কর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পারবে।  </a:t>
            </a:r>
            <a:endParaRPr lang="en-GB" sz="2800" dirty="0" smtClean="0">
              <a:latin typeface="NikoshBAN" pitchFamily="2" charset="0"/>
              <a:cs typeface="NikoshBAN" pitchFamily="2" charset="0"/>
            </a:endParaRPr>
          </a:p>
          <a:p>
            <a:pPr marL="628650" indent="-628650" algn="just">
              <a:defRPr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marL="628650" indent="-628650" algn="just">
              <a:defRPr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3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। বাংলাদেশের লোকশিল্পের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(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কাঁসা পিতল, বেত , বাঁশ,কাঠ,পোড়ামাটি, মাদুর,শিকা,হাতপাখা, ফুল পিঠা, কাপড়ের পুতুল ) বর্ণনা দিতে পারবে। </a:t>
            </a:r>
            <a:endParaRPr lang="en-GB" sz="2800" dirty="0" smtClean="0">
              <a:latin typeface="NikoshBAN" pitchFamily="2" charset="0"/>
              <a:cs typeface="NikoshBAN" pitchFamily="2" charset="0"/>
            </a:endParaRPr>
          </a:p>
          <a:p>
            <a:pPr marL="628650" indent="-628650" algn="just">
              <a:defRPr/>
            </a:pP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marL="628650" indent="-628650" algn="just">
              <a:defRPr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৪।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আমাদের লোকশিল্প সংরক্ষণ ও সম্প্রসারণ এর গুরুত্ব বিশ্লেষণ করতে পারবে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26678" y="524251"/>
            <a:ext cx="71499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err="1" smtClean="0"/>
              <a:t>শিখন</a:t>
            </a:r>
            <a:r>
              <a:rPr lang="en-GB" sz="6600" dirty="0" smtClean="0"/>
              <a:t>  </a:t>
            </a:r>
            <a:r>
              <a:rPr lang="en-GB" sz="6600" dirty="0" err="1" smtClean="0"/>
              <a:t>ফল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57256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Arrow Callout 1"/>
          <p:cNvSpPr/>
          <p:nvPr/>
        </p:nvSpPr>
        <p:spPr>
          <a:xfrm>
            <a:off x="5181600" y="3657600"/>
            <a:ext cx="3276600" cy="2667000"/>
          </a:xfrm>
          <a:prstGeom prst="up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G_20140821_0011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124200"/>
            <a:ext cx="3810000" cy="3124200"/>
          </a:xfrm>
          <a:prstGeom prst="round2DiagRect">
            <a:avLst/>
          </a:prstGeom>
        </p:spPr>
      </p:pic>
      <p:pic>
        <p:nvPicPr>
          <p:cNvPr id="4" name="Picture 3" descr="IMG_20140821_0012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533400"/>
            <a:ext cx="3733800" cy="2800350"/>
          </a:xfrm>
          <a:prstGeom prst="round2Diag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533400" y="533400"/>
            <a:ext cx="3200400" cy="2514600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3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7625" y="385763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00202" y="1510716"/>
            <a:ext cx="61007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2060"/>
                </a:solidFill>
              </a:rPr>
              <a:t>  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2" y="2967983"/>
            <a:ext cx="3417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618116" y="5117431"/>
            <a:ext cx="3561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800" dirty="0" smtClean="0">
                <a:solidFill>
                  <a:srgbClr val="002060"/>
                </a:solidFill>
              </a:rPr>
              <a:t> 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447781" y="30281"/>
            <a:ext cx="6477000" cy="707519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 শব্দার্থসমূহ শিখে নিই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24" y="1136095"/>
            <a:ext cx="5857752" cy="40455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ounded Rectangle 8"/>
          <p:cNvSpPr/>
          <p:nvPr/>
        </p:nvSpPr>
        <p:spPr>
          <a:xfrm>
            <a:off x="2824224" y="5421920"/>
            <a:ext cx="5753079" cy="11742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হিন্দু সম্প্রদায়ের বরের মাথায় মুকুট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52281" y="2369228"/>
            <a:ext cx="2095500" cy="9835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ঐতিহ্য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82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tol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829" y="2057400"/>
            <a:ext cx="2706169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 descr="4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806936"/>
            <a:ext cx="2706167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 descr="flower.jpg"/>
          <p:cNvPicPr>
            <a:picLocks noChangeAspect="1"/>
          </p:cNvPicPr>
          <p:nvPr/>
        </p:nvPicPr>
        <p:blipFill>
          <a:blip r:embed="rId4"/>
          <a:srcRect l="21333" r="25333"/>
          <a:stretch>
            <a:fillRect/>
          </a:stretch>
        </p:blipFill>
        <p:spPr>
          <a:xfrm>
            <a:off x="490432" y="1145431"/>
            <a:ext cx="2706169" cy="25071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Rectangle 4"/>
          <p:cNvSpPr/>
          <p:nvPr/>
        </p:nvSpPr>
        <p:spPr>
          <a:xfrm>
            <a:off x="0" y="5543550"/>
            <a:ext cx="12192000" cy="762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শত শত গ্রাম্য কারিগরের তৈরি বিচিত্র সব কাঁসা বা পিতলের তৈজসপত্র</a:t>
            </a:r>
            <a:endParaRPr lang="en-US" sz="2800" b="1" dirty="0" smtClean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22352" y="140368"/>
            <a:ext cx="638085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বিষয়বস্তু উপস্থাপন</a:t>
            </a:r>
            <a:endParaRPr lang="bn-BD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55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488</Words>
  <Application>Microsoft Office PowerPoint</Application>
  <PresentationFormat>Widescreen</PresentationFormat>
  <Paragraphs>112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User</dc:creator>
  <cp:lastModifiedBy>Windows User</cp:lastModifiedBy>
  <cp:revision>65</cp:revision>
  <dcterms:created xsi:type="dcterms:W3CDTF">2017-04-12T03:31:21Z</dcterms:created>
  <dcterms:modified xsi:type="dcterms:W3CDTF">2021-04-04T14:41:45Z</dcterms:modified>
</cp:coreProperties>
</file>