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1" r:id="rId5"/>
    <p:sldId id="262" r:id="rId6"/>
    <p:sldId id="266" r:id="rId7"/>
    <p:sldId id="264" r:id="rId8"/>
    <p:sldId id="265" r:id="rId9"/>
    <p:sldId id="271" r:id="rId10"/>
    <p:sldId id="272" r:id="rId11"/>
    <p:sldId id="273" r:id="rId12"/>
    <p:sldId id="274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7D5BC-35F1-4241-99AE-9E7F0CCDAFE9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F85A2-5E78-4402-A7F3-D615F30F3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1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োো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CB202-FF85-4FA6-B394-1C0767C1D6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3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0BF2-0A67-4D61-AE9A-B1BA0BBD798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A9D-758E-443D-A06E-7AEBADE2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60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0BF2-0A67-4D61-AE9A-B1BA0BBD798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A9D-758E-443D-A06E-7AEBADE2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0BF2-0A67-4D61-AE9A-B1BA0BBD798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A9D-758E-443D-A06E-7AEBADE2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9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0BF2-0A67-4D61-AE9A-B1BA0BBD798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A9D-758E-443D-A06E-7AEBADE2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8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0BF2-0A67-4D61-AE9A-B1BA0BBD798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A9D-758E-443D-A06E-7AEBADE2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9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0BF2-0A67-4D61-AE9A-B1BA0BBD798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A9D-758E-443D-A06E-7AEBADE2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0BF2-0A67-4D61-AE9A-B1BA0BBD798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A9D-758E-443D-A06E-7AEBADE2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6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0BF2-0A67-4D61-AE9A-B1BA0BBD798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A9D-758E-443D-A06E-7AEBADE2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0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0BF2-0A67-4D61-AE9A-B1BA0BBD798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A9D-758E-443D-A06E-7AEBADE2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86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0BF2-0A67-4D61-AE9A-B1BA0BBD798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A9D-758E-443D-A06E-7AEBADE2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7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10BF2-0A67-4D61-AE9A-B1BA0BBD798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EA9D-758E-443D-A06E-7AEBADE2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53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10BF2-0A67-4D61-AE9A-B1BA0BBD7986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DEA9D-758E-443D-A06E-7AEBADE2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948690"/>
            <a:ext cx="6625590" cy="78409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IN" sz="4000" dirty="0"/>
              <a:t>আজকের </a:t>
            </a:r>
            <a:r>
              <a:rPr lang="bn-IN" sz="4000" dirty="0" smtClean="0"/>
              <a:t>ক্লা</a:t>
            </a:r>
            <a:r>
              <a:rPr lang="en-US" sz="4400" b="1" dirty="0" err="1" smtClean="0"/>
              <a:t>সে</a:t>
            </a:r>
            <a:r>
              <a:rPr lang="en-US" sz="4000" dirty="0" smtClean="0"/>
              <a:t> </a:t>
            </a:r>
            <a:r>
              <a:rPr lang="bn-IN" sz="4000" dirty="0" smtClean="0"/>
              <a:t> </a:t>
            </a:r>
            <a:r>
              <a:rPr lang="bn-IN" sz="4000" dirty="0"/>
              <a:t>সবাইকে স্বাগতম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977390"/>
            <a:ext cx="9841230" cy="478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697" y="631065"/>
            <a:ext cx="7482627" cy="22924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   </a:t>
            </a:r>
            <a:r>
              <a:rPr lang="en-US" sz="4000" b="1" dirty="0" err="1" smtClean="0">
                <a:solidFill>
                  <a:srgbClr val="FF0000"/>
                </a:solidFill>
              </a:rPr>
              <a:t>৭</a:t>
            </a:r>
            <a:r>
              <a:rPr lang="en-US" sz="4400" b="1" dirty="0" err="1" smtClean="0">
                <a:solidFill>
                  <a:srgbClr val="FF0000"/>
                </a:solidFill>
              </a:rPr>
              <a:t>।সভা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সংক্রান্ত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নিয়মঃ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  ক) </a:t>
            </a:r>
            <a:r>
              <a:rPr lang="en-US" sz="3200" b="1" dirty="0" err="1" smtClean="0">
                <a:solidFill>
                  <a:srgbClr val="002060"/>
                </a:solidFill>
              </a:rPr>
              <a:t>সভা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আহবান</a:t>
            </a:r>
            <a:r>
              <a:rPr lang="en-US" sz="3200" b="1" dirty="0" smtClean="0">
                <a:solidFill>
                  <a:srgbClr val="002060"/>
                </a:solidFill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</a:rPr>
              <a:t>পরিচালনা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পদ্ধতি</a:t>
            </a:r>
            <a:r>
              <a:rPr lang="en-US" sz="3200" b="1" dirty="0" smtClean="0">
                <a:solidFill>
                  <a:srgbClr val="002060"/>
                </a:solidFill>
              </a:rPr>
              <a:t> ;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  খ) </a:t>
            </a:r>
            <a:r>
              <a:rPr lang="en-US" sz="3200" b="1" dirty="0" err="1" smtClean="0">
                <a:solidFill>
                  <a:srgbClr val="002060"/>
                </a:solidFill>
              </a:rPr>
              <a:t>সভায়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ভোট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গ্রহণ</a:t>
            </a:r>
            <a:r>
              <a:rPr lang="en-US" sz="3200" b="1" dirty="0" smtClean="0">
                <a:solidFill>
                  <a:srgbClr val="002060"/>
                </a:solidFill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</a:rPr>
              <a:t>কোরাম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সংক্রান্ত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নিয়ম</a:t>
            </a:r>
            <a:r>
              <a:rPr lang="en-US" sz="3200" b="1" dirty="0" smtClean="0">
                <a:solidFill>
                  <a:srgbClr val="002060"/>
                </a:solidFill>
              </a:rPr>
              <a:t> -</a:t>
            </a:r>
            <a:r>
              <a:rPr lang="en-US" sz="3200" b="1" dirty="0" err="1" smtClean="0">
                <a:solidFill>
                  <a:srgbClr val="002060"/>
                </a:solidFill>
              </a:rPr>
              <a:t>পদ্ধতি</a:t>
            </a:r>
            <a:r>
              <a:rPr lang="en-US" sz="3200" b="1" dirty="0" smtClean="0">
                <a:solidFill>
                  <a:srgbClr val="002060"/>
                </a:solidFill>
              </a:rPr>
              <a:t> ;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697" y="3709115"/>
            <a:ext cx="6851561" cy="27818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          ৮। </a:t>
            </a:r>
            <a:r>
              <a:rPr lang="en-US" sz="4000" b="1" dirty="0" err="1" smtClean="0">
                <a:solidFill>
                  <a:srgbClr val="002060"/>
                </a:solidFill>
              </a:rPr>
              <a:t>বিলোপ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সাধন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সংক্রান্তঃ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   ক)</a:t>
            </a:r>
            <a:r>
              <a:rPr lang="en-US" sz="3200" b="1" dirty="0" err="1" smtClean="0">
                <a:solidFill>
                  <a:srgbClr val="FF0000"/>
                </a:solidFill>
              </a:rPr>
              <a:t>কোম্পানির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বিলোপ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সাধন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পদ্ধতি</a:t>
            </a:r>
            <a:r>
              <a:rPr lang="en-US" sz="3200" b="1" dirty="0" smtClean="0">
                <a:solidFill>
                  <a:srgbClr val="FF0000"/>
                </a:solidFill>
              </a:rPr>
              <a:t> ও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 খ) </a:t>
            </a:r>
            <a:r>
              <a:rPr lang="en-US" sz="3200" b="1" dirty="0" err="1" smtClean="0">
                <a:solidFill>
                  <a:srgbClr val="FF0000"/>
                </a:solidFill>
              </a:rPr>
              <a:t>কোম্পানি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অবসায়নের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</a:rPr>
              <a:t>পর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দায়-সম্পত্তি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নিষ্পত্তি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পদ্ধতি</a:t>
            </a:r>
            <a:r>
              <a:rPr lang="en-US" sz="3200" b="1" dirty="0" smtClean="0">
                <a:solidFill>
                  <a:srgbClr val="FF0000"/>
                </a:solidFill>
              </a:rPr>
              <a:t> । 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46" y="2923505"/>
            <a:ext cx="4172754" cy="376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875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333" y="2099256"/>
            <a:ext cx="9234153" cy="41856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নিমিত্তে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আহবান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বিজ্ঞপ্তি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এরূপ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ব্যক্তিবর্গ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এত্থেকে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১৩৮(১)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নিবন্ধকের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বিবরণপত্র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জনসমক্ষে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39779" y="334852"/>
            <a:ext cx="6574667" cy="1539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6662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511380" y="721217"/>
            <a:ext cx="5357612" cy="142955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পত্রের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456" y="2781837"/>
            <a:ext cx="11797048" cy="3928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ঠিকানা,উদ্দেশ্য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স্মারকলিপির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পরিমেল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নিয়মাবলির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পরিচালক,এজেন্ট,ব্যবস্থাপকদের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পারিশ্রমিক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পরিমাণ,মূলধনের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ব্যাংকার,দালাল,সলিসিটর,আইন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উপদেষ্টা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অডিটরের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খরচ,কোম্পানির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পরিদর্শনের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নিয়মাবলী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প্রচারের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তারিখ,পরিচালক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দরখাস্ত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সময়কাল,শেয়ার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আবেদনের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1856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24200" y="762000"/>
            <a:ext cx="6096000" cy="10668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</a:rPr>
              <a:t>একক কাজ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019800" y="1905000"/>
            <a:ext cx="4572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eparation 4"/>
          <p:cNvSpPr/>
          <p:nvPr/>
        </p:nvSpPr>
        <p:spPr>
          <a:xfrm>
            <a:off x="1828800" y="2438400"/>
            <a:ext cx="8534400" cy="3733800"/>
          </a:xfrm>
          <a:prstGeom prst="flowChartPreparati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ome 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2633662"/>
            <a:ext cx="5029200" cy="1785938"/>
          </a:xfrm>
          <a:prstGeom prst="rect">
            <a:avLst/>
          </a:prstGeom>
        </p:spPr>
      </p:pic>
      <p:sp>
        <p:nvSpPr>
          <p:cNvPr id="7" name="Flowchart: Terminator 6"/>
          <p:cNvSpPr/>
          <p:nvPr/>
        </p:nvSpPr>
        <p:spPr>
          <a:xfrm>
            <a:off x="3400023" y="4572000"/>
            <a:ext cx="5439177" cy="1295400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ysClr val="windowText" lastClr="000000"/>
                </a:solidFill>
              </a:rPr>
              <a:t>পরিমেল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নিয়মাবলি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কী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তা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খাতায়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</a:rPr>
              <a:t>লেখ</a:t>
            </a:r>
            <a:r>
              <a:rPr lang="en-US" sz="3200" dirty="0" smtClean="0">
                <a:solidFill>
                  <a:sysClr val="windowText" lastClr="000000"/>
                </a:solidFill>
              </a:rPr>
              <a:t> ? </a:t>
            </a:r>
            <a:r>
              <a:rPr lang="bn-IN" sz="3200" dirty="0" smtClean="0">
                <a:solidFill>
                  <a:sysClr val="windowText" lastClr="000000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838200"/>
            <a:ext cx="1905000" cy="1066800"/>
          </a:xfrm>
          <a:prstGeom prst="rect">
            <a:avLst/>
          </a:prstGeom>
        </p:spPr>
      </p:pic>
      <p:pic>
        <p:nvPicPr>
          <p:cNvPr id="9" name="Picture 8" descr="ghor o kassfu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1" y="685801"/>
            <a:ext cx="1724025" cy="114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14575" y="700020"/>
            <a:ext cx="5715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</a:rPr>
              <a:t>মূল্যায়ন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172200" y="1981200"/>
            <a:ext cx="457200" cy="457200"/>
          </a:xfrm>
          <a:prstGeom prst="downArrow">
            <a:avLst/>
          </a:prstGeom>
          <a:solidFill>
            <a:srgbClr val="1524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Diagonal Corner Rectangle 4"/>
          <p:cNvSpPr/>
          <p:nvPr/>
        </p:nvSpPr>
        <p:spPr>
          <a:xfrm>
            <a:off x="1524000" y="2390104"/>
            <a:ext cx="7620000" cy="3962400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1714500" y="2515136"/>
            <a:ext cx="7239000" cy="3429000"/>
          </a:xfrm>
          <a:prstGeom prst="snip2SameRect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</a:rPr>
              <a:t>১</a:t>
            </a:r>
            <a:r>
              <a:rPr lang="en-US" sz="3600" b="1" dirty="0">
                <a:solidFill>
                  <a:schemeClr val="tx1"/>
                </a:solidFill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</a:rPr>
              <a:t>সংঘ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বিধি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বলতে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কি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বুঝায়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bn-IN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২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।শেয়ার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বলতে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কি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বুঝায়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</a:t>
            </a:r>
          </a:p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৩।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বিবরণ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পত্র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কাকে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বলে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</a:t>
            </a:r>
          </a:p>
          <a:p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৪।ঋণপত্র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কী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</a:t>
            </a:r>
          </a:p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৫।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প্রবর্তক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কাদেরকে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বলা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হয়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?   </a:t>
            </a:r>
            <a:endParaRPr lang="bn-IN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575" y="670237"/>
            <a:ext cx="1828800" cy="1143000"/>
          </a:xfrm>
          <a:prstGeom prst="rect">
            <a:avLst/>
          </a:prstGeom>
        </p:spPr>
      </p:pic>
      <p:pic>
        <p:nvPicPr>
          <p:cNvPr id="9" name="Picture 8" descr="air sh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680970"/>
            <a:ext cx="15811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1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76471" y="572842"/>
            <a:ext cx="6019800" cy="1219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বাড়ির কাজ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913" y="2133600"/>
            <a:ext cx="9897413" cy="441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943600" y="1981200"/>
            <a:ext cx="304800" cy="228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7127" y="5067300"/>
            <a:ext cx="9449873" cy="1371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@@ </a:t>
            </a:r>
            <a:r>
              <a:rPr lang="en-US" sz="3200" b="1" dirty="0" err="1" smtClean="0">
                <a:solidFill>
                  <a:schemeClr val="tx1"/>
                </a:solidFill>
              </a:rPr>
              <a:t>কোম্পানির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নিবন্ধন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পত্র</a:t>
            </a:r>
            <a:r>
              <a:rPr lang="en-US" sz="3200" b="1" dirty="0" smtClean="0">
                <a:solidFill>
                  <a:schemeClr val="tx1"/>
                </a:solidFill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</a:rPr>
              <a:t>কার্যারম্ভের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অনুমতি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পত্র</a:t>
            </a:r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</a:rPr>
              <a:t>পড়ানো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হবে</a:t>
            </a:r>
            <a:r>
              <a:rPr lang="en-US" sz="3200" b="1" dirty="0" smtClean="0">
                <a:solidFill>
                  <a:schemeClr val="tx1"/>
                </a:solidFill>
              </a:rPr>
              <a:t> ।   </a:t>
            </a:r>
            <a:r>
              <a:rPr lang="bn-IN" sz="3200" b="1" dirty="0" smtClean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বোীগ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362200"/>
            <a:ext cx="6324600" cy="2514600"/>
          </a:xfrm>
          <a:prstGeom prst="rect">
            <a:avLst/>
          </a:prstGeom>
        </p:spPr>
      </p:pic>
      <p:pic>
        <p:nvPicPr>
          <p:cNvPr id="9" name="Picture 8" descr="nnnhhh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938" y="591222"/>
            <a:ext cx="1524000" cy="1219200"/>
          </a:xfrm>
          <a:prstGeom prst="rect">
            <a:avLst/>
          </a:prstGeom>
        </p:spPr>
      </p:pic>
      <p:pic>
        <p:nvPicPr>
          <p:cNvPr id="10" name="Picture 9" descr="দহ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741" y="609600"/>
            <a:ext cx="1524000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ame Side Corner Rectangle 5"/>
          <p:cNvSpPr/>
          <p:nvPr/>
        </p:nvSpPr>
        <p:spPr>
          <a:xfrm>
            <a:off x="2057400" y="2057400"/>
            <a:ext cx="8305800" cy="4267200"/>
          </a:xfrm>
          <a:prstGeom prst="snip2SameRect">
            <a:avLst/>
          </a:prstGeom>
          <a:blipFill>
            <a:blip r:embed="rId3">
              <a:lum bright="70000" contrast="-70000"/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"/>
            <a:ext cx="91440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7856" y="397014"/>
            <a:ext cx="6915675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b="1" i="1" u="sng" dirty="0">
                <a:solidFill>
                  <a:srgbClr val="FF0000"/>
                </a:solidFill>
              </a:rPr>
              <a:t>সহযোগিতা করার জন্য ধন্যবাদ</a:t>
            </a:r>
            <a:endParaRPr lang="en-US" sz="40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9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625192"/>
            <a:ext cx="4375991" cy="412420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মোঃ </a:t>
            </a:r>
            <a:r>
              <a:rPr lang="en-US" sz="5400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মিন্টু</a:t>
            </a:r>
            <a:r>
              <a:rPr lang="en-US" sz="54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মিয়া </a:t>
            </a: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গঙ্গানন্দপুর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ডিগ্রী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</a:p>
          <a:p>
            <a:pPr algn="ctr"/>
            <a:r>
              <a:rPr lang="bn-BD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ঝিকরগাছা,যশোর</a:t>
            </a:r>
            <a:endParaRPr lang="en-US" sz="3600" b="1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01724504635</a:t>
            </a:r>
          </a:p>
          <a:p>
            <a:pPr algn="ctr"/>
            <a:r>
              <a:rPr lang="en-US" sz="2800" b="1" dirty="0" err="1">
                <a:solidFill>
                  <a:srgbClr val="7030A0"/>
                </a:solidFill>
                <a:latin typeface="NikoshBAN"/>
                <a:cs typeface="NikoshBAN" pitchFamily="2" charset="0"/>
              </a:rPr>
              <a:t>mintujess@gmai.com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1708" y="1190264"/>
            <a:ext cx="4274820" cy="9233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8080" y="2898500"/>
            <a:ext cx="4693920" cy="38472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/>
              </a:rPr>
              <a:t>পাঠ</a:t>
            </a:r>
            <a:r>
              <a:rPr lang="en-US" sz="4800" b="1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/>
              </a:rPr>
              <a:t>পরিচিতি</a:t>
            </a:r>
            <a:endParaRPr lang="en-US" sz="4800" b="1" dirty="0" smtClean="0">
              <a:solidFill>
                <a:srgbClr val="FF0000"/>
              </a:solidFill>
              <a:latin typeface="NikoshBAN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বিষয়ঃ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ব্যবসায়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সংগঠন</a:t>
            </a:r>
            <a:r>
              <a:rPr lang="en-US" sz="3200" b="1" dirty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ও 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ব্যবস্থাপনা-১ম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শ্রেণী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ঃ 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দ্বাদশ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endParaRPr lang="as-IN" sz="3200" b="1" dirty="0">
              <a:solidFill>
                <a:srgbClr val="FF0000"/>
              </a:solidFill>
              <a:latin typeface="NikoshBAN"/>
              <a:cs typeface="Vrinda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অধ্যায়ঃ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পঞ্চম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endParaRPr lang="as-IN" sz="3200" b="1" dirty="0">
              <a:solidFill>
                <a:srgbClr val="FF0000"/>
              </a:solidFill>
              <a:latin typeface="NikoshBAN"/>
              <a:cs typeface="Vrinda" panose="020B05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বিষয়ঃ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যৌথমূলধনি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কোম্পানি</a:t>
            </a:r>
            <a:r>
              <a:rPr lang="en-US" sz="32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   </a:t>
            </a:r>
            <a:r>
              <a:rPr lang="bn-IN" sz="36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  <a:cs typeface="Vrinda" panose="020B0502040204020203" pitchFamily="34" charset="0"/>
              </a:rPr>
              <a:t> </a:t>
            </a:r>
            <a:endParaRPr lang="as-IN" sz="3600" b="1" dirty="0">
              <a:solidFill>
                <a:srgbClr val="FF0000"/>
              </a:solidFill>
              <a:latin typeface="NikoshBAN"/>
              <a:cs typeface="Vrinda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28" y="2898500"/>
            <a:ext cx="2838141" cy="3193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0387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743200" y="0"/>
            <a:ext cx="6553200" cy="1752600"/>
          </a:xfrm>
          <a:prstGeom prst="roundRect">
            <a:avLst/>
          </a:prstGeom>
          <a:solidFill>
            <a:srgbClr val="1524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/>
              <a:t>এসো ছবি গুলো লক্ষ্য করি</a:t>
            </a:r>
            <a:endParaRPr lang="en-US" sz="3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1752600" y="1828800"/>
            <a:ext cx="8610600" cy="472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ko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69" y="2286000"/>
            <a:ext cx="3707130" cy="3581400"/>
          </a:xfrm>
          <a:prstGeom prst="rect">
            <a:avLst/>
          </a:prstGeom>
        </p:spPr>
      </p:pic>
      <p:pic>
        <p:nvPicPr>
          <p:cNvPr id="7" name="Picture 6" descr="ততরপু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1252538" cy="1752600"/>
          </a:xfrm>
          <a:prstGeom prst="rect">
            <a:avLst/>
          </a:prstGeom>
        </p:spPr>
      </p:pic>
      <p:pic>
        <p:nvPicPr>
          <p:cNvPr id="8" name="Picture 7" descr="ল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1"/>
            <a:ext cx="14478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6000"/>
            <a:ext cx="406908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5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704088"/>
            <a:ext cx="8491538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950369" y="729234"/>
            <a:ext cx="6248400" cy="1143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আজকের পাঠ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91200" y="1933956"/>
            <a:ext cx="457200" cy="381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81200" y="2496312"/>
            <a:ext cx="8229600" cy="449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irect Access Storage 5"/>
          <p:cNvSpPr/>
          <p:nvPr/>
        </p:nvSpPr>
        <p:spPr>
          <a:xfrm>
            <a:off x="2216550" y="2724911"/>
            <a:ext cx="7994249" cy="40386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kj 1st pa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77" y="3105911"/>
            <a:ext cx="2650602" cy="32766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791200" y="4120588"/>
            <a:ext cx="1220707" cy="97757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িিি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85800"/>
            <a:ext cx="1143000" cy="1143000"/>
          </a:xfrm>
          <a:prstGeom prst="rect">
            <a:avLst/>
          </a:prstGeom>
        </p:spPr>
      </p:pic>
      <p:pic>
        <p:nvPicPr>
          <p:cNvPr id="11" name="Picture 10" descr="পুিি্্েে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685800"/>
            <a:ext cx="1176338" cy="1143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75042" y="3105912"/>
            <a:ext cx="3911007" cy="341079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যৌথ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বিধি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381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704088"/>
            <a:ext cx="8763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2819400" y="685799"/>
            <a:ext cx="6629400" cy="1143001"/>
          </a:xfrm>
          <a:prstGeom prst="round2Diag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2">
                    <a:lumMod val="50000"/>
                  </a:schemeClr>
                </a:solidFill>
              </a:rPr>
              <a:t>শিখনফল-</a:t>
            </a:r>
            <a:endParaRPr lang="en-US" sz="5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91200" y="1600200"/>
            <a:ext cx="457200" cy="3810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Same Side Corner Rectangle 4"/>
          <p:cNvSpPr/>
          <p:nvPr/>
        </p:nvSpPr>
        <p:spPr>
          <a:xfrm>
            <a:off x="1596980" y="2057400"/>
            <a:ext cx="9071020" cy="3352800"/>
          </a:xfrm>
          <a:prstGeom prst="snip2SameRect">
            <a:avLst/>
          </a:prstGeom>
          <a:solidFill>
            <a:srgbClr val="46E6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পাঠ শেষে শিক্ষার্থীরা-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---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5400" b="1" dirty="0" err="1" smtClean="0">
                <a:solidFill>
                  <a:srgbClr val="FF0000"/>
                </a:solidFill>
              </a:rPr>
              <a:t>যৌথ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কোম্পানি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সংগঠনে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পরিমেল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নিয়মাবলি</a:t>
            </a:r>
            <a:r>
              <a:rPr lang="en-US" sz="5400" b="1" dirty="0" smtClean="0">
                <a:solidFill>
                  <a:srgbClr val="FF0000"/>
                </a:solidFill>
              </a:rPr>
              <a:t> ও </a:t>
            </a:r>
            <a:r>
              <a:rPr lang="en-US" sz="5400" b="1" dirty="0" err="1" smtClean="0">
                <a:solidFill>
                  <a:srgbClr val="FF0000"/>
                </a:solidFill>
              </a:rPr>
              <a:t>বিবরণ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পত্র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সম্পর্কে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জানতে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পারবে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6000" dirty="0" smtClean="0">
                <a:solidFill>
                  <a:srgbClr val="FF0000"/>
                </a:solidFill>
              </a:rPr>
              <a:t>। </a:t>
            </a:r>
          </a:p>
        </p:txBody>
      </p:sp>
      <p:pic>
        <p:nvPicPr>
          <p:cNvPr id="7" name="Picture 6" descr="nok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1"/>
            <a:ext cx="8382000" cy="1304925"/>
          </a:xfrm>
          <a:prstGeom prst="rect">
            <a:avLst/>
          </a:prstGeom>
        </p:spPr>
      </p:pic>
      <p:pic>
        <p:nvPicPr>
          <p:cNvPr id="8" name="Picture 7" descr="ি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1" y="685801"/>
            <a:ext cx="990600" cy="1152525"/>
          </a:xfrm>
          <a:prstGeom prst="rect">
            <a:avLst/>
          </a:prstGeom>
        </p:spPr>
      </p:pic>
      <p:pic>
        <p:nvPicPr>
          <p:cNvPr id="9" name="Picture 8" descr="দহ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685802"/>
            <a:ext cx="1219200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48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esajibi so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2438401"/>
            <a:ext cx="4419600" cy="2229644"/>
          </a:xfrm>
          <a:blipFill>
            <a:blip r:embed="rId3"/>
            <a:tile tx="0" ty="0" sx="100000" sy="100000" flip="none" algn="tl"/>
          </a:blipFill>
        </p:spPr>
      </p:pic>
      <p:sp>
        <p:nvSpPr>
          <p:cNvPr id="4" name="Rounded Rectangle 3"/>
          <p:cNvSpPr/>
          <p:nvPr/>
        </p:nvSpPr>
        <p:spPr>
          <a:xfrm>
            <a:off x="1753673" y="152400"/>
            <a:ext cx="6781800" cy="1295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পরিমেল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নিয়মাবলির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ধারণা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51" y="1961884"/>
            <a:ext cx="9800822" cy="51815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71529" y="2105826"/>
            <a:ext cx="9362941" cy="489371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পরিমেল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সংবিধান।এতে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যেমন-কোম্পানির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সদস্যদের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সম্পর্ক,পরিচালকদের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ক্ষমতা,অধিকার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মালিকদের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সম্পর্ক,মূলধনের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নিরিক্ষা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১৯৯৪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২(১)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,”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পরিমেল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তফসিলে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বিধান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যতটুকু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প্রজোয্য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ততটুকু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পরিমেল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নিয়মাবলিকে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বোঝাবে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rtyyuu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74" y="0"/>
            <a:ext cx="1066799" cy="1600200"/>
          </a:xfrm>
          <a:prstGeom prst="rect">
            <a:avLst/>
          </a:prstGeom>
        </p:spPr>
      </p:pic>
      <p:pic>
        <p:nvPicPr>
          <p:cNvPr id="11" name="Picture 10" descr="rtyyuu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473" y="0"/>
            <a:ext cx="12954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7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esajibi som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0" y="2438401"/>
            <a:ext cx="4419600" cy="2229644"/>
          </a:xfrm>
          <a:blipFill>
            <a:blip r:embed="rId3"/>
            <a:tile tx="0" ty="0" sx="100000" sy="100000" flip="none" algn="tl"/>
          </a:blipFill>
        </p:spPr>
      </p:pic>
      <p:sp>
        <p:nvSpPr>
          <p:cNvPr id="5" name="Rectangle 4"/>
          <p:cNvSpPr/>
          <p:nvPr/>
        </p:nvSpPr>
        <p:spPr>
          <a:xfrm>
            <a:off x="115910" y="79952"/>
            <a:ext cx="12076090" cy="67208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249250" y="137160"/>
            <a:ext cx="6435787" cy="6169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পরিমেল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নিয়মাবলির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বিষিয়বস্তু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3639" y="965915"/>
            <a:ext cx="7637171" cy="2650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639" y="3736103"/>
            <a:ext cx="7221399" cy="30518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পরিচালক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সংক্রান্তঃ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পরিচালকদের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নাম,ঠিকানা,ও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পরিচালকদের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পরিচালকদের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বির্বাচন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মেয়াদকাল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পরিচালকদের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পারিশ্রমিক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628" y="3825240"/>
            <a:ext cx="4061782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695" y="646840"/>
            <a:ext cx="7173532" cy="257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৩।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সংক্রান্তঃ</a:t>
            </a:r>
            <a:endParaRPr lang="en-US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পরিশোধিত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endParaRPr lang="en-US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বরাদ্ধ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মূলধনের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8695" y="3657599"/>
            <a:ext cx="7173532" cy="26337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সংক্রান্তঃ</a:t>
            </a:r>
            <a:r>
              <a:rPr lang="en-US" sz="40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ঋঙরহণের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t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444" y="2446987"/>
            <a:ext cx="4262907" cy="400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5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3031"/>
            <a:ext cx="7381206" cy="3309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৫।লভ্যাংশ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সংক্রান্তঃ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বন্টিত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লভ্যাংশকে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696235"/>
            <a:ext cx="7381206" cy="27533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4400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৬</a:t>
            </a:r>
            <a:r>
              <a:rPr lang="en-US" sz="44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।শেয়ার</a:t>
            </a:r>
            <a:r>
              <a:rPr lang="en-US" sz="4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বিষয়ক</a:t>
            </a:r>
            <a:r>
              <a:rPr lang="en-US" sz="4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তথ্যঃ</a:t>
            </a:r>
            <a:r>
              <a:rPr lang="en-US" sz="44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1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ক)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শেয়ারের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আর্থিক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পরিশোধ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পদ্ধতি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খ)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শেয়ারের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সংখ্যা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গ)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হস্তান্তরের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নিয়মাবলী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বাজেয়াপ্ত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করণ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ঘ)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বিক্রয়ের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কমিশন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দালালি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07" y="2318197"/>
            <a:ext cx="4810794" cy="441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9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585</Words>
  <Application>Microsoft Office PowerPoint</Application>
  <PresentationFormat>Widescreen</PresentationFormat>
  <Paragraphs>79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আজকের ক্লাসে  সবাইকে স্বাগতম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Mintu</dc:creator>
  <cp:lastModifiedBy>Mintu</cp:lastModifiedBy>
  <cp:revision>36</cp:revision>
  <dcterms:created xsi:type="dcterms:W3CDTF">2021-03-17T13:21:29Z</dcterms:created>
  <dcterms:modified xsi:type="dcterms:W3CDTF">2021-03-19T06:35:23Z</dcterms:modified>
</cp:coreProperties>
</file>