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notesMasterIdLst>
    <p:notesMasterId r:id="rId27"/>
  </p:notesMasterIdLst>
  <p:sldIdLst>
    <p:sldId id="257" r:id="rId2"/>
    <p:sldId id="335" r:id="rId3"/>
    <p:sldId id="331" r:id="rId4"/>
    <p:sldId id="330" r:id="rId5"/>
    <p:sldId id="347" r:id="rId6"/>
    <p:sldId id="309" r:id="rId7"/>
    <p:sldId id="328" r:id="rId8"/>
    <p:sldId id="310" r:id="rId9"/>
    <p:sldId id="333" r:id="rId10"/>
    <p:sldId id="332" r:id="rId11"/>
    <p:sldId id="311" r:id="rId12"/>
    <p:sldId id="312" r:id="rId13"/>
    <p:sldId id="348" r:id="rId14"/>
    <p:sldId id="342" r:id="rId15"/>
    <p:sldId id="315" r:id="rId16"/>
    <p:sldId id="334" r:id="rId17"/>
    <p:sldId id="343" r:id="rId18"/>
    <p:sldId id="351" r:id="rId19"/>
    <p:sldId id="350" r:id="rId20"/>
    <p:sldId id="349" r:id="rId21"/>
    <p:sldId id="338" r:id="rId22"/>
    <p:sldId id="344" r:id="rId23"/>
    <p:sldId id="346" r:id="rId24"/>
    <p:sldId id="322" r:id="rId25"/>
    <p:sldId id="34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3617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4" autoAdjust="0"/>
    <p:restoredTop sz="94660"/>
  </p:normalViewPr>
  <p:slideViewPr>
    <p:cSldViewPr snapToGrid="0">
      <p:cViewPr varScale="1">
        <p:scale>
          <a:sx n="71" d="100"/>
          <a:sy n="71" d="100"/>
        </p:scale>
        <p:origin x="-120" y="-12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8B09E-4B00-4F3D-802D-AEB3EDEEBEFB}" type="datetimeFigureOut">
              <a:rPr lang="en-US" smtClean="0"/>
              <a:pPr/>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1A46-50D0-45D3-B3BB-93DC240F0D49}" type="slidenum">
              <a:rPr lang="en-US" smtClean="0"/>
              <a:pPr/>
              <a:t>‹#›</a:t>
            </a:fld>
            <a:endParaRPr lang="en-US"/>
          </a:p>
        </p:txBody>
      </p:sp>
    </p:spTree>
    <p:extLst>
      <p:ext uri="{BB962C8B-B14F-4D97-AF65-F5344CB8AC3E}">
        <p14:creationId xmlns:p14="http://schemas.microsoft.com/office/powerpoint/2010/main" xmlns="" val="316305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828DF-34B4-4AA9-8F4D-66AB17B0318B}" type="slidenum">
              <a:rPr lang="en-US" smtClean="0"/>
              <a:pPr/>
              <a:t>5</a:t>
            </a:fld>
            <a:endParaRPr lang="en-US"/>
          </a:p>
        </p:txBody>
      </p:sp>
    </p:spTree>
    <p:extLst>
      <p:ext uri="{BB962C8B-B14F-4D97-AF65-F5344CB8AC3E}">
        <p14:creationId xmlns:p14="http://schemas.microsoft.com/office/powerpoint/2010/main" xmlns="" val="137638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সীমাবদ্ধতা-২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এক শক্তিস্তর হতে অপর শক্তিস্তরে ইলেকট্রনের স্থানান্তর ঘটলে, বোর পরমাণু মডেল অনুসারে বর্ণালিতে একটি করে রেখা সৃষ্টি হওয়ার কথা। কিন্তু</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 হাইড্রোজেন ও অন্যান্য পরমাণুসমূহের আয়নের রেখা- বর্ণালি অধিকতর সূক্ষ্ম যন্ত্র দ্বারা পরীক্ষণ করলে দেখা যায়, প্রতিটি রেখা কয়েকটি সূক্ষ্ম রেখায় বিভক্ত থাকে।</a:t>
            </a:r>
            <a:endParaRPr lang="en-US" sz="1200" dirty="0" smtClean="0">
              <a:latin typeface="NikoshBAN" pitchFamily="2" charset="0"/>
              <a:cs typeface="NikoshBAN" pitchFamily="2" charset="0"/>
            </a:endParaRPr>
          </a:p>
          <a:p>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42FFDBF5-AD61-425D-9F1A-3EE7F5987B9C}" type="slidenum">
              <a:rPr lang="en-US" smtClean="0"/>
              <a:pPr/>
              <a:t>17</a:t>
            </a:fld>
            <a:endParaRPr lang="en-US"/>
          </a:p>
        </p:txBody>
      </p:sp>
    </p:spTree>
    <p:extLst>
      <p:ext uri="{BB962C8B-B14F-4D97-AF65-F5344CB8AC3E}">
        <p14:creationId xmlns:p14="http://schemas.microsoft.com/office/powerpoint/2010/main" xmlns="" val="301586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24</a:t>
            </a:fld>
            <a:endParaRPr lang="en-US"/>
          </a:p>
        </p:txBody>
      </p:sp>
    </p:spTree>
    <p:extLst>
      <p:ext uri="{BB962C8B-B14F-4D97-AF65-F5344CB8AC3E}">
        <p14:creationId xmlns:p14="http://schemas.microsoft.com/office/powerpoint/2010/main" xmlns="" val="384646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প্রথম শিখনফল অর্জনের উদ্দেশ্যে এই স্লাইডটি প্রদর্শন করা হয়েছে</a:t>
            </a:r>
            <a:r>
              <a:rPr lang="bn-IN" baseline="0" dirty="0" smtClean="0"/>
              <a:t>।</a:t>
            </a:r>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6</a:t>
            </a:fld>
            <a:endParaRPr lang="en-US"/>
          </a:p>
        </p:txBody>
      </p:sp>
    </p:spTree>
    <p:extLst>
      <p:ext uri="{BB962C8B-B14F-4D97-AF65-F5344CB8AC3E}">
        <p14:creationId xmlns:p14="http://schemas.microsoft.com/office/powerpoint/2010/main" xmlns="" val="178015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8</a:t>
            </a:fld>
            <a:endParaRPr lang="en-US"/>
          </a:p>
        </p:txBody>
      </p:sp>
    </p:spTree>
    <p:extLst>
      <p:ext uri="{BB962C8B-B14F-4D97-AF65-F5344CB8AC3E}">
        <p14:creationId xmlns:p14="http://schemas.microsoft.com/office/powerpoint/2010/main" xmlns="" val="311234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9</a:t>
            </a:fld>
            <a:endParaRPr lang="en-US"/>
          </a:p>
        </p:txBody>
      </p:sp>
    </p:spTree>
    <p:extLst>
      <p:ext uri="{BB962C8B-B14F-4D97-AF65-F5344CB8AC3E}">
        <p14:creationId xmlns:p14="http://schemas.microsoft.com/office/powerpoint/2010/main" xmlns="" val="145471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10</a:t>
            </a:fld>
            <a:endParaRPr lang="en-US"/>
          </a:p>
        </p:txBody>
      </p:sp>
    </p:spTree>
    <p:extLst>
      <p:ext uri="{BB962C8B-B14F-4D97-AF65-F5344CB8AC3E}">
        <p14:creationId xmlns:p14="http://schemas.microsoft.com/office/powerpoint/2010/main" xmlns="" val="116388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দ্বিতীয়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নিউক্লিয়াসের চারিদিকে বৃত্তাকার কতকগুলো স্থির কক্ষপথ আছে যাতে অবস্থান নিয়ে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 </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শক্তিস্তরসমূহকে কল্পিত সংখ্যা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n-</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এর মান অনুসারে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K,L,M,N </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দ্বারা প্রকাশ করা হয়।</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11</a:t>
            </a:fld>
            <a:endParaRPr lang="en-US"/>
          </a:p>
        </p:txBody>
      </p:sp>
    </p:spTree>
    <p:extLst>
      <p:ext uri="{BB962C8B-B14F-4D97-AF65-F5344CB8AC3E}">
        <p14:creationId xmlns:p14="http://schemas.microsoft.com/office/powerpoint/2010/main" xmlns="" val="174998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1" dirty="0" smtClean="0"/>
              <a:t>এই স্লাইডে বোর পরমাণু মডেলের তৃতীয়</a:t>
            </a:r>
            <a:r>
              <a:rPr lang="bn-IN" b="1" baseline="0" dirty="0" smtClean="0"/>
              <a:t> </a:t>
            </a:r>
            <a:r>
              <a:rPr lang="bn-IN" sz="1200" b="1"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b="1"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b="1"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b="1" dirty="0" smtClean="0"/>
              <a:t>দানের চেষ্টা</a:t>
            </a:r>
            <a:r>
              <a:rPr lang="bn-IN" b="1" baseline="0" dirty="0" smtClean="0"/>
              <a:t> করা হয়েছে। </a:t>
            </a:r>
            <a:endPar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যখন কোন ইলেকট্রন একটি নিম্নতর কক্ষপথ বা শক্তিস্তর যেমন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n=1 </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থেকে উচ্চতর কক্ষপথ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n= 2</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তে স্থানান্তরিত হয় তখন নির্দিষ্ট পরিমাণ শক্তি শোষণ করে। আবার যখন কোনো উচ্চতর শক্তিস্তর যেমন</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n= 2</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থেকে নিম্নতর শক্তিস্তর</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n=1</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–এ স্থানান্তরিত হয় তখন শক্তি বিকিরণ করে।</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12</a:t>
            </a:fld>
            <a:endParaRPr lang="en-US"/>
          </a:p>
        </p:txBody>
      </p:sp>
    </p:spTree>
    <p:extLst>
      <p:ext uri="{BB962C8B-B14F-4D97-AF65-F5344CB8AC3E}">
        <p14:creationId xmlns:p14="http://schemas.microsoft.com/office/powerpoint/2010/main" xmlns="" val="400428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সীমাবদ্ধতা-২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এক শক্তিস্তর হতে অপর শক্তিস্তরে ইলেকট্রনের স্থানান্তর ঘটলে, বোর পরমাণু মডেল অনুসারে বর্ণালিতে একটি করে রেখা সৃষ্টি হওয়ার কথা। কিন্তু</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 হাইড্রোজেন ও অন্যান্য পরমাণুসমূহের আয়নের রেখা- বর্ণালি অধিকতর সূক্ষ্ম যন্ত্র দ্বারা পরীক্ষণ করলে দেখা যায়, প্রতিটি রেখা কয়েকটি সূক্ষ্ম রেখায় বিভক্ত থাকে।</a:t>
            </a:r>
            <a:endParaRPr lang="en-US" sz="1200" dirty="0" smtClean="0">
              <a:latin typeface="NikoshBAN" pitchFamily="2" charset="0"/>
              <a:cs typeface="NikoshBAN" pitchFamily="2" charset="0"/>
            </a:endParaRPr>
          </a:p>
          <a:p>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42FFDBF5-AD61-425D-9F1A-3EE7F5987B9C}" type="slidenum">
              <a:rPr lang="en-US" smtClean="0"/>
              <a:pPr/>
              <a:t>15</a:t>
            </a:fld>
            <a:endParaRPr lang="en-US"/>
          </a:p>
        </p:txBody>
      </p:sp>
    </p:spTree>
    <p:extLst>
      <p:ext uri="{BB962C8B-B14F-4D97-AF65-F5344CB8AC3E}">
        <p14:creationId xmlns:p14="http://schemas.microsoft.com/office/powerpoint/2010/main" xmlns="" val="64904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সীমাবদ্ধতা-২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এক শক্তিস্তর হতে অপর শক্তিস্তরে ইলেকট্রনের স্থানান্তর ঘটলে, বোর পরমাণু মডেল অনুসারে বর্ণালিতে একটি করে রেখা সৃষ্টি হওয়ার কথা। কিন্তু</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 হাইড্রোজেন ও অন্যান্য পরমাণুসমূহের আয়নের রেখা- বর্ণালি অধিকতর সূক্ষ্ম যন্ত্র দ্বারা পরীক্ষণ করলে দেখা যায়, প্রতিটি রেখা কয়েকটি সূক্ষ্ম রেখায় বিভক্ত থাকে।</a:t>
            </a:r>
            <a:endParaRPr lang="en-US" sz="1200" dirty="0" smtClean="0">
              <a:latin typeface="NikoshBAN" pitchFamily="2" charset="0"/>
              <a:cs typeface="NikoshBAN" pitchFamily="2" charset="0"/>
            </a:endParaRPr>
          </a:p>
          <a:p>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42FFDBF5-AD61-425D-9F1A-3EE7F5987B9C}" type="slidenum">
              <a:rPr lang="en-US" smtClean="0"/>
              <a:pPr/>
              <a:t>16</a:t>
            </a:fld>
            <a:endParaRPr lang="en-US"/>
          </a:p>
        </p:txBody>
      </p:sp>
    </p:spTree>
    <p:extLst>
      <p:ext uri="{BB962C8B-B14F-4D97-AF65-F5344CB8AC3E}">
        <p14:creationId xmlns:p14="http://schemas.microsoft.com/office/powerpoint/2010/main" xmlns="" val="238649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875264" y="6422065"/>
            <a:ext cx="1016000"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B61BEF0D-F0BB-DE4B-95CE-6DB70DBA9567}"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61BEF0D-F0BB-DE4B-95CE-6DB70DBA9567}" type="datetimeFigureOut">
              <a:rPr lang="en-US" smtClean="0"/>
              <a:pPr/>
              <a:t>4/6/2021</a:t>
            </a:fld>
            <a:endParaRPr lang="en-US" dirty="0"/>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2289" y="343413"/>
            <a:ext cx="8388052"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66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আস্</a:t>
            </a:r>
            <a:r>
              <a:rPr lang="en-US" sz="66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a:t>
            </a:r>
            <a:r>
              <a:rPr lang="en-US" sz="66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সালামু</a:t>
            </a:r>
            <a:r>
              <a:rPr lang="en-US" sz="66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66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আলায়কুম</a:t>
            </a:r>
            <a:r>
              <a:rPr lang="en-US" sz="66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p>
          <a:p>
            <a:r>
              <a:rPr lang="en-US" sz="66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6600" b="1" dirty="0" err="1" smtClean="0">
                <a:ln w="11430"/>
                <a:effectLst>
                  <a:outerShdw blurRad="50800" dist="39000" dir="5460000" algn="tl">
                    <a:srgbClr val="000000">
                      <a:alpha val="38000"/>
                    </a:srgbClr>
                  </a:outerShdw>
                </a:effectLst>
                <a:latin typeface="NikoshBAN" pitchFamily="2" charset="0"/>
                <a:cs typeface="NikoshBAN" pitchFamily="2" charset="0"/>
              </a:rPr>
              <a:t>আজকের</a:t>
            </a:r>
            <a:r>
              <a:rPr lang="en-US" sz="66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6600" b="1" dirty="0" err="1" smtClean="0">
                <a:ln w="11430"/>
                <a:effectLst>
                  <a:outerShdw blurRad="50800" dist="39000" dir="5460000" algn="tl">
                    <a:srgbClr val="000000">
                      <a:alpha val="38000"/>
                    </a:srgbClr>
                  </a:outerShdw>
                </a:effectLst>
                <a:latin typeface="NikoshBAN" pitchFamily="2" charset="0"/>
                <a:cs typeface="NikoshBAN" pitchFamily="2" charset="0"/>
              </a:rPr>
              <a:t>ক্লাসে</a:t>
            </a:r>
            <a:r>
              <a:rPr lang="en-US" sz="66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6600" b="1" dirty="0" smtClean="0">
                <a:ln w="11430"/>
                <a:effectLst>
                  <a:outerShdw blurRad="50800" dist="39000" dir="5460000" algn="tl">
                    <a:srgbClr val="000000">
                      <a:alpha val="38000"/>
                    </a:srgbClr>
                  </a:outerShdw>
                </a:effectLst>
                <a:latin typeface="NikoshBAN" pitchFamily="2" charset="0"/>
                <a:cs typeface="NikoshBAN" pitchFamily="2" charset="0"/>
              </a:rPr>
              <a:t>সবাইকে</a:t>
            </a:r>
            <a:endParaRPr lang="en-US" sz="6600" b="1" dirty="0" smtClean="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itle 1"/>
          <p:cNvSpPr txBox="1">
            <a:spLocks/>
          </p:cNvSpPr>
          <p:nvPr/>
        </p:nvSpPr>
        <p:spPr>
          <a:xfrm>
            <a:off x="4358028" y="5007245"/>
            <a:ext cx="3576177" cy="1325563"/>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12700">
                  <a:solidFill>
                    <a:schemeClr val="accent3">
                      <a:lumMod val="50000"/>
                    </a:schemeClr>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800" b="1" dirty="0" err="1" smtClean="0">
                <a:ln w="12700">
                  <a:solidFill>
                    <a:schemeClr val="accent3">
                      <a:lumMod val="50000"/>
                    </a:schemeClr>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8800" b="1" dirty="0">
              <a:ln w="12700">
                <a:solidFill>
                  <a:schemeClr val="accent3">
                    <a:lumMod val="50000"/>
                  </a:schemeClr>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0101" y="2657211"/>
            <a:ext cx="2328582" cy="2482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xtBox 22"/>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8295172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ppt_x</p:attrName>
                                        </p:attrNameLst>
                                      </p:cBhvr>
                                      <p:tavLst>
                                        <p:tav tm="0">
                                          <p:val>
                                            <p:fltVal val="0.5"/>
                                          </p:val>
                                        </p:tav>
                                        <p:tav tm="100000">
                                          <p:val>
                                            <p:strVal val="#ppt_x"/>
                                          </p:val>
                                        </p:tav>
                                      </p:tavLst>
                                    </p:anim>
                                    <p:anim calcmode="lin" valueType="num">
                                      <p:cBhvr>
                                        <p:cTn id="16" dur="2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16" repeatCount="indefinite"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ox(i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248172" y="1290918"/>
            <a:ext cx="3470439" cy="3227294"/>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352669" y="4821959"/>
            <a:ext cx="11531152" cy="1661993"/>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a:r>
              <a:rPr lang="bn-BD" sz="320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এই </a:t>
            </a:r>
            <a:r>
              <a:rPr lang="bn-BD" sz="320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শক্তিস্তরগুলোকে  </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 L, M, N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ইত্যাদি দ্বারাও সূচিত করা হয়।</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নিউক্লিয়াস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থেকে যত দূরে যাওয়া যায় কক্ষপথের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শক্তি তত বৃদ্ধি পায়।</a:t>
            </a:r>
            <a:endPar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algn="just" fontAlgn="auto">
              <a:spcBef>
                <a:spcPts val="0"/>
              </a:spcBef>
              <a:spcAft>
                <a:spcPts val="0"/>
              </a:spcAft>
            </a:pPr>
            <a:r>
              <a:rPr lang="bn-BD" sz="3200" b="1" dirty="0" smtClean="0">
                <a:ln w="11430">
                  <a:solidFill>
                    <a:schemeClr val="tx1">
                      <a:lumMod val="95000"/>
                      <a:lumOff val="5000"/>
                    </a:schemeClr>
                  </a:solidFill>
                </a:ln>
                <a:latin typeface="NikoshBAN" panose="02000000000000000000" pitchFamily="2" charset="0"/>
                <a:cs typeface="NikoshBAN" panose="02000000000000000000" pitchFamily="2" charset="0"/>
              </a:rPr>
              <a:t>                 </a:t>
            </a:r>
            <a:endParaRPr lang="en-US" sz="3200" b="1"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sp>
        <p:nvSpPr>
          <p:cNvPr id="23" name="Rounded Rectangle 22"/>
          <p:cNvSpPr/>
          <p:nvPr/>
        </p:nvSpPr>
        <p:spPr>
          <a:xfrm>
            <a:off x="3734873" y="340758"/>
            <a:ext cx="4508837" cy="49078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শক্তিস্তর 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9" name="TextBox 18"/>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4179484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ppt_x</p:attrName>
                                        </p:attrNameLst>
                                      </p:cBhvr>
                                      <p:tavLst>
                                        <p:tav tm="0">
                                          <p:val>
                                            <p:fltVal val="0.5"/>
                                          </p:val>
                                        </p:tav>
                                        <p:tav tm="100000">
                                          <p:val>
                                            <p:strVal val="#ppt_x"/>
                                          </p:val>
                                        </p:tav>
                                      </p:tavLst>
                                    </p:anim>
                                    <p:anim calcmode="lin" valueType="num">
                                      <p:cBhvr>
                                        <p:cTn id="10"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E:\Images\Gif\bohr_atom_amin.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50873" y="869937"/>
            <a:ext cx="2710540" cy="26005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4" name="Rectangle 3"/>
              <p:cNvSpPr/>
              <p:nvPr/>
            </p:nvSpPr>
            <p:spPr>
              <a:xfrm>
                <a:off x="386366" y="3263469"/>
                <a:ext cx="11540218" cy="1294072"/>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প্রতিটি স্তরে পরিক্রমণরত ইলেকট্রনের কৌনিক ভরবেগ নির্দিষ্ট এবং তা </a:t>
                </a:r>
                <a14:m>
                  <m:oMath xmlns:m="http://schemas.openxmlformats.org/officeDocument/2006/math">
                    <m:f>
                      <m:fPr>
                        <m:ctrlPr>
                          <a:rPr lang="bn-BD" sz="320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2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এর পূর্ণসংখ্যার সরল গুণিতক।</a:t>
                </a:r>
                <a:endPar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p:sp>
            <p:nvSpPr>
              <p:cNvPr id="4" name="Rectangle 3"/>
              <p:cNvSpPr>
                <a:spLocks noRot="1" noChangeAspect="1" noMove="1" noResize="1" noEditPoints="1" noAdjustHandles="1" noChangeArrowheads="1" noChangeShapeType="1" noTextEdit="1"/>
              </p:cNvSpPr>
              <p:nvPr/>
            </p:nvSpPr>
            <p:spPr>
              <a:xfrm>
                <a:off x="386366" y="3263469"/>
                <a:ext cx="11540218" cy="12940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386366" y="4380551"/>
                <a:ext cx="4713668" cy="890308"/>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কৌনিক ভরবেগ</a:t>
                </a:r>
                <a:r>
                  <a:rPr lang="bn-BD" sz="36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en-US" sz="36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mvr = n</a:t>
                </a:r>
                <a14:m>
                  <m:oMath xmlns:m="http://schemas.openxmlformats.org/officeDocument/2006/math">
                    <m:r>
                      <a:rPr lang="bn-BD" sz="360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f>
                      <m:fPr>
                        <m:ctrlPr>
                          <a:rPr lang="bn-BD" sz="360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a:rPr lang="en-US" sz="36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6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6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600" dirty="0" smtClean="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6366" y="4380551"/>
                <a:ext cx="4713668" cy="89030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6039514" y="3910505"/>
                <a:ext cx="5460642" cy="3231654"/>
              </a:xfrm>
              <a:prstGeom prst="rect">
                <a:avLst/>
              </a:prstGeom>
            </p:spPr>
            <p:txBody>
              <a:bodyPr wrap="square">
                <a:spAutoFit/>
              </a:bodyPr>
              <a:lstStyle/>
              <a:p>
                <a:pPr algn="just" fontAlgn="auto">
                  <a:spcBef>
                    <a:spcPts val="0"/>
                  </a:spcBef>
                  <a:spcAft>
                    <a:spcPts val="0"/>
                  </a:spcAft>
                </a:pP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এখানে,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m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ইলেকট্রনের ভর</a:t>
                </a:r>
              </a:p>
              <a:p>
                <a:pPr fontAlgn="auto">
                  <a:spcBef>
                    <a:spcPts val="0"/>
                  </a:spcBef>
                  <a:spcAft>
                    <a:spcPts val="0"/>
                  </a:spcAft>
                </a:pP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v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a:t>
                </a:r>
                <a:r>
                  <a:rPr lang="en-US"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বৃত্তাকার পথে ইলেকট্রনের কৌনিক ভরবেগ</a:t>
                </a:r>
              </a:p>
              <a:p>
                <a:pPr algn="just" fontAlgn="auto">
                  <a:spcBef>
                    <a:spcPts val="0"/>
                  </a:spcBef>
                  <a:spcAft>
                    <a:spcPts val="0"/>
                  </a:spcAft>
                </a:pPr>
                <a:r>
                  <a:rPr lang="en-US" sz="2800" dirty="0">
                    <a:ln w="11430">
                      <a:solidFill>
                        <a:schemeClr val="tx1">
                          <a:lumMod val="95000"/>
                          <a:lumOff val="5000"/>
                        </a:schemeClr>
                      </a:solidFill>
                    </a:ln>
                    <a:effectLst/>
                    <a:latin typeface="Times New Roman" panose="02020603050405020304" pitchFamily="18" charset="0"/>
                    <a:cs typeface="Times New Roman" panose="02020603050405020304" pitchFamily="18" charset="0"/>
                  </a:rPr>
                  <a:t>r</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বৃত্তাকার কক্ষপথের ব্যাসার্ধ</a:t>
                </a:r>
              </a:p>
              <a:p>
                <a:pPr algn="just" fontAlgn="auto">
                  <a:spcBef>
                    <a:spcPts val="0"/>
                  </a:spcBef>
                  <a:spcAft>
                    <a:spcPts val="0"/>
                  </a:spcAft>
                </a:pP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প্লাঙ্কের ধ্রুবক =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6.624</a:t>
                </a:r>
                <a14:m>
                  <m:oMath xmlns:m="http://schemas.openxmlformats.org/officeDocument/2006/math">
                    <m:r>
                      <a:rPr lang="en-US" sz="280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10</m:t>
                    </m:r>
                    <m:r>
                      <a:rPr lang="en-US" sz="2800" b="0" i="1"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34</m:t>
                    </m:r>
                    <m:r>
                      <a:rPr lang="en-US" sz="2800" b="0" i="0"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J</m:t>
                    </m:r>
                    <m: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a:ln w="11430">
                          <a:solidFill>
                            <a:schemeClr val="tx1">
                              <a:lumMod val="95000"/>
                              <a:lumOff val="5000"/>
                            </a:schemeClr>
                          </a:solidFill>
                        </a:ln>
                        <a:latin typeface="Cambria Math" panose="02040503050406030204" pitchFamily="18" charset="0"/>
                        <a:ea typeface="Cambria Math" panose="02040503050406030204" pitchFamily="18" charset="0"/>
                        <a:cs typeface="Times New Roman" panose="02020603050405020304" pitchFamily="18" charset="0"/>
                      </a:rPr>
                      <m:t>sec</m:t>
                    </m:r>
                  </m:oMath>
                </a14:m>
                <a:endPar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endParaRPr>
              </a:p>
              <a:p>
                <a:pPr algn="just"/>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 </a:t>
                </a:r>
                <a:r>
                  <a:rPr lang="en-US" sz="2800" dirty="0">
                    <a:ln w="11430">
                      <a:solidFill>
                        <a:schemeClr val="tx1">
                          <a:lumMod val="95000"/>
                          <a:lumOff val="5000"/>
                        </a:schemeClr>
                      </a:solidFill>
                    </a:ln>
                    <a:effectLst/>
                    <a:latin typeface="Times New Roman" panose="02020603050405020304" pitchFamily="18" charset="0"/>
                    <a:cs typeface="Times New Roman" panose="02020603050405020304" pitchFamily="18" charset="0"/>
                  </a:rPr>
                  <a:t>6.624</a:t>
                </a:r>
                <a14:m>
                  <m:oMath xmlns:m="http://schemas.openxmlformats.org/officeDocument/2006/math">
                    <m:r>
                      <a:rPr lang="en-US" sz="28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10</m:t>
                    </m:r>
                    <m:r>
                      <a:rPr lang="en-US" sz="2800" i="1" baseline="3000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27</m:t>
                    </m:r>
                    <m:r>
                      <a:rPr lang="en-US" sz="2800" baseline="3000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erg</m:t>
                    </m:r>
                    <m: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sec</m:t>
                    </m:r>
                  </m:oMath>
                </a14:m>
                <a:r>
                  <a:rPr lang="bn-BD" sz="2800" dirty="0">
                    <a:ln w="11430">
                      <a:solidFill>
                        <a:schemeClr val="tx1">
                          <a:lumMod val="95000"/>
                          <a:lumOff val="5000"/>
                        </a:schemeClr>
                      </a:solidFill>
                    </a:ln>
                    <a:effectLst/>
                    <a:latin typeface="Times New Roman" panose="02020603050405020304" pitchFamily="18" charset="0"/>
                    <a:cs typeface="NikoshBAN" panose="02000000000000000000" pitchFamily="2" charset="0"/>
                  </a:rPr>
                  <a:t/>
                </a:r>
                <a:endPar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endParaRPr>
              </a:p>
              <a:p>
                <a:pPr algn="just"/>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এবং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n = 1, 2, 3,----</a:t>
                </a:r>
                <a:r>
                  <a:rPr lang="bn-BD"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ইত্যাদি পূর্ণ সংখ্যা</a:t>
                </a:r>
                <a:endParaRPr lang="en-US" sz="28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a:p>
                <a:pPr algn="just" fontAlgn="auto">
                  <a:spcBef>
                    <a:spcPts val="0"/>
                  </a:spcBef>
                  <a:spcAft>
                    <a:spcPts val="0"/>
                  </a:spcAft>
                </a:pP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mc:Choice>
        <mc:Fallback>
          <p:sp>
            <p:nvSpPr>
              <p:cNvPr id="7" name="Rectangle 6"/>
              <p:cNvSpPr>
                <a:spLocks noRot="1" noChangeAspect="1" noMove="1" noResize="1" noEditPoints="1" noAdjustHandles="1" noChangeArrowheads="1" noChangeShapeType="1" noTextEdit="1"/>
              </p:cNvSpPr>
              <p:nvPr/>
            </p:nvSpPr>
            <p:spPr>
              <a:xfrm>
                <a:off x="6039514" y="3910505"/>
                <a:ext cx="5460642" cy="3231654"/>
              </a:xfrm>
              <a:prstGeom prst="rect">
                <a:avLst/>
              </a:prstGeom>
              <a:blipFill rotWithShape="0">
                <a:blip r:embed="rId6"/>
                <a:stretch>
                  <a:fillRect/>
                </a:stretch>
              </a:blipFill>
            </p:spPr>
            <p:txBody>
              <a:bodyPr/>
              <a:lstStyle/>
              <a:p>
                <a:r>
                  <a:rPr lang="en-US">
                    <a:noFill/>
                  </a:rPr>
                  <a:t> </a:t>
                </a:r>
              </a:p>
            </p:txBody>
          </p:sp>
        </mc:Fallback>
      </mc:AlternateContent>
      <p:sp>
        <p:nvSpPr>
          <p:cNvPr id="15" name="Rounded Rectangle 14"/>
          <p:cNvSpPr/>
          <p:nvPr/>
        </p:nvSpPr>
        <p:spPr>
          <a:xfrm>
            <a:off x="2756079" y="320080"/>
            <a:ext cx="5787274" cy="52395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কৌ</a:t>
            </a:r>
            <a:r>
              <a:rPr lang="en-US" sz="3600" b="1" spc="55" dirty="0" err="1"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নি</a:t>
            </a:r>
            <a:r>
              <a:rPr lang="bn-BD"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ক </a:t>
            </a:r>
            <a:r>
              <a:rPr lang="bn-BD"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ভরবেগ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1" name="TextBox 20"/>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410611449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out)">
                                      <p:cBhvr>
                                        <p:cTn id="7" dur="20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Images\Gif\Bohr.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4723" y="1200680"/>
            <a:ext cx="3514267" cy="1703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741067" y="905772"/>
            <a:ext cx="2844380" cy="2068640"/>
          </a:xfrm>
          <a:prstGeom prst="rect">
            <a:avLst/>
          </a:prstGeom>
        </p:spPr>
      </p:pic>
      <p:sp>
        <p:nvSpPr>
          <p:cNvPr id="9" name="Rectangle 8"/>
          <p:cNvSpPr>
            <a:spLocks noRot="1" noChangeAspect="1" noMove="1" noResize="1" noEditPoints="1" noAdjustHandles="1" noChangeArrowheads="1" noChangeShapeType="1" noTextEdit="1"/>
          </p:cNvSpPr>
          <p:nvPr/>
        </p:nvSpPr>
        <p:spPr>
          <a:xfrm>
            <a:off x="283336" y="3192848"/>
            <a:ext cx="11601364" cy="2062103"/>
          </a:xfrm>
          <a:prstGeom prst="rect">
            <a:avLst/>
          </a:prstGeom>
          <a:blipFill rotWithShape="0">
            <a:blip r:embed="rId5"/>
            <a:stretch>
              <a:fillRect/>
            </a:stretch>
          </a:blipFill>
        </p:spPr>
        <p:txBody>
          <a:bodyPr/>
          <a:lstStyle/>
          <a:p>
            <a:r>
              <a:rPr lang="en-US">
                <a:ln w="18415" cmpd="sng">
                  <a:solidFill>
                    <a:srgbClr val="FFFFFF"/>
                  </a:solidFill>
                  <a:prstDash val="solid"/>
                </a:ln>
                <a:solidFill>
                  <a:srgbClr val="FF0000"/>
                </a:solidFill>
                <a:effectLst>
                  <a:outerShdw blurRad="63500" dir="3600000" algn="tl" rotWithShape="0">
                    <a:srgbClr val="000000">
                      <a:alpha val="70000"/>
                    </a:srgbClr>
                  </a:outerShdw>
                </a:effectLst>
              </a:rPr>
              <a:t> </a:t>
            </a:r>
          </a:p>
        </p:txBody>
      </p:sp>
      <p:sp>
        <p:nvSpPr>
          <p:cNvPr id="3" name="TextBox 2"/>
          <p:cNvSpPr txBox="1"/>
          <p:nvPr/>
        </p:nvSpPr>
        <p:spPr>
          <a:xfrm>
            <a:off x="5640946" y="2975019"/>
            <a:ext cx="65" cy="276999"/>
          </a:xfrm>
          <a:prstGeom prst="rect">
            <a:avLst/>
          </a:prstGeom>
          <a:noFill/>
        </p:spPr>
        <p:txBody>
          <a:bodyPr wrap="none" lIns="0" tIns="0" rIns="0" bIns="0" rtlCol="0">
            <a:spAutoFit/>
          </a:bodyPr>
          <a:lstStyle/>
          <a:p>
            <a:endParaRPr lang="en-US" dirty="0"/>
          </a:p>
        </p:txBody>
      </p:sp>
      <p:sp>
        <p:nvSpPr>
          <p:cNvPr id="26" name="Rounded Rectangle 25"/>
          <p:cNvSpPr/>
          <p:nvPr/>
        </p:nvSpPr>
        <p:spPr>
          <a:xfrm>
            <a:off x="3098647" y="303851"/>
            <a:ext cx="5297067" cy="47694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latin typeface="NikoshBAN" pitchFamily="2" charset="0"/>
                <a:cs typeface="NikoshBAN" pitchFamily="2" charset="0"/>
              </a:rPr>
              <a:t>শক্তি বিকিরণ বিষয়ক </a:t>
            </a:r>
            <a:r>
              <a:rPr lang="bn-BD" sz="3600" b="1" spc="55" dirty="0" smtClean="0">
                <a:ln w="13500">
                  <a:solidFill>
                    <a:schemeClr val="accent1">
                      <a:shade val="2500"/>
                      <a:alpha val="6500"/>
                    </a:schemeClr>
                  </a:solidFill>
                  <a:prstDash val="solid"/>
                </a:ln>
                <a:solidFill>
                  <a:sysClr val="windowText" lastClr="000000">
                    <a:alpha val="95000"/>
                  </a:sysClr>
                </a:solidFill>
                <a:latin typeface="NikoshBAN" pitchFamily="2" charset="0"/>
                <a:cs typeface="NikoshBAN" pitchFamily="2" charset="0"/>
              </a:rPr>
              <a:t>মতবাদ</a:t>
            </a:r>
            <a:endParaRPr lang="bn-IN" sz="3600" b="1" spc="55" dirty="0">
              <a:ln w="13500">
                <a:solidFill>
                  <a:schemeClr val="accent1">
                    <a:shade val="2500"/>
                    <a:alpha val="6500"/>
                  </a:schemeClr>
                </a:solidFill>
                <a:prstDash val="solid"/>
              </a:ln>
              <a:solidFill>
                <a:sysClr val="windowText" lastClr="000000">
                  <a:alpha val="95000"/>
                </a:sysClr>
              </a:solidFill>
              <a:latin typeface="NikoshBAN" pitchFamily="2" charset="0"/>
              <a:cs typeface="NikoshBAN" pitchFamily="2" charset="0"/>
            </a:endParaRPr>
          </a:p>
        </p:txBody>
      </p:sp>
      <p:sp>
        <p:nvSpPr>
          <p:cNvPr id="21" name="TextBox 20"/>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3994923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ppt_x</p:attrName>
                                        </p:attrNameLst>
                                      </p:cBhvr>
                                      <p:tavLst>
                                        <p:tav tm="0">
                                          <p:val>
                                            <p:fltVal val="0.5"/>
                                          </p:val>
                                        </p:tav>
                                        <p:tav tm="100000">
                                          <p:val>
                                            <p:strVal val="#ppt_x"/>
                                          </p:val>
                                        </p:tav>
                                      </p:tavLst>
                                    </p:anim>
                                    <p:anim calcmode="lin" valueType="num">
                                      <p:cBhvr>
                                        <p:cTn id="10" dur="5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2000"/>
                                        <p:tgtEl>
                                          <p:spTgt spid="9"/>
                                        </p:tgtEl>
                                        <p:attrNameLst>
                                          <p:attrName>ppt_w</p:attrName>
                                        </p:attrNameLst>
                                      </p:cBhvr>
                                      <p:tavLst>
                                        <p:tav tm="0">
                                          <p:val>
                                            <p:strVal val="ppt_w"/>
                                          </p:val>
                                        </p:tav>
                                        <p:tav tm="100000">
                                          <p:val>
                                            <p:fltVal val="0"/>
                                          </p:val>
                                        </p:tav>
                                      </p:tavLst>
                                    </p:anim>
                                    <p:anim calcmode="lin" valueType="num">
                                      <p:cBhvr>
                                        <p:cTn id="23" dur="2000"/>
                                        <p:tgtEl>
                                          <p:spTgt spid="9"/>
                                        </p:tgtEl>
                                        <p:attrNameLst>
                                          <p:attrName>ppt_h</p:attrName>
                                        </p:attrNameLst>
                                      </p:cBhvr>
                                      <p:tavLst>
                                        <p:tav tm="0">
                                          <p:val>
                                            <p:strVal val="ppt_h"/>
                                          </p:val>
                                        </p:tav>
                                        <p:tav tm="100000">
                                          <p:val>
                                            <p:fltVal val="0"/>
                                          </p:val>
                                        </p:tav>
                                      </p:tavLst>
                                    </p:anim>
                                    <p:animEffect transition="out" filter="fade">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Rot="1" noChangeAspect="1" noMove="1" noResize="1" noEditPoints="1" noAdjustHandles="1" noChangeArrowheads="1" noChangeShapeType="1" noTextEdit="1"/>
          </p:cNvSpPr>
          <p:nvPr/>
        </p:nvSpPr>
        <p:spPr>
          <a:xfrm>
            <a:off x="283336" y="3192848"/>
            <a:ext cx="11713115" cy="1857881"/>
          </a:xfrm>
          <a:prstGeom prst="rect">
            <a:avLst/>
          </a:prstGeom>
          <a:blipFill rotWithShape="0">
            <a:blip r:embed="rId2"/>
            <a:stretch>
              <a:fillRect/>
            </a:stretch>
          </a:blipFill>
        </p:spPr>
        <p:txBody>
          <a:bodyPr/>
          <a:lstStyle/>
          <a:p>
            <a:r>
              <a:rPr lang="en-US" dirty="0">
                <a:noFill/>
              </a:rPr>
              <a:t> </a:t>
            </a:r>
          </a:p>
        </p:txBody>
      </p:sp>
      <p:sp>
        <p:nvSpPr>
          <p:cNvPr id="3" name="Rectangle 2"/>
          <p:cNvSpPr>
            <a:spLocks noRot="1" noChangeAspect="1" noMove="1" noResize="1" noEditPoints="1" noAdjustHandles="1" noChangeArrowheads="1" noChangeShapeType="1" noTextEdit="1"/>
          </p:cNvSpPr>
          <p:nvPr/>
        </p:nvSpPr>
        <p:spPr>
          <a:xfrm>
            <a:off x="5772101" y="4748744"/>
            <a:ext cx="6419899" cy="1384995"/>
          </a:xfrm>
          <a:prstGeom prst="rect">
            <a:avLst/>
          </a:prstGeom>
          <a:blipFill rotWithShape="0">
            <a:blip r:embed="rId3"/>
            <a:stretch>
              <a:fillRect/>
            </a:stretch>
          </a:blipFill>
        </p:spPr>
        <p:txBody>
          <a:bodyPr/>
          <a:lstStyle/>
          <a:p>
            <a:r>
              <a:rPr lang="en-US">
                <a:noFill/>
              </a:rPr>
              <a:t> </a:t>
            </a:r>
          </a:p>
        </p:txBody>
      </p:sp>
      <p:sp>
        <p:nvSpPr>
          <p:cNvPr id="4" name="TextBox 3"/>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871988" y="335725"/>
            <a:ext cx="5679583" cy="586709"/>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71987" y="367502"/>
            <a:ext cx="567958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BD" sz="3600" b="1" dirty="0">
                <a:ln w="11430">
                  <a:solidFill>
                    <a:schemeClr val="tx1"/>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বোর মডেলের ব্যর্থতার </a:t>
            </a:r>
            <a:r>
              <a:rPr lang="bn-BD" sz="3600" b="1" dirty="0" smtClean="0">
                <a:ln w="11430">
                  <a:solidFill>
                    <a:schemeClr val="tx1"/>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কারণ </a:t>
            </a:r>
            <a:r>
              <a:rPr lang="en-US" sz="3600" b="1" dirty="0" err="1" smtClean="0">
                <a:ln w="11430">
                  <a:solidFill>
                    <a:schemeClr val="tx1"/>
                  </a:solidFill>
                </a:ln>
                <a:solidFill>
                  <a:srgbClr val="FF0000"/>
                </a:solidFill>
                <a:effectLst>
                  <a:outerShdw blurRad="50800" dist="39000" dir="5460000" algn="tl">
                    <a:srgbClr val="000000">
                      <a:alpha val="38000"/>
                    </a:srgbClr>
                  </a:outerShdw>
                </a:effectLst>
                <a:latin typeface="NikoshBAN" pitchFamily="2" charset="0"/>
                <a:cs typeface="NikoshBAN" pitchFamily="2" charset="0"/>
              </a:rPr>
              <a:t>জেনে</a:t>
            </a:r>
            <a:r>
              <a:rPr lang="en-US" sz="3600" b="1" dirty="0" smtClean="0">
                <a:ln w="11430">
                  <a:solidFill>
                    <a:schemeClr val="tx1"/>
                  </a:solidFill>
                </a:ln>
                <a:solidFill>
                  <a:srgbClr val="FF0000"/>
                </a:solidFill>
                <a:effectLst>
                  <a:outerShdw blurRad="50800" dist="39000" dir="5460000" algn="tl">
                    <a:srgbClr val="000000">
                      <a:alpha val="38000"/>
                    </a:srgbClr>
                  </a:outerShdw>
                </a:effectLst>
                <a:latin typeface="NikoshBAN" pitchFamily="2" charset="0"/>
                <a:cs typeface="NikoshBAN" pitchFamily="2" charset="0"/>
              </a:rPr>
              <a:t> নিই</a:t>
            </a:r>
            <a:endParaRPr lang="en-US" sz="3600" b="1" dirty="0">
              <a:ln w="11430">
                <a:solidFill>
                  <a:schemeClr val="tx1"/>
                </a:solidFill>
              </a:ln>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 name="TextBox 1"/>
          <p:cNvSpPr txBox="1"/>
          <p:nvPr/>
        </p:nvSpPr>
        <p:spPr>
          <a:xfrm>
            <a:off x="373487" y="1045610"/>
            <a:ext cx="11531152" cy="4616648"/>
          </a:xfrm>
          <a:prstGeom prst="rect">
            <a:avLst/>
          </a:prstGeom>
          <a:ln/>
        </p:spPr>
        <p:style>
          <a:lnRef idx="1">
            <a:schemeClr val="accent4"/>
          </a:lnRef>
          <a:fillRef idx="3">
            <a:schemeClr val="accent4"/>
          </a:fillRef>
          <a:effectRef idx="2">
            <a:schemeClr val="accent4"/>
          </a:effectRef>
          <a:fontRef idx="minor">
            <a:schemeClr val="lt1"/>
          </a:fontRef>
        </p:style>
        <p:txBody>
          <a:bodyPr wrap="square" lIns="274320" tIns="182880" rIns="274320" bIns="0" rtlCol="0">
            <a:spAutoFit/>
            <a:sp3d extrusionH="57150">
              <a:bevelT h="25400" prst="softRound"/>
            </a:sp3d>
          </a:bodyPr>
          <a:lstStyle/>
          <a:p>
            <a:pPr algn="just"/>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বোর তত্ত্বে ইলেকট্রনকে আধানযুক্ত কণারূপে গণ্য করা হয়েছে এবং ধরা হয়েছে যে ঐ ইলেকট্রনগুলো নিউক্লিয়াসকে কেন্দ্র করে সুনির্দিষ্ট ব্যাসার্ধবিশিষ্ট বৃত্তাকার কক্ষপথসমূহে আবর্তন করে। এই মডেলে ইলেকট্রনের তরঙ্গধর্মকে বিবেচনা করা হয়নি। ইলেকট্রনগুলোকে শুধুমাত্র কণারূপে বৃত্তাকার পথে আবর্তন করেছে ধরা হলে একটি নির্দিষ্ট মুহূর্তে ওর অবস্থান ও ভরবেগ নির্ণয় করা যায়। কিন্তু </a:t>
            </a:r>
            <a:r>
              <a:rPr lang="bn-BD" sz="3200" b="1" dirty="0">
                <a:ln w="11430">
                  <a:solidFill>
                    <a:schemeClr val="tx1"/>
                  </a:solidFill>
                </a:ln>
                <a:solidFill>
                  <a:schemeClr val="tx1"/>
                </a:solidFill>
                <a:latin typeface="NikoshBAN" panose="02000000000000000000" pitchFamily="2" charset="0"/>
                <a:cs typeface="NikoshBAN" panose="02000000000000000000" pitchFamily="2" charset="0"/>
              </a:rPr>
              <a:t>হাইজেনবার্গ এর অনিশ্চয়তা </a:t>
            </a:r>
            <a:r>
              <a:rPr lang="bn-BD" sz="3200" b="1" dirty="0" smtClean="0">
                <a:ln w="11430">
                  <a:solidFill>
                    <a:schemeClr val="tx1"/>
                  </a:solidFill>
                </a:ln>
                <a:solidFill>
                  <a:schemeClr val="tx1"/>
                </a:solidFill>
                <a:latin typeface="NikoshBAN" panose="02000000000000000000" pitchFamily="2" charset="0"/>
                <a:cs typeface="NikoshBAN" panose="02000000000000000000" pitchFamily="2" charset="0"/>
              </a:rPr>
              <a:t>সূত্র অনুযায়ী কোন নির্দিষ্ট মুহূর্তে পরমাণুর মধ্যে ইলেকট্রনের </a:t>
            </a:r>
            <a:r>
              <a:rPr lang="bn-BD" sz="3200" b="1" dirty="0">
                <a:ln w="11430">
                  <a:solidFill>
                    <a:schemeClr val="tx1"/>
                  </a:solidFill>
                </a:ln>
                <a:solidFill>
                  <a:schemeClr val="tx1"/>
                </a:solidFill>
                <a:latin typeface="NikoshBAN" panose="02000000000000000000" pitchFamily="2" charset="0"/>
                <a:cs typeface="NikoshBAN" panose="02000000000000000000" pitchFamily="2" charset="0"/>
              </a:rPr>
              <a:t>অবস্থান ও </a:t>
            </a:r>
            <a:r>
              <a:rPr lang="bn-BD" sz="3200" b="1" dirty="0" smtClean="0">
                <a:ln w="11430">
                  <a:solidFill>
                    <a:schemeClr val="tx1"/>
                  </a:solidFill>
                </a:ln>
                <a:solidFill>
                  <a:schemeClr val="tx1"/>
                </a:solidFill>
                <a:latin typeface="NikoshBAN" panose="02000000000000000000" pitchFamily="2" charset="0"/>
                <a:cs typeface="NikoshBAN" panose="02000000000000000000" pitchFamily="2" charset="0"/>
              </a:rPr>
              <a:t>ভরবেগ একই সঙ্গে নির্ণয় করা যায় না। সুতরাং বোরের মতবাদ অনুসারে ইলেকট্রনগুলো যে নিক্লিয়াসকে কেন্দ্র করে বৃত্তাকার পথে আবর্তন করছে এই ধারনাটি সঠিক নয়।</a:t>
            </a:r>
            <a:endParaRPr lang="en-US" sz="3200" b="1" dirty="0">
              <a:ln w="11430">
                <a:solidFill>
                  <a:schemeClr val="tx1"/>
                </a:solidFill>
              </a:ln>
              <a:solidFill>
                <a:schemeClr val="tx1"/>
              </a:solidFill>
              <a:latin typeface="NikoshBAN" panose="02000000000000000000" pitchFamily="2" charset="0"/>
              <a:cs typeface="NikoshBAN" panose="02000000000000000000" pitchFamily="2" charset="0"/>
            </a:endParaRPr>
          </a:p>
          <a:p>
            <a:pPr algn="just"/>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 </a:t>
            </a:r>
            <a:endParaRPr lang="en-US" sz="3200" b="1"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19" name="TextBox 18"/>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260272030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lpass.org/6-8Science/8s/images/revolve-AN.gif"/>
          <p:cNvSpPr>
            <a:spLocks noChangeAspect="1" noChangeArrowheads="1"/>
          </p:cNvSpPr>
          <p:nvPr/>
        </p:nvSpPr>
        <p:spPr bwMode="auto">
          <a:xfrm>
            <a:off x="172861" y="-154782"/>
            <a:ext cx="338667" cy="32657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3" name="AutoShape 4" descr="http://solpass.org/6-8Science/8s/images/revolve-AN.gif"/>
          <p:cNvSpPr>
            <a:spLocks noChangeAspect="1" noChangeArrowheads="1"/>
          </p:cNvSpPr>
          <p:nvPr/>
        </p:nvSpPr>
        <p:spPr bwMode="auto">
          <a:xfrm>
            <a:off x="342194" y="8504"/>
            <a:ext cx="338667" cy="32657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xmlns="" Requires="a14">
          <p:sp>
            <p:nvSpPr>
              <p:cNvPr id="8" name="Rectangle 7"/>
              <p:cNvSpPr/>
              <p:nvPr/>
            </p:nvSpPr>
            <p:spPr>
              <a:xfrm>
                <a:off x="511527" y="3025574"/>
                <a:ext cx="8297992" cy="2522101"/>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হাইজেনবার্গ এর </a:t>
                </a:r>
                <a:r>
                  <a:rPr lang="bn-BD" sz="3200" dirty="0">
                    <a:ln w="11430">
                      <a:solidFill>
                        <a:schemeClr val="tx1">
                          <a:lumMod val="95000"/>
                          <a:lumOff val="5000"/>
                        </a:schemeClr>
                      </a:solidFill>
                    </a:ln>
                    <a:effectLst/>
                    <a:latin typeface="NikoshBAN" panose="02000000000000000000" pitchFamily="2" charset="0"/>
                    <a:cs typeface="NikoshBAN" panose="02000000000000000000" pitchFamily="2" charset="0"/>
                  </a:rPr>
                  <a:t>অনিশ্চয়তা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নীতিটিকে গাণিতিকভাবে লেখা যায়, </a:t>
                </a:r>
                <a:endParaRPr lang="bn-BD" sz="3200" dirty="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endParaRPr>
              </a:p>
              <a:p>
                <a:pPr algn="just" fontAlgn="auto">
                  <a:spcBef>
                    <a:spcPts val="0"/>
                  </a:spcBef>
                  <a:spcAft>
                    <a:spcPts val="0"/>
                  </a:spcAft>
                </a:pPr>
                <a14:m>
                  <m:oMath xmlns:m="http://schemas.openxmlformats.org/officeDocument/2006/math">
                    <m:r>
                      <a:rPr lang="bn-BD" sz="32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X</m:t>
                    </m:r>
                    <m:r>
                      <a:rPr lang="en-US"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P</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r>
                <a14:m>
                  <m:oMath xmlns:m="http://schemas.openxmlformats.org/officeDocument/2006/math">
                    <m:r>
                      <a:rPr lang="en-US" sz="3200" i="1" dirty="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r>
                <a14:m>
                  <m:oMath xmlns:m="http://schemas.openxmlformats.org/officeDocument/2006/math">
                    <m:f>
                      <m:fPr>
                        <m:ctrlPr>
                          <a:rPr lang="bn-BD" sz="320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m:rPr>
                            <m:sty m:val="p"/>
                          </m:rPr>
                          <a:rPr lang="en-US" sz="3200" i="0">
                            <a:ln w="11430">
                              <a:solidFill>
                                <a:schemeClr val="tx1">
                                  <a:lumMod val="95000"/>
                                  <a:lumOff val="5000"/>
                                </a:schemeClr>
                              </a:solidFill>
                            </a:ln>
                            <a:effectLst/>
                            <a:latin typeface="Cambria Math" panose="02040503050406030204" pitchFamily="18" charset="0"/>
                            <a:cs typeface="NikoshBAN" panose="02000000000000000000" pitchFamily="2" charset="0"/>
                          </a:rPr>
                          <m:t>h</m:t>
                        </m:r>
                        <m:r>
                          <m:rPr>
                            <m:sty m:val="p"/>
                          </m:rPr>
                          <a:rPr lang="en-US" sz="3200" b="0" i="0" smtClean="0">
                            <a:ln w="11430">
                              <a:solidFill>
                                <a:schemeClr val="tx1">
                                  <a:lumMod val="95000"/>
                                  <a:lumOff val="5000"/>
                                </a:schemeClr>
                              </a:solidFill>
                            </a:ln>
                            <a:effectLst/>
                            <a:latin typeface="Cambria Math" panose="02040503050406030204" pitchFamily="18" charset="0"/>
                            <a:cs typeface="NikoshBAN" panose="02000000000000000000" pitchFamily="2" charset="0"/>
                          </a:rPr>
                          <m:t>cut</m:t>
                        </m:r>
                      </m:num>
                      <m:den>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2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200" dirty="0" smtClean="0">
                  <a:ln w="11430">
                    <a:solidFill>
                      <a:schemeClr val="tx1">
                        <a:lumMod val="95000"/>
                        <a:lumOff val="5000"/>
                      </a:schemeClr>
                    </a:solidFill>
                  </a:ln>
                  <a:effectLst/>
                  <a:latin typeface="NikoshBAN" panose="02000000000000000000" pitchFamily="2" charset="0"/>
                  <a:ea typeface="Cambria Math" panose="02040503050406030204" pitchFamily="18" charset="0"/>
                  <a:cs typeface="NikoshBAN" panose="02000000000000000000" pitchFamily="2" charset="0"/>
                </a:endParaRPr>
              </a:p>
              <a:p>
                <a:pPr algn="just" fontAlgn="auto">
                  <a:spcBef>
                    <a:spcPts val="0"/>
                  </a:spcBef>
                  <a:spcAft>
                    <a:spcPts val="0"/>
                  </a:spcAft>
                </a:pPr>
                <a14:m>
                  <m:oMath xmlns:m="http://schemas.openxmlformats.org/officeDocument/2006/math">
                    <m:r>
                      <a:rPr lang="bn-BD"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বা</m:t>
                    </m:r>
                    <m:r>
                      <a:rPr lang="bn-BD"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X</m:t>
                    </m:r>
                    <m:r>
                      <a:rPr lang="en-US"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P</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oMath>
                </a14:m>
                <a:r>
                  <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rPr>
                  <a:t/>
                </a:r>
                <a14:m>
                  <m:oMath xmlns:m="http://schemas.openxmlformats.org/officeDocument/2006/math">
                    <m:r>
                      <a:rPr lang="en-US" sz="3200" i="1" dirty="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oMath>
                </a14:m>
                <a:r>
                  <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rPr>
                  <a:t/>
                </a:r>
                <a14:m>
                  <m:oMath xmlns:m="http://schemas.openxmlformats.org/officeDocument/2006/math">
                    <m:f>
                      <m:fPr>
                        <m:ctrlP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m:rPr>
                            <m:sty m:val="p"/>
                          </m:rPr>
                          <a:rPr lang="en-US" sz="320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4</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যেখানে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 cut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এর মান হল </a:t>
                </a:r>
                <a14:m>
                  <m:oMath xmlns:m="http://schemas.openxmlformats.org/officeDocument/2006/math">
                    <m:f>
                      <m:fPr>
                        <m:ctrlP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m:rPr>
                            <m:sty m:val="p"/>
                          </m:rPr>
                          <a:rPr lang="en-US" sz="320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200" i="1">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r>
                  <a:rPr lang="bn-BD"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p>
              <a:p>
                <a:pPr algn="just" fontAlgn="auto">
                  <a:spcBef>
                    <a:spcPts val="0"/>
                  </a:spcBef>
                  <a:spcAft>
                    <a:spcPts val="0"/>
                  </a:spcAft>
                </a:pP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r>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r>
                <a:endPar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p:sp>
            <p:nvSpPr>
              <p:cNvPr id="8" name="Rectangle 7"/>
              <p:cNvSpPr>
                <a:spLocks noRot="1" noChangeAspect="1" noMove="1" noResize="1" noEditPoints="1" noAdjustHandles="1" noChangeArrowheads="1" noChangeShapeType="1" noTextEdit="1"/>
              </p:cNvSpPr>
              <p:nvPr/>
            </p:nvSpPr>
            <p:spPr>
              <a:xfrm>
                <a:off x="511527" y="3025574"/>
                <a:ext cx="8297992" cy="252210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Rectangle 8"/>
              <p:cNvSpPr/>
              <p:nvPr/>
            </p:nvSpPr>
            <p:spPr>
              <a:xfrm>
                <a:off x="6107027" y="5339615"/>
                <a:ext cx="5548429" cy="1815882"/>
              </a:xfrm>
              <a:prstGeom prst="rect">
                <a:avLst/>
              </a:prstGeom>
            </p:spPr>
            <p:txBody>
              <a:bodyPr wrap="square">
                <a:spAutoFit/>
              </a:bodyPr>
              <a:lstStyle/>
              <a:p>
                <a:pPr algn="just"/>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এখানে,</a:t>
                </a:r>
                <a14:m>
                  <m:oMath xmlns:m="http://schemas.openxmlformats.org/officeDocument/2006/math">
                    <m:r>
                      <a:rPr lang="bn-BD"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r>
                      <a:rPr lang="bn-BD"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X</m:t>
                    </m:r>
                  </m:oMath>
                </a14:m>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bn-BD" sz="2800" dirty="0">
                    <a:ln w="11430">
                      <a:solidFill>
                        <a:schemeClr val="tx1">
                          <a:lumMod val="95000"/>
                          <a:lumOff val="5000"/>
                        </a:schemeClr>
                      </a:solidFill>
                    </a:ln>
                    <a:effectLst/>
                    <a:latin typeface="NikoshBAN" panose="02000000000000000000" pitchFamily="2" charset="0"/>
                    <a:cs typeface="NikoshBAN" panose="02000000000000000000" pitchFamily="2" charset="0"/>
                  </a:rPr>
                  <a:t>অবস্থানের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অনিশ্চয়তা বা পরিবর্তন</a:t>
                </a:r>
              </a:p>
              <a:p>
                <a14:m>
                  <m:oMath xmlns:m="http://schemas.openxmlformats.org/officeDocument/2006/math">
                    <m:r>
                      <a:rPr lang="bn-BD"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r>
                      <a:rPr lang="bn-BD" sz="28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P</m:t>
                    </m:r>
                  </m:oMath>
                </a14:m>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a:t>
                </a:r>
                <a:r>
                  <a:rPr lang="en-US"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ভরবেগের অনিশ্চয়তা বা পরিবর্তন</a:t>
                </a:r>
              </a:p>
              <a:p>
                <a:r>
                  <a:rPr lang="bn-BD"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a:t>
                </a:r>
                <a:r>
                  <a:rPr lang="bn-BD" sz="2800" dirty="0">
                    <a:ln w="11430">
                      <a:solidFill>
                        <a:schemeClr val="tx1">
                          <a:lumMod val="95000"/>
                          <a:lumOff val="5000"/>
                        </a:schemeClr>
                      </a:solidFill>
                    </a:ln>
                    <a:effectLst/>
                    <a:latin typeface="NikoshBAN" panose="02000000000000000000" pitchFamily="2" charset="0"/>
                    <a:cs typeface="NikoshBAN" panose="02000000000000000000" pitchFamily="2" charset="0"/>
                  </a:rPr>
                  <a:t>= প্লাঙ্কের ধ্রুবক</a:t>
                </a:r>
              </a:p>
              <a:p>
                <a:endParaRPr lang="bn-BD" sz="28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p:sp>
            <p:nvSpPr>
              <p:cNvPr id="9" name="Rectangle 8"/>
              <p:cNvSpPr>
                <a:spLocks noRot="1" noChangeAspect="1" noMove="1" noResize="1" noEditPoints="1" noAdjustHandles="1" noChangeArrowheads="1" noChangeShapeType="1" noTextEdit="1"/>
              </p:cNvSpPr>
              <p:nvPr/>
            </p:nvSpPr>
            <p:spPr>
              <a:xfrm>
                <a:off x="6107027" y="5339615"/>
                <a:ext cx="5548429" cy="1815882"/>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a:xfrm>
            <a:off x="256808" y="1207349"/>
            <a:ext cx="11700438" cy="1569660"/>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১। বোর পরমাণু মডেল অনুসারে পরমাণুর প্রতিটি ইলেকট্রনের অবস্থান ও তার গতিবেগ সুনির্দিষ্ট এবং নির্ণয় করা সহজ। কিন্তু হাইজেনবার্গ এর অনিশ্চয়তা নীতি মতে ইলেকট্রনের অবস্থান ও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ভর</a:t>
            </a: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বেগ একত্রে  কখনো সঠিকভাবে নির্ণয় করা সম্ভব নয়।</a:t>
            </a:r>
            <a:endParaRPr lang="en-US" sz="3200"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sp>
        <p:nvSpPr>
          <p:cNvPr id="25" name="Rounded Rectangle 24"/>
          <p:cNvSpPr/>
          <p:nvPr/>
        </p:nvSpPr>
        <p:spPr>
          <a:xfrm>
            <a:off x="3097384" y="399960"/>
            <a:ext cx="5654257" cy="5597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বোর পরমাণু মডেলের সীমাবদ্ধতা </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2" name="Rectangle 21"/>
          <p:cNvSpPr/>
          <p:nvPr/>
        </p:nvSpPr>
        <p:spPr>
          <a:xfrm>
            <a:off x="524436" y="3576919"/>
            <a:ext cx="2770094" cy="753034"/>
          </a:xfrm>
          <a:prstGeom prst="rect">
            <a:avLst/>
          </a:prstGeom>
          <a:solidFill>
            <a:schemeClr val="bg2"/>
          </a:solidFill>
          <a:ln>
            <a:solidFill>
              <a:schemeClr val="bg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ectangle 22"/>
          <p:cNvSpPr/>
          <p:nvPr/>
        </p:nvSpPr>
        <p:spPr>
          <a:xfrm>
            <a:off x="3258671" y="4168588"/>
            <a:ext cx="4473387" cy="1039906"/>
          </a:xfrm>
          <a:prstGeom prst="rect">
            <a:avLst/>
          </a:prstGeom>
          <a:solidFill>
            <a:schemeClr val="bg2"/>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p:cNvSpPr/>
          <p:nvPr/>
        </p:nvSpPr>
        <p:spPr>
          <a:xfrm>
            <a:off x="484094" y="4424082"/>
            <a:ext cx="537882" cy="45719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244330468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ppt_x</p:attrName>
                                        </p:attrNameLst>
                                      </p:cBhvr>
                                      <p:tavLst>
                                        <p:tav tm="0">
                                          <p:val>
                                            <p:fltVal val="0.5"/>
                                          </p:val>
                                        </p:tav>
                                        <p:tav tm="100000">
                                          <p:val>
                                            <p:strVal val="#ppt_x"/>
                                          </p:val>
                                        </p:tav>
                                      </p:tavLst>
                                    </p:anim>
                                    <p:anim calcmode="lin" valueType="num">
                                      <p:cBhvr>
                                        <p:cTn id="17"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lpass.org/6-8Science/8s/images/revolve-AN.gif"/>
          <p:cNvSpPr>
            <a:spLocks noChangeAspect="1" noChangeArrowheads="1"/>
          </p:cNvSpPr>
          <p:nvPr/>
        </p:nvSpPr>
        <p:spPr bwMode="auto">
          <a:xfrm>
            <a:off x="172861" y="-154782"/>
            <a:ext cx="338667" cy="32657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3" name="AutoShape 4" descr="http://solpass.org/6-8Science/8s/images/revolve-AN.gif"/>
          <p:cNvSpPr>
            <a:spLocks noChangeAspect="1" noChangeArrowheads="1"/>
          </p:cNvSpPr>
          <p:nvPr/>
        </p:nvSpPr>
        <p:spPr bwMode="auto">
          <a:xfrm>
            <a:off x="342194" y="8504"/>
            <a:ext cx="338667" cy="32657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21" name="Rounded Rectangle 20"/>
          <p:cNvSpPr/>
          <p:nvPr/>
        </p:nvSpPr>
        <p:spPr>
          <a:xfrm>
            <a:off x="3097384" y="399960"/>
            <a:ext cx="5654257" cy="559700"/>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বোর পরমাণু মডেলের সীমাবদ্ধতা </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22" name="Picture 2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1037" y="1665959"/>
            <a:ext cx="3005313" cy="21856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p:cNvPicPr>
            <a:picLocks noChangeAspect="1"/>
          </p:cNvPicPr>
          <p:nvPr/>
        </p:nvPicPr>
        <p:blipFill rotWithShape="1">
          <a:blip r:embed="rId4">
            <a:extLst>
              <a:ext uri="{28A0092B-C50C-407E-A947-70E740481C1C}">
                <a14:useLocalDpi xmlns:a14="http://schemas.microsoft.com/office/drawing/2010/main" xmlns="" val="0"/>
              </a:ext>
            </a:extLst>
          </a:blip>
          <a:srcRect b="1696"/>
          <a:stretch/>
        </p:blipFill>
        <p:spPr>
          <a:xfrm>
            <a:off x="4812445" y="1523685"/>
            <a:ext cx="4103705" cy="2165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extBox 24"/>
          <p:cNvSpPr txBox="1"/>
          <p:nvPr/>
        </p:nvSpPr>
        <p:spPr>
          <a:xfrm>
            <a:off x="382956" y="4509875"/>
            <a:ext cx="11531152" cy="2154436"/>
          </a:xfrm>
          <a:prstGeom prst="rect">
            <a:avLst/>
          </a:prstGeom>
          <a:ln/>
        </p:spPr>
        <p:style>
          <a:lnRef idx="0">
            <a:schemeClr val="accent3"/>
          </a:lnRef>
          <a:fillRef idx="3">
            <a:schemeClr val="accent3"/>
          </a:fillRef>
          <a:effectRef idx="3">
            <a:schemeClr val="accent3"/>
          </a:effectRef>
          <a:fontRef idx="minor">
            <a:schemeClr val="lt1"/>
          </a:fontRef>
        </p:style>
        <p:txBody>
          <a:bodyPr wrap="square" lIns="274320" tIns="182880" rIns="274320" bIns="0" rtlCol="0">
            <a:spAutoFit/>
            <a:sp3d extrusionH="57150">
              <a:bevelT h="25400" prst="softRound"/>
            </a:sp3d>
          </a:bodyPr>
          <a:lstStyle/>
          <a:p>
            <a:pPr algn="just" fontAlgn="auto">
              <a:spcBef>
                <a:spcPts val="0"/>
              </a:spcBef>
              <a:spcAft>
                <a:spcPts val="0"/>
              </a:spcAft>
            </a:pPr>
            <a:r>
              <a:rPr lang="en-US" sz="3200" dirty="0">
                <a:ln w="11430">
                  <a:solidFill>
                    <a:schemeClr val="tx1">
                      <a:lumMod val="95000"/>
                      <a:lumOff val="5000"/>
                    </a:schemeClr>
                  </a:solidFill>
                </a:ln>
                <a:latin typeface="NikoshBAN" panose="02000000000000000000" pitchFamily="2" charset="0"/>
                <a:cs typeface="NikoshBAN" panose="02000000000000000000" pitchFamily="2" charset="0"/>
              </a:rPr>
              <a:t>2</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 বোর পরমাণু মডেল অনুসারে পাশাপাশি দুইটি ভিন্ন শক্তিস্তরের মধ্যে ইলেকট্রন স্থানান্তরিত হলে বর্ণালীতে কেবল একটি রেখা সৃষ্টি হতে পারে। কিন্তু সূক্ষ্ম বর্ণালীবীক্ষণ যন্ত্র দ্বারা পরীক্ষা করলে পরমাণুসমূহের </a:t>
            </a: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বর্ণালিতে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একটি রেখার স্থানে সূক্ষ্ম সূক্ষ্ম কয়েকটি রেখার অবস্থান দেখা যায়। বোরের মতবাদে এই রেখাগুলোর উৎপত্তির ব্যাখ্যা করা হয় নাই।</a:t>
            </a:r>
          </a:p>
        </p:txBody>
      </p:sp>
      <p:sp>
        <p:nvSpPr>
          <p:cNvPr id="39" name="TextBox 38"/>
          <p:cNvSpPr txBox="1"/>
          <p:nvPr/>
        </p:nvSpPr>
        <p:spPr>
          <a:xfrm>
            <a:off x="0" y="6656294"/>
            <a:ext cx="289111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170208383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ppt_x</p:attrName>
                                        </p:attrNameLst>
                                      </p:cBhvr>
                                      <p:tavLst>
                                        <p:tav tm="0">
                                          <p:val>
                                            <p:fltVal val="0.5"/>
                                          </p:val>
                                        </p:tav>
                                        <p:tav tm="100000">
                                          <p:val>
                                            <p:strVal val="#ppt_x"/>
                                          </p:val>
                                        </p:tav>
                                      </p:tavLst>
                                    </p:anim>
                                    <p:anim calcmode="lin" valueType="num">
                                      <p:cBhvr>
                                        <p:cTn id="10"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lpass.org/6-8Science/8s/images/revolve-AN.gif"/>
          <p:cNvSpPr>
            <a:spLocks noChangeAspect="1" noChangeArrowheads="1"/>
          </p:cNvSpPr>
          <p:nvPr/>
        </p:nvSpPr>
        <p:spPr bwMode="auto">
          <a:xfrm>
            <a:off x="172861" y="-154782"/>
            <a:ext cx="338667" cy="32657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3" name="AutoShape 4" descr="http://solpass.org/6-8Science/8s/images/revolve-AN.gif"/>
          <p:cNvSpPr>
            <a:spLocks noChangeAspect="1" noChangeArrowheads="1"/>
          </p:cNvSpPr>
          <p:nvPr/>
        </p:nvSpPr>
        <p:spPr bwMode="auto">
          <a:xfrm>
            <a:off x="342194" y="8504"/>
            <a:ext cx="338667" cy="32657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21" name="Rounded Rectangle 20"/>
          <p:cNvSpPr/>
          <p:nvPr/>
        </p:nvSpPr>
        <p:spPr>
          <a:xfrm>
            <a:off x="3097384" y="399960"/>
            <a:ext cx="5654257" cy="559700"/>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বোর পরমাণু মডেলের সীমাবদ্ধতা </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2" name="TextBox 21"/>
          <p:cNvSpPr txBox="1"/>
          <p:nvPr/>
        </p:nvSpPr>
        <p:spPr>
          <a:xfrm>
            <a:off x="352669" y="4678706"/>
            <a:ext cx="11531152" cy="1661993"/>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en-US" sz="3200" dirty="0">
                <a:ln w="11430">
                  <a:solidFill>
                    <a:schemeClr val="tx1">
                      <a:lumMod val="95000"/>
                      <a:lumOff val="5000"/>
                    </a:schemeClr>
                  </a:solidFill>
                </a:ln>
                <a:latin typeface="NikoshBAN" panose="02000000000000000000" pitchFamily="2" charset="0"/>
                <a:cs typeface="NikoshBAN" panose="02000000000000000000" pitchFamily="2" charset="0"/>
              </a:rPr>
              <a:t>3</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 প্রকৃতপক্ষে এক ইলেকট্রন বিশিষ্ট পরমাণু হাইড্রোজেন বা হাইড্রোজেন সদৃশ আয়নসমূহের (</a:t>
            </a:r>
            <a:r>
              <a:rPr lang="en-US" sz="3200" dirty="0">
                <a:ln w="11430">
                  <a:solidFill>
                    <a:schemeClr val="tx1">
                      <a:lumMod val="95000"/>
                      <a:lumOff val="5000"/>
                    </a:schemeClr>
                  </a:solidFill>
                </a:ln>
                <a:latin typeface="Times New Roman" panose="02020603050405020304" pitchFamily="18" charset="0"/>
                <a:cs typeface="Times New Roman" panose="02020603050405020304" pitchFamily="18" charset="0"/>
              </a:rPr>
              <a:t>He</a:t>
            </a:r>
            <a:r>
              <a:rPr lang="en-US" sz="3200" baseline="30000" dirty="0">
                <a:ln w="11430">
                  <a:solidFill>
                    <a:schemeClr val="tx1">
                      <a:lumMod val="95000"/>
                      <a:lumOff val="5000"/>
                    </a:schemeClr>
                  </a:solidFill>
                </a:ln>
                <a:latin typeface="Times New Roman" panose="02020603050405020304" pitchFamily="18" charset="0"/>
                <a:cs typeface="Times New Roman" panose="02020603050405020304" pitchFamily="18" charset="0"/>
              </a:rPr>
              <a:t>+</a:t>
            </a:r>
            <a:r>
              <a:rPr lang="en-US" sz="3200" dirty="0">
                <a:ln w="11430">
                  <a:solidFill>
                    <a:schemeClr val="tx1">
                      <a:lumMod val="95000"/>
                      <a:lumOff val="5000"/>
                    </a:schemeClr>
                  </a:solidFill>
                </a:ln>
                <a:latin typeface="Times New Roman" panose="02020603050405020304" pitchFamily="18" charset="0"/>
                <a:cs typeface="Times New Roman" panose="02020603050405020304" pitchFamily="18" charset="0"/>
              </a:rPr>
              <a:t>, Li</a:t>
            </a:r>
            <a:r>
              <a:rPr lang="en-US" sz="3200" baseline="30000" dirty="0">
                <a:ln w="11430">
                  <a:solidFill>
                    <a:schemeClr val="tx1">
                      <a:lumMod val="95000"/>
                      <a:lumOff val="5000"/>
                    </a:schemeClr>
                  </a:solidFill>
                </a:ln>
                <a:latin typeface="Times New Roman" panose="02020603050405020304" pitchFamily="18" charset="0"/>
                <a:cs typeface="Times New Roman" panose="02020603050405020304" pitchFamily="18" charset="0"/>
              </a:rPr>
              <a:t>2+</a:t>
            </a:r>
            <a:r>
              <a:rPr lang="en-US" sz="3200" dirty="0">
                <a:ln w="11430">
                  <a:solidFill>
                    <a:schemeClr val="tx1">
                      <a:lumMod val="95000"/>
                      <a:lumOff val="5000"/>
                    </a:schemeClr>
                  </a:solidFill>
                </a:ln>
                <a:latin typeface="NikoshBAN" panose="02000000000000000000" pitchFamily="2" charset="0"/>
                <a:cs typeface="NikoshBAN" panose="02000000000000000000" pitchFamily="2" charset="0"/>
              </a:rPr>
              <a:t>)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বর্ণালি বোরের পরমাণু মডেল দ্বারা ব্যাখ্যা করা গেলেও একাধিক ইলেকট্রন বিশিষ্ট পরমাণুর বর্ণালি এই মডেল দ্বারা ব্যাখ্যা করা যায় না।</a:t>
            </a:r>
            <a:endParaRPr lang="en-US" sz="3200"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1088" y="1874382"/>
            <a:ext cx="2935759" cy="2135098"/>
          </a:xfrm>
          <a:prstGeom prst="rect">
            <a:avLst/>
          </a:prstGeom>
        </p:spPr>
      </p:pic>
      <p:pic>
        <p:nvPicPr>
          <p:cNvPr id="24" name="Picture 2" descr="D:\Desktop\Rajib\atom_t.gif"/>
          <p:cNvPicPr>
            <a:picLocks noChangeAspect="1" noChangeArrowheads="1" noCrop="1"/>
          </p:cNvPicPr>
          <p:nvPr/>
        </p:nvPicPr>
        <p:blipFill>
          <a:blip r:embed="rId4"/>
          <a:srcRect/>
          <a:stretch>
            <a:fillRect/>
          </a:stretch>
        </p:blipFill>
        <p:spPr bwMode="auto">
          <a:xfrm>
            <a:off x="7257370" y="1697827"/>
            <a:ext cx="2988542" cy="2897154"/>
          </a:xfrm>
          <a:prstGeom prst="ellipse">
            <a:avLst/>
          </a:prstGeom>
          <a:ln>
            <a:noFill/>
          </a:ln>
          <a:effectLst>
            <a:softEdge rad="112500"/>
          </a:effectLst>
        </p:spPr>
      </p:pic>
      <p:sp>
        <p:nvSpPr>
          <p:cNvPr id="39" name="TextBox 38"/>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309107598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ppt_x</p:attrName>
                                        </p:attrNameLst>
                                      </p:cBhvr>
                                      <p:tavLst>
                                        <p:tav tm="0">
                                          <p:val>
                                            <p:fltVal val="0.5"/>
                                          </p:val>
                                        </p:tav>
                                        <p:tav tm="100000">
                                          <p:val>
                                            <p:strVal val="#ppt_x"/>
                                          </p:val>
                                        </p:tav>
                                      </p:tavLst>
                                    </p:anim>
                                    <p:anim calcmode="lin" valueType="num">
                                      <p:cBhvr>
                                        <p:cTn id="10" dur="5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24" y="578224"/>
            <a:ext cx="10578352" cy="5632311"/>
          </a:xfrm>
          <a:prstGeom prst="rect">
            <a:avLst/>
          </a:prstGeom>
        </p:spPr>
        <p:txBody>
          <a:bodyPr wrap="square">
            <a:spAutoFit/>
          </a:bodyPr>
          <a:lstStyle/>
          <a:p>
            <a:r>
              <a:rPr lang="en-US" sz="3600" dirty="0" smtClean="0"/>
              <a:t>৪</a:t>
            </a:r>
            <a:r>
              <a:rPr lang="as-IN" sz="3600" dirty="0" smtClean="0"/>
              <a:t>। বোর পরমাণুর মডেলে বলা হয়েছে, ইলেকট্রনগুলো শুধু বৃত্তাকার কক্ষপথে ঘোরে। কিন্তু পরে প্রমাণিত হয়, ইলেকট্রন শুধু বৃত্তাকার কক্ষপথ নয়, উপবৃত্তাকার কক্ষপথেও ঘোরে।</a:t>
            </a:r>
            <a:endParaRPr lang="en-US" sz="3600" dirty="0" smtClean="0"/>
          </a:p>
          <a:p>
            <a:endParaRPr lang="as-IN" sz="3600" dirty="0" smtClean="0"/>
          </a:p>
          <a:p>
            <a:r>
              <a:rPr lang="en-US" sz="3600" dirty="0" smtClean="0"/>
              <a:t>৫</a:t>
            </a:r>
            <a:r>
              <a:rPr lang="as-IN" sz="3600" dirty="0" smtClean="0"/>
              <a:t>। এ মডেল আপেক্ষিকতার তত্ত্ব</a:t>
            </a:r>
            <a:r>
              <a:rPr lang="en-US" sz="3600" b="1" dirty="0" smtClean="0"/>
              <a:t>(E=mc</a:t>
            </a:r>
            <a:r>
              <a:rPr lang="en-US" sz="3600" b="1" baseline="30000" dirty="0" smtClean="0"/>
              <a:t>2</a:t>
            </a:r>
            <a:r>
              <a:rPr lang="en-US" sz="3600" b="1" dirty="0" smtClean="0"/>
              <a:t>)</a:t>
            </a:r>
            <a:r>
              <a:rPr lang="as-IN" sz="3600" dirty="0" smtClean="0"/>
              <a:t> মেনে চলে না।</a:t>
            </a:r>
            <a:endParaRPr lang="en-US" sz="3600" dirty="0" smtClean="0"/>
          </a:p>
          <a:p>
            <a:endParaRPr lang="as-IN" sz="3600" dirty="0" smtClean="0"/>
          </a:p>
          <a:p>
            <a:r>
              <a:rPr lang="en-US" sz="3600" dirty="0" smtClean="0"/>
              <a:t>৬</a:t>
            </a:r>
            <a:r>
              <a:rPr lang="as-IN" sz="3600" dirty="0" smtClean="0"/>
              <a:t>। এ মডেলের সাহায্যে জিম্যান ও স্টার্ক ফলাফল বর্ণনা করা যায় না।</a:t>
            </a:r>
            <a:endParaRPr lang="as-IN" sz="3600" dirty="0"/>
          </a:p>
        </p:txBody>
      </p:sp>
      <p:sp>
        <p:nvSpPr>
          <p:cNvPr id="3" name="TextBox 2"/>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edg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60612" y="1048871"/>
            <a:ext cx="1008529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2800" b="1" u="sng" dirty="0" err="1" smtClean="0">
                <a:solidFill>
                  <a:srgbClr val="FF0000"/>
                </a:solidFill>
              </a:rPr>
              <a:t>রাদারফোর্ড</a:t>
            </a:r>
            <a:r>
              <a:rPr lang="en-US" sz="2800" b="1" u="sng" dirty="0" smtClean="0">
                <a:solidFill>
                  <a:srgbClr val="FF0000"/>
                </a:solidFill>
              </a:rPr>
              <a:t> ও </a:t>
            </a:r>
            <a:r>
              <a:rPr lang="en-US" sz="2800" b="1" u="sng" dirty="0" err="1" smtClean="0">
                <a:solidFill>
                  <a:srgbClr val="FF0000"/>
                </a:solidFill>
              </a:rPr>
              <a:t>বোর</a:t>
            </a:r>
            <a:r>
              <a:rPr lang="en-US" sz="2800" b="1" u="sng" dirty="0" smtClean="0">
                <a:solidFill>
                  <a:srgbClr val="FF0000"/>
                </a:solidFill>
              </a:rPr>
              <a:t> </a:t>
            </a:r>
            <a:r>
              <a:rPr lang="en-US" sz="2800" b="1" u="sng" dirty="0" err="1" smtClean="0">
                <a:solidFill>
                  <a:srgbClr val="FF0000"/>
                </a:solidFill>
              </a:rPr>
              <a:t>পরমাণু</a:t>
            </a:r>
            <a:r>
              <a:rPr lang="en-US" sz="2800" b="1" u="sng" dirty="0" smtClean="0">
                <a:solidFill>
                  <a:srgbClr val="FF0000"/>
                </a:solidFill>
              </a:rPr>
              <a:t> </a:t>
            </a:r>
            <a:r>
              <a:rPr lang="en-US" sz="2800" b="1" u="sng" dirty="0" err="1" smtClean="0">
                <a:solidFill>
                  <a:srgbClr val="FF0000"/>
                </a:solidFill>
              </a:rPr>
              <a:t>মডেলের</a:t>
            </a:r>
            <a:r>
              <a:rPr lang="en-US" sz="2800" b="1" u="sng" dirty="0" smtClean="0">
                <a:solidFill>
                  <a:srgbClr val="FF0000"/>
                </a:solidFill>
              </a:rPr>
              <a:t> </a:t>
            </a:r>
            <a:r>
              <a:rPr lang="as-IN" sz="2800" b="1" u="sng" dirty="0" smtClean="0">
                <a:solidFill>
                  <a:srgbClr val="FF0000"/>
                </a:solidFill>
              </a:rPr>
              <a:t>সাদৃশ্যঃ </a:t>
            </a:r>
            <a:r>
              <a:rPr kumimoji="0" lang="en-US" sz="2800" b="0" i="0" u="none" strike="noStrike" cap="none" normalizeH="0" baseline="0" dirty="0" smtClean="0">
                <a:ln>
                  <a:noFill/>
                </a:ln>
                <a:solidFill>
                  <a:srgbClr val="FF0000"/>
                </a:solidFill>
                <a:effectLst/>
                <a:latin typeface="Arial" charset="0"/>
                <a:cs typeface="Arial" charset="0"/>
              </a:rPr>
              <a:t/>
            </a:r>
            <a:br>
              <a:rPr kumimoji="0" lang="en-US" sz="2800" b="0" i="0" u="none" strike="noStrike" cap="none" normalizeH="0" baseline="0" dirty="0" smtClean="0">
                <a:ln>
                  <a:noFill/>
                </a:ln>
                <a:solidFill>
                  <a:srgbClr val="FF0000"/>
                </a:solidFill>
                <a:effectLst/>
                <a:latin typeface="Arial" charset="0"/>
                <a:cs typeface="Arial" charset="0"/>
              </a:rPr>
            </a:br>
            <a:r>
              <a:rPr kumimoji="0" lang="en-US" sz="2800" b="0" i="0" u="none" strike="noStrike" cap="none" normalizeH="0" baseline="0" dirty="0" smtClean="0">
                <a:ln>
                  <a:noFill/>
                </a:ln>
                <a:solidFill>
                  <a:schemeClr val="tx1"/>
                </a:solidFill>
                <a:effectLst/>
                <a:latin typeface="Arial" charset="0"/>
                <a:cs typeface="Arial" charset="0"/>
              </a:rPr>
              <a:t/>
            </a:r>
            <a:br>
              <a:rPr kumimoji="0" lang="en-US" sz="2800" b="0" i="0" u="none" strike="noStrike" cap="none" normalizeH="0" baseline="0" dirty="0" smtClean="0">
                <a:ln>
                  <a:noFill/>
                </a:ln>
                <a:solidFill>
                  <a:schemeClr val="tx1"/>
                </a:solidFill>
                <a:effectLst/>
                <a:latin typeface="Arial" charset="0"/>
                <a:cs typeface="Arial" charset="0"/>
              </a:rPr>
            </a:br>
            <a:endParaRPr kumimoji="0" lang="en-US" sz="2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Arial" charset="0"/>
                <a:cs typeface="Vrinda"/>
              </a:rPr>
              <a:t>১</a:t>
            </a:r>
            <a:r>
              <a:rPr kumimoji="0" lang="en-US" sz="2800" b="0" i="0" u="none" strike="noStrike" cap="none" normalizeH="0" baseline="0" dirty="0" smtClean="0">
                <a:ln>
                  <a:noFill/>
                </a:ln>
                <a:solidFill>
                  <a:schemeClr val="tx1"/>
                </a:solidFill>
                <a:effectLst/>
                <a:latin typeface="Arial" charset="0"/>
                <a:cs typeface="Vrinda"/>
              </a:rPr>
              <a:t>. </a:t>
            </a:r>
            <a:r>
              <a:rPr kumimoji="0" lang="bn-IN" sz="2800" b="0" i="0" u="none" strike="noStrike" cap="none" normalizeH="0" baseline="0" dirty="0" smtClean="0">
                <a:ln>
                  <a:noFill/>
                </a:ln>
                <a:solidFill>
                  <a:schemeClr val="tx1"/>
                </a:solidFill>
                <a:effectLst/>
                <a:latin typeface="Arial" charset="0"/>
                <a:cs typeface="Vrinda"/>
              </a:rPr>
              <a:t>রাদারফোর্ড ও বোর মডেল দ্বারা শুধু এক ইলেকট্রন বিশিষ্ট পরমাণুর গঠন ব্যাখ্যা করা যায়।</a:t>
            </a:r>
            <a:r>
              <a:rPr kumimoji="0" lang="en-US" sz="2800" b="0" i="0" u="none" strike="noStrike" cap="none" normalizeH="0" baseline="0" dirty="0" smtClean="0">
                <a:ln>
                  <a:noFill/>
                </a:ln>
                <a:solidFill>
                  <a:schemeClr val="tx1"/>
                </a:solidFill>
                <a:effectLst/>
                <a:latin typeface="Arial" charset="0"/>
                <a:cs typeface="Vrinda"/>
              </a:rPr>
              <a:t/>
            </a:r>
            <a:br>
              <a:rPr kumimoji="0" lang="en-US" sz="2800" b="0" i="0" u="none" strike="noStrike" cap="none" normalizeH="0" baseline="0" dirty="0" smtClean="0">
                <a:ln>
                  <a:noFill/>
                </a:ln>
                <a:solidFill>
                  <a:schemeClr val="tx1"/>
                </a:solidFill>
                <a:effectLst/>
                <a:latin typeface="Arial" charset="0"/>
                <a:cs typeface="Vrinda"/>
              </a:rPr>
            </a:br>
            <a:r>
              <a:rPr kumimoji="0" lang="en-US" sz="2800" b="0" i="0" u="none" strike="noStrike" cap="none" normalizeH="0" baseline="0" dirty="0" smtClean="0">
                <a:ln>
                  <a:noFill/>
                </a:ln>
                <a:solidFill>
                  <a:schemeClr val="tx1"/>
                </a:solidFill>
                <a:effectLst/>
                <a:latin typeface="Arial" charset="0"/>
                <a:cs typeface="Vrinda"/>
              </a:rPr>
              <a:t/>
            </a:r>
            <a:br>
              <a:rPr kumimoji="0" lang="en-US" sz="2800" b="0" i="0" u="none" strike="noStrike" cap="none" normalizeH="0" baseline="0" dirty="0" smtClean="0">
                <a:ln>
                  <a:noFill/>
                </a:ln>
                <a:solidFill>
                  <a:schemeClr val="tx1"/>
                </a:solidFill>
                <a:effectLst/>
                <a:latin typeface="Arial" charset="0"/>
                <a:cs typeface="Vrinda"/>
              </a:rPr>
            </a:br>
            <a:r>
              <a:rPr kumimoji="0" lang="bn-IN" sz="2800" b="0" i="0" u="none" strike="noStrike" cap="none" normalizeH="0" baseline="0" dirty="0" smtClean="0">
                <a:ln>
                  <a:noFill/>
                </a:ln>
                <a:solidFill>
                  <a:schemeClr val="tx1"/>
                </a:solidFill>
                <a:effectLst/>
                <a:latin typeface="Arial" charset="0"/>
                <a:cs typeface="Vrinda"/>
              </a:rPr>
              <a:t>২</a:t>
            </a:r>
            <a:r>
              <a:rPr kumimoji="0" lang="en-US" sz="2800" b="0" i="0" u="none" strike="noStrike" cap="none" normalizeH="0" baseline="0" dirty="0" smtClean="0">
                <a:ln>
                  <a:noFill/>
                </a:ln>
                <a:solidFill>
                  <a:schemeClr val="tx1"/>
                </a:solidFill>
                <a:effectLst/>
                <a:latin typeface="Arial" charset="0"/>
                <a:cs typeface="Vrinda"/>
              </a:rPr>
              <a:t>. </a:t>
            </a:r>
            <a:r>
              <a:rPr kumimoji="0" lang="bn-IN" sz="2800" b="0" i="0" u="none" strike="noStrike" cap="none" normalizeH="0" baseline="0" dirty="0" smtClean="0">
                <a:ln>
                  <a:noFill/>
                </a:ln>
                <a:solidFill>
                  <a:schemeClr val="tx1"/>
                </a:solidFill>
                <a:effectLst/>
                <a:latin typeface="Arial" charset="0"/>
                <a:cs typeface="Vrinda"/>
              </a:rPr>
              <a:t>উভয় মডেল অনুসারে পরমাণুর অভ্যন্তরস্থ বেশিরভাগ স্থান ফাঁকা।</a:t>
            </a:r>
            <a:r>
              <a:rPr kumimoji="0" lang="en-US" sz="2800" b="0" i="0" u="none" strike="noStrike" cap="none" normalizeH="0" baseline="0" dirty="0" smtClean="0">
                <a:ln>
                  <a:noFill/>
                </a:ln>
                <a:solidFill>
                  <a:schemeClr val="tx1"/>
                </a:solidFill>
                <a:effectLst/>
                <a:latin typeface="Arial" charset="0"/>
                <a:cs typeface="Vrinda"/>
              </a:rPr>
              <a:t/>
            </a:r>
            <a:br>
              <a:rPr kumimoji="0" lang="en-US" sz="2800" b="0" i="0" u="none" strike="noStrike" cap="none" normalizeH="0" baseline="0" dirty="0" smtClean="0">
                <a:ln>
                  <a:noFill/>
                </a:ln>
                <a:solidFill>
                  <a:schemeClr val="tx1"/>
                </a:solidFill>
                <a:effectLst/>
                <a:latin typeface="Arial" charset="0"/>
                <a:cs typeface="Vrinda"/>
              </a:rPr>
            </a:br>
            <a:r>
              <a:rPr kumimoji="0" lang="en-US" sz="2800" b="0" i="0" u="none" strike="noStrike" cap="none" normalizeH="0" baseline="0" dirty="0" smtClean="0">
                <a:ln>
                  <a:noFill/>
                </a:ln>
                <a:solidFill>
                  <a:schemeClr val="tx1"/>
                </a:solidFill>
                <a:effectLst/>
                <a:latin typeface="Arial" charset="0"/>
                <a:cs typeface="Vrinda"/>
              </a:rPr>
              <a:t/>
            </a:r>
            <a:br>
              <a:rPr kumimoji="0" lang="en-US" sz="2800" b="0" i="0" u="none" strike="noStrike" cap="none" normalizeH="0" baseline="0" dirty="0" smtClean="0">
                <a:ln>
                  <a:noFill/>
                </a:ln>
                <a:solidFill>
                  <a:schemeClr val="tx1"/>
                </a:solidFill>
                <a:effectLst/>
                <a:latin typeface="Arial" charset="0"/>
                <a:cs typeface="Vrinda"/>
              </a:rPr>
            </a:br>
            <a:r>
              <a:rPr kumimoji="0" lang="bn-IN" sz="2800" b="0" i="0" u="none" strike="noStrike" cap="none" normalizeH="0" baseline="0" dirty="0" smtClean="0">
                <a:ln>
                  <a:noFill/>
                </a:ln>
                <a:solidFill>
                  <a:schemeClr val="tx1"/>
                </a:solidFill>
                <a:effectLst/>
                <a:latin typeface="Arial" charset="0"/>
                <a:cs typeface="Vrinda"/>
              </a:rPr>
              <a:t>৩</a:t>
            </a:r>
            <a:r>
              <a:rPr kumimoji="0" lang="en-US" sz="2800" b="0" i="0" u="none" strike="noStrike" cap="none" normalizeH="0" baseline="0" dirty="0" smtClean="0">
                <a:ln>
                  <a:noFill/>
                </a:ln>
                <a:solidFill>
                  <a:schemeClr val="tx1"/>
                </a:solidFill>
                <a:effectLst/>
                <a:latin typeface="Arial" charset="0"/>
                <a:cs typeface="Vrinda"/>
              </a:rPr>
              <a:t>. </a:t>
            </a:r>
            <a:r>
              <a:rPr kumimoji="0" lang="bn-IN" sz="2800" b="0" i="0" u="none" strike="noStrike" cap="none" normalizeH="0" baseline="0" dirty="0" smtClean="0">
                <a:ln>
                  <a:noFill/>
                </a:ln>
                <a:solidFill>
                  <a:schemeClr val="tx1"/>
                </a:solidFill>
                <a:effectLst/>
                <a:latin typeface="Arial" charset="0"/>
                <a:cs typeface="Vrinda"/>
              </a:rPr>
              <a:t>রাদারফোর্ড ও বোর মডেল অনুসারে পরমাণুর কেন্দ্রে ধনাত্মক আধান ও প্রায় সমগ্র ভর কেন্দ্রীভূত থাকে।</a:t>
            </a:r>
            <a:endParaRPr kumimoji="0" lang="en-US" sz="2800" b="0" i="0" u="none" strike="noStrike" cap="none" normalizeH="0" baseline="0" dirty="0" smtClean="0">
              <a:ln>
                <a:noFill/>
              </a:ln>
              <a:solidFill>
                <a:schemeClr val="tx1"/>
              </a:solidFill>
              <a:effectLst/>
              <a:latin typeface="Arial" charset="0"/>
              <a:cs typeface="Arial" charset="0"/>
            </a:endParaRPr>
          </a:p>
        </p:txBody>
      </p:sp>
      <p:sp>
        <p:nvSpPr>
          <p:cNvPr id="3" name="TextBox 2"/>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ox(in)">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diamond(in)">
                                      <p:cBhvr>
                                        <p:cTn id="12" dur="2000"/>
                                        <p:tgtEl>
                                          <p:spTgt spid="10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8966" y="174812"/>
            <a:ext cx="2624436" cy="120032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bn-BD" sz="7200" b="1" dirty="0" smtClean="0">
                <a:ln w="0"/>
                <a:latin typeface="NikoshBAN" panose="02000000000000000000" pitchFamily="2" charset="0"/>
                <a:cs typeface="NikoshBAN" panose="02000000000000000000" pitchFamily="2" charset="0"/>
              </a:rPr>
              <a:t>পরিচিতি</a:t>
            </a:r>
            <a:endParaRPr lang="en-US" sz="7200" b="1" dirty="0">
              <a:ln w="0"/>
              <a:latin typeface="NikoshBAN" panose="02000000000000000000" pitchFamily="2" charset="0"/>
              <a:cs typeface="NikoshBAN" panose="02000000000000000000" pitchFamily="2" charset="0"/>
            </a:endParaRPr>
          </a:p>
        </p:txBody>
      </p:sp>
      <p:sp>
        <p:nvSpPr>
          <p:cNvPr id="38" name="TextBox 37"/>
          <p:cNvSpPr txBox="1"/>
          <p:nvPr/>
        </p:nvSpPr>
        <p:spPr>
          <a:xfrm>
            <a:off x="12128854" y="6457312"/>
            <a:ext cx="15561460" cy="523220"/>
          </a:xfrm>
          <a:prstGeom prst="rect">
            <a:avLst/>
          </a:prstGeom>
          <a:noFill/>
        </p:spPr>
        <p:txBody>
          <a:bodyPr wrap="square" rtlCol="0">
            <a:spAutoFit/>
          </a:bodyPr>
          <a:lstStyle/>
          <a:p>
            <a:r>
              <a:rPr lang="en-US" sz="2800" b="1" dirty="0">
                <a:solidFill>
                  <a:schemeClr val="bg1"/>
                </a:solidFill>
                <a:latin typeface="NikoshBAN" panose="02000000000000000000" pitchFamily="2" charset="0"/>
                <a:cs typeface="NikoshBAN" panose="02000000000000000000" pitchFamily="2" charset="0"/>
              </a:rPr>
              <a:t>***Welcome everyone to the online class by </a:t>
            </a:r>
            <a:r>
              <a:rPr lang="en-US" sz="2800" b="1" dirty="0" err="1">
                <a:solidFill>
                  <a:schemeClr val="bg1"/>
                </a:solidFill>
                <a:latin typeface="NikoshBAN" panose="02000000000000000000" pitchFamily="2" charset="0"/>
                <a:cs typeface="NikoshBAN" panose="02000000000000000000" pitchFamily="2" charset="0"/>
              </a:rPr>
              <a:t>Jayanta</a:t>
            </a:r>
            <a:r>
              <a:rPr lang="en-US" sz="2800" b="1" dirty="0">
                <a:solidFill>
                  <a:schemeClr val="bg1"/>
                </a:solidFill>
                <a:latin typeface="NikoshBAN" panose="02000000000000000000" pitchFamily="2" charset="0"/>
                <a:cs typeface="NikoshBAN" panose="02000000000000000000" pitchFamily="2" charset="0"/>
              </a:rPr>
              <a:t> Kumar </a:t>
            </a:r>
            <a:r>
              <a:rPr lang="en-US" sz="2800" b="1" dirty="0" err="1">
                <a:solidFill>
                  <a:schemeClr val="bg1"/>
                </a:solidFill>
                <a:latin typeface="NikoshBAN" panose="02000000000000000000" pitchFamily="2" charset="0"/>
                <a:cs typeface="NikoshBAN" panose="02000000000000000000" pitchFamily="2" charset="0"/>
              </a:rPr>
              <a:t>Nandy</a:t>
            </a:r>
            <a:r>
              <a:rPr lang="en-US" sz="2800" b="1" dirty="0">
                <a:solidFill>
                  <a:schemeClr val="bg1"/>
                </a:solidFill>
                <a:latin typeface="NikoshBAN" panose="02000000000000000000" pitchFamily="2" charset="0"/>
                <a:cs typeface="NikoshBAN" panose="02000000000000000000" pitchFamily="2" charset="0"/>
              </a:rPr>
              <a:t>, Lecturer, KFGSC***</a:t>
            </a:r>
            <a:endParaRPr lang="bn-BD" sz="2800" b="1" dirty="0">
              <a:solidFill>
                <a:schemeClr val="bg1"/>
              </a:solidFill>
              <a:latin typeface="NikoshBAN" panose="02000000000000000000" pitchFamily="2" charset="0"/>
              <a:cs typeface="NikoshBAN" panose="02000000000000000000" pitchFamily="2" charset="0"/>
            </a:endParaRPr>
          </a:p>
        </p:txBody>
      </p:sp>
      <p:sp>
        <p:nvSpPr>
          <p:cNvPr id="20" name="TextBox 19"/>
          <p:cNvSpPr txBox="1"/>
          <p:nvPr/>
        </p:nvSpPr>
        <p:spPr>
          <a:xfrm>
            <a:off x="7174403" y="3974076"/>
            <a:ext cx="3859495" cy="1446550"/>
          </a:xfrm>
          <a:prstGeom prst="rect">
            <a:avLst/>
          </a:prstGeom>
          <a:noFill/>
          <a:ln w="28575">
            <a:solidFill>
              <a:schemeClr val="accent5">
                <a:lumMod val="60000"/>
                <a:lumOff val="40000"/>
              </a:schemeClr>
            </a:solidFill>
          </a:ln>
          <a:effectLst>
            <a:glow rad="63500">
              <a:schemeClr val="accent5">
                <a:satMod val="175000"/>
                <a:alpha val="40000"/>
              </a:schemeClr>
            </a:glow>
          </a:effectLst>
        </p:spPr>
        <p:txBody>
          <a:bodyPr wrap="square" rtlCol="0">
            <a:spAutoFit/>
          </a:bodyPr>
          <a:lstStyle/>
          <a:p>
            <a:pPr algn="ctr"/>
            <a:r>
              <a:rPr lang="en-US" sz="3200" b="1" dirty="0">
                <a:effectLst>
                  <a:outerShdw blurRad="38100" dist="38100" dir="2700000" algn="tl">
                    <a:srgbClr val="000000">
                      <a:alpha val="43137"/>
                    </a:srgbClr>
                  </a:outerShdw>
                </a:effectLst>
                <a:latin typeface="NikoshBAN" pitchFamily="2" charset="0"/>
                <a:cs typeface="NikoshBAN" pitchFamily="2" charset="0"/>
              </a:rPr>
              <a:t>শ্রেণি: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একাদশ</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দ্বাদশ</a:t>
            </a:r>
            <a:endParaRPr lang="bn-BD" sz="32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বিষয়</a:t>
            </a:r>
            <a:r>
              <a:rPr lang="en-US" sz="2800" b="1" dirty="0" smtClean="0">
                <a:effectLst>
                  <a:outerShdw blurRad="38100" dist="38100" dir="2700000" algn="tl">
                    <a:srgbClr val="000000">
                      <a:alpha val="43137"/>
                    </a:srgbClr>
                  </a:outerShdw>
                </a:effectLst>
                <a:latin typeface="NikoshBAN" pitchFamily="2" charset="0"/>
                <a:cs typeface="NikoshBAN" pitchFamily="2" charset="0"/>
              </a:rPr>
              <a:t>:</a:t>
            </a: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রসায়ন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 ১ম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পত্র</a:t>
            </a:r>
            <a:endParaRPr lang="bn-BD" sz="28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অধ্যায়ঃ</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smtClean="0">
                <a:effectLst>
                  <a:outerShdw blurRad="38100" dist="38100" dir="2700000" algn="tl">
                    <a:srgbClr val="000000">
                      <a:alpha val="43137"/>
                    </a:srgbClr>
                  </a:outerShdw>
                </a:effectLst>
                <a:latin typeface="NikoshBAN" pitchFamily="2" charset="0"/>
                <a:cs typeface="NikoshBAN" pitchFamily="2" charset="0"/>
              </a:rPr>
              <a:t>২য়</a:t>
            </a:r>
            <a:endParaRPr lang="en-US" sz="2800" b="1" dirty="0" smtClean="0">
              <a:effectLst>
                <a:outerShdw blurRad="38100" dist="38100" dir="2700000" algn="tl">
                  <a:srgbClr val="000000">
                    <a:alpha val="43137"/>
                  </a:srgbClr>
                </a:outerShdw>
              </a:effectLst>
              <a:latin typeface="NikoshBAN" pitchFamily="2" charset="0"/>
              <a:cs typeface="NikoshBAN" pitchFamily="2" charset="0"/>
            </a:endParaRPr>
          </a:p>
        </p:txBody>
      </p:sp>
      <p:sp>
        <p:nvSpPr>
          <p:cNvPr id="31" name="Rectangle 30">
            <a:extLst>
              <a:ext uri="{FF2B5EF4-FFF2-40B4-BE49-F238E27FC236}">
                <a16:creationId xmlns:a16="http://schemas.microsoft.com/office/drawing/2014/main" xmlns="" id="{8592CEBA-9F31-4111-BD7D-27DB35669FAB}"/>
              </a:ext>
            </a:extLst>
          </p:cNvPr>
          <p:cNvSpPr/>
          <p:nvPr/>
        </p:nvSpPr>
        <p:spPr>
          <a:xfrm>
            <a:off x="1308972" y="3974076"/>
            <a:ext cx="3948828" cy="1908215"/>
          </a:xfrm>
          <a:prstGeom prst="rect">
            <a:avLst/>
          </a:prstGeom>
          <a:ln w="28575">
            <a:solidFill>
              <a:schemeClr val="accent5">
                <a:lumMod val="60000"/>
                <a:lumOff val="40000"/>
              </a:schemeClr>
            </a:solidFill>
          </a:ln>
          <a:effectLst>
            <a:glow rad="63500">
              <a:schemeClr val="accent5">
                <a:satMod val="175000"/>
                <a:alpha val="40000"/>
              </a:schemeClr>
            </a:glow>
          </a:effectLst>
        </p:spPr>
        <p:txBody>
          <a:bodyPr wrap="square">
            <a:spAutoFit/>
          </a:bodyPr>
          <a:lstStyle/>
          <a:p>
            <a:pPr algn="ct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মো</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ওয়ায়েছ</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কুরুনী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মুন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a:t>
            </a:r>
            <a:endParaRPr lang="en-US" sz="2800" b="1" dirty="0" smtClean="0"/>
          </a:p>
          <a:p>
            <a:pPr algn="ct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বি.এস-সি</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অনার্স</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এম.এস-সি</a:t>
            </a:r>
            <a:r>
              <a:rPr lang="bn-BD"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r>
              <a:rPr lang="bn-BD" sz="2400" b="1" dirty="0" smtClean="0">
                <a:effectLst>
                  <a:outerShdw blurRad="38100" dist="38100" dir="2700000" algn="tl">
                    <a:srgbClr val="000000">
                      <a:alpha val="43137"/>
                    </a:srgbClr>
                  </a:outerShdw>
                </a:effectLst>
                <a:latin typeface="NikoshBAN" pitchFamily="2" charset="0"/>
                <a:cs typeface="NikoshBAN" pitchFamily="2" charset="0"/>
              </a:rPr>
              <a:t>রসায়ন</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সহকারি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শিক্ষক</a:t>
            </a:r>
            <a:endParaRPr lang="en-US" sz="24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পুলিশ</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লাইন্স</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স্কুল</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অ্যান্ড</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কলেজ,বগুড়া</a:t>
            </a:r>
            <a:endParaRPr lang="en-US" sz="24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en-US"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Email: wayesmoon@gmail.com</a:t>
            </a:r>
            <a:endParaRPr lang="en-US" sz="16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7602896" y="1873292"/>
            <a:ext cx="3002507" cy="1719619"/>
            <a:chOff x="7916246" y="3462007"/>
            <a:chExt cx="3002507" cy="1719619"/>
          </a:xfrm>
          <a:effectLst>
            <a:glow rad="63500">
              <a:schemeClr val="accent3">
                <a:satMod val="175000"/>
                <a:alpha val="40000"/>
              </a:schemeClr>
            </a:glow>
          </a:effectLst>
        </p:grpSpPr>
        <p:pic>
          <p:nvPicPr>
            <p:cNvPr id="16" name="Picture 15"/>
            <p:cNvPicPr>
              <a:picLocks noChangeAspect="1"/>
            </p:cNvPicPr>
            <p:nvPr/>
          </p:nvPicPr>
          <p:blipFill rotWithShape="1">
            <a:blip r:embed="rId2">
              <a:extLst>
                <a:ext uri="{28A0092B-C50C-407E-A947-70E740481C1C}">
                  <a14:useLocalDpi xmlns:a14="http://schemas.microsoft.com/office/drawing/2010/main" xmlns="" val="0"/>
                </a:ext>
              </a:extLst>
            </a:blip>
            <a:srcRect t="73289" r="66032" b="772"/>
            <a:stretch/>
          </p:blipFill>
          <p:spPr>
            <a:xfrm>
              <a:off x="7916246" y="3462007"/>
              <a:ext cx="3002507" cy="1719619"/>
            </a:xfrm>
            <a:prstGeom prst="rect">
              <a:avLst/>
            </a:prstGeom>
            <a:ln>
              <a:noFill/>
            </a:ln>
            <a:effectLst>
              <a:glow rad="63500">
                <a:schemeClr val="accent5">
                  <a:satMod val="175000"/>
                  <a:alpha val="40000"/>
                </a:schemeClr>
              </a:glow>
              <a:reflection blurRad="12700" stA="30000" endPos="30000" dist="5000" dir="5400000" sy="-100000" algn="bl" rotWithShape="0"/>
            </a:effectLst>
            <a:scene3d>
              <a:camera prst="obliqueTopLeft"/>
              <a:lightRig rig="threePt" dir="t">
                <a:rot lat="0" lon="0" rev="2700000"/>
              </a:lightRig>
            </a:scene3d>
            <a:sp3d>
              <a:bevelT w="63500" h="50800"/>
            </a:sp3d>
          </p:spPr>
        </p:pic>
        <p:sp>
          <p:nvSpPr>
            <p:cNvPr id="19" name="Rectangle 18"/>
            <p:cNvSpPr/>
            <p:nvPr/>
          </p:nvSpPr>
          <p:spPr>
            <a:xfrm rot="947630">
              <a:off x="8401870" y="4060206"/>
              <a:ext cx="1018227" cy="523220"/>
            </a:xfrm>
            <a:prstGeom prst="rect">
              <a:avLst/>
            </a:prstGeom>
          </p:spPr>
          <p:txBody>
            <a:bodyPr wrap="none">
              <a:spAutoFit/>
            </a:bodyPr>
            <a:lstStyle/>
            <a:p>
              <a:pPr algn="ctr"/>
              <a:r>
                <a:rPr lang="bn-BD" sz="28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রসায়ন </a:t>
              </a:r>
              <a:endParaRPr lang="en-US" sz="28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1" name="Rectangle 20"/>
            <p:cNvSpPr/>
            <p:nvPr/>
          </p:nvSpPr>
          <p:spPr>
            <a:xfrm rot="1065226">
              <a:off x="8340881" y="4414152"/>
              <a:ext cx="1018227" cy="523220"/>
            </a:xfrm>
            <a:prstGeom prst="rect">
              <a:avLst/>
            </a:prstGeom>
          </p:spPr>
          <p:txBody>
            <a:bodyPr wrap="none">
              <a:spAutoFit/>
            </a:bodyPr>
            <a:lstStyle/>
            <a:p>
              <a:pPr algn="ctr"/>
              <a:r>
                <a:rPr lang="bn-BD" sz="2800" b="1" dirty="0">
                  <a:effectLst>
                    <a:outerShdw blurRad="38100" dist="38100" dir="2700000" algn="tl">
                      <a:srgbClr val="000000">
                        <a:alpha val="43137"/>
                      </a:srgbClr>
                    </a:outerShdw>
                  </a:effectLst>
                  <a:latin typeface="NikoshBAN" pitchFamily="2" charset="0"/>
                  <a:cs typeface="NikoshBAN" pitchFamily="2" charset="0"/>
                </a:rPr>
                <a:t>রসায়ন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grpSp>
      <p:grpSp>
        <p:nvGrpSpPr>
          <p:cNvPr id="9" name="Group 8"/>
          <p:cNvGrpSpPr/>
          <p:nvPr/>
        </p:nvGrpSpPr>
        <p:grpSpPr>
          <a:xfrm>
            <a:off x="6034735" y="2636651"/>
            <a:ext cx="170880" cy="3970839"/>
            <a:chOff x="6084746" y="3066757"/>
            <a:chExt cx="248001" cy="3520443"/>
          </a:xfrm>
        </p:grpSpPr>
        <p:cxnSp>
          <p:nvCxnSpPr>
            <p:cNvPr id="8" name="Straight Connector 7"/>
            <p:cNvCxnSpPr/>
            <p:nvPr/>
          </p:nvCxnSpPr>
          <p:spPr>
            <a:xfrm>
              <a:off x="6084746" y="3066757"/>
              <a:ext cx="28136" cy="3215643"/>
            </a:xfrm>
            <a:prstGeom prst="line">
              <a:avLst/>
            </a:prstGeom>
            <a:ln w="28575">
              <a:solidFill>
                <a:srgbClr val="FFFF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95599" y="3219157"/>
              <a:ext cx="28136" cy="3215643"/>
            </a:xfrm>
            <a:prstGeom prst="line">
              <a:avLst/>
            </a:prstGeom>
            <a:ln w="28575">
              <a:solidFill>
                <a:srgbClr val="FFFF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04610" y="3371557"/>
              <a:ext cx="28137" cy="3215643"/>
            </a:xfrm>
            <a:prstGeom prst="line">
              <a:avLst/>
            </a:prstGeom>
            <a:ln w="28575">
              <a:solidFill>
                <a:srgbClr val="FFFF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02364" y="1364974"/>
            <a:ext cx="1152939" cy="369332"/>
          </a:xfrm>
          <a:prstGeom prst="rect">
            <a:avLst/>
          </a:prstGeom>
          <a:noFill/>
        </p:spPr>
        <p:txBody>
          <a:bodyPr wrap="square" rtlCol="0">
            <a:spAutoFit/>
          </a:bodyPr>
          <a:lstStyle/>
          <a:p>
            <a:endParaRPr lang="en-US" dirty="0"/>
          </a:p>
        </p:txBody>
      </p:sp>
      <p:pic>
        <p:nvPicPr>
          <p:cNvPr id="36" name="Picture 35" descr="52598759_2243755592539960_5343672806443843584_og.jpg"/>
          <p:cNvPicPr>
            <a:picLocks noChangeAspect="1"/>
          </p:cNvPicPr>
          <p:nvPr/>
        </p:nvPicPr>
        <p:blipFill>
          <a:blip r:embed="rId3"/>
          <a:stretch>
            <a:fillRect/>
          </a:stretch>
        </p:blipFill>
        <p:spPr>
          <a:xfrm>
            <a:off x="1273294" y="1034100"/>
            <a:ext cx="28575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TextBox 32"/>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18852124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10000" fill="hold"/>
                                        <p:tgtEl>
                                          <p:spTgt spid="38"/>
                                        </p:tgtEl>
                                        <p:attrNameLst>
                                          <p:attrName>style.color</p:attrName>
                                        </p:attrNameLst>
                                      </p:cBhvr>
                                      <p:by>
                                        <p:hsl h="7200000" s="0" l="0"/>
                                      </p:by>
                                    </p:animClr>
                                    <p:animClr clrSpc="hsl" dir="cw">
                                      <p:cBhvr>
                                        <p:cTn id="7" dur="10000" fill="hold"/>
                                        <p:tgtEl>
                                          <p:spTgt spid="38"/>
                                        </p:tgtEl>
                                        <p:attrNameLst>
                                          <p:attrName>fillcolor</p:attrName>
                                        </p:attrNameLst>
                                      </p:cBhvr>
                                      <p:by>
                                        <p:hsl h="7200000" s="0" l="0"/>
                                      </p:by>
                                    </p:animClr>
                                    <p:animClr clrSpc="hsl" dir="cw">
                                      <p:cBhvr>
                                        <p:cTn id="8" dur="10000" fill="hold"/>
                                        <p:tgtEl>
                                          <p:spTgt spid="38"/>
                                        </p:tgtEl>
                                        <p:attrNameLst>
                                          <p:attrName>stroke.color</p:attrName>
                                        </p:attrNameLst>
                                      </p:cBhvr>
                                      <p:by>
                                        <p:hsl h="7200000" s="0" l="0"/>
                                      </p:by>
                                    </p:animClr>
                                    <p:set>
                                      <p:cBhvr>
                                        <p:cTn id="9" dur="10000" fill="hold"/>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7F3B2-8DCA-446B-8CCA-0552A7A4C922}"/>
              </a:ext>
            </a:extLst>
          </p:cNvPr>
          <p:cNvSpPr>
            <a:spLocks noGrp="1"/>
          </p:cNvSpPr>
          <p:nvPr>
            <p:ph type="title"/>
          </p:nvPr>
        </p:nvSpPr>
        <p:spPr>
          <a:xfrm>
            <a:off x="0" y="1"/>
            <a:ext cx="12192001" cy="950258"/>
          </a:xfrm>
          <a:solidFill>
            <a:srgbClr val="00B0F0"/>
          </a:solidFill>
        </p:spPr>
        <p:txBody>
          <a:bodyPr>
            <a:normAutofit/>
          </a:bodyPr>
          <a:lstStyle/>
          <a:p>
            <a:pPr algn="ctr"/>
            <a:r>
              <a:rPr lang="en-US" sz="4800" dirty="0" err="1"/>
              <a:t>রাদারফোর্ড</a:t>
            </a:r>
            <a:r>
              <a:rPr lang="en-US" sz="4800" dirty="0"/>
              <a:t> ও </a:t>
            </a:r>
            <a:r>
              <a:rPr lang="en-US" sz="4800" dirty="0" err="1"/>
              <a:t>বোর</a:t>
            </a:r>
            <a:r>
              <a:rPr lang="en-US" sz="4800" dirty="0"/>
              <a:t> </a:t>
            </a:r>
            <a:r>
              <a:rPr lang="en-US" sz="4800" dirty="0" err="1" smtClean="0"/>
              <a:t>পরমাণু</a:t>
            </a:r>
            <a:r>
              <a:rPr lang="en-US" sz="4800" dirty="0" smtClean="0"/>
              <a:t> </a:t>
            </a:r>
            <a:r>
              <a:rPr lang="en-US" sz="4800" dirty="0" err="1" smtClean="0"/>
              <a:t>মডেলের</a:t>
            </a:r>
            <a:r>
              <a:rPr lang="en-US" sz="4800" dirty="0" smtClean="0"/>
              <a:t> </a:t>
            </a:r>
            <a:r>
              <a:rPr lang="en-US" sz="4800" dirty="0" err="1"/>
              <a:t>বৈসাদৃশ্য</a:t>
            </a:r>
            <a:r>
              <a:rPr lang="en-US" sz="4800" dirty="0"/>
              <a:t> </a:t>
            </a:r>
          </a:p>
        </p:txBody>
      </p:sp>
      <p:graphicFrame>
        <p:nvGraphicFramePr>
          <p:cNvPr id="4" name="Table 4">
            <a:extLst>
              <a:ext uri="{FF2B5EF4-FFF2-40B4-BE49-F238E27FC236}">
                <a16:creationId xmlns="" xmlns:a16="http://schemas.microsoft.com/office/drawing/2014/main" id="{0FEF669E-E914-4D54-8594-BBEC291B0B3D}"/>
              </a:ext>
            </a:extLst>
          </p:cNvPr>
          <p:cNvGraphicFramePr>
            <a:graphicFrameLocks noGrp="1"/>
          </p:cNvGraphicFramePr>
          <p:nvPr>
            <p:ph idx="1"/>
            <p:extLst>
              <p:ext uri="{D42A27DB-BD31-4B8C-83A1-F6EECF244321}">
                <p14:modId xmlns="" xmlns:p14="http://schemas.microsoft.com/office/powerpoint/2010/main" val="2871721327"/>
              </p:ext>
            </p:extLst>
          </p:nvPr>
        </p:nvGraphicFramePr>
        <p:xfrm>
          <a:off x="0" y="903088"/>
          <a:ext cx="12192000" cy="5898457"/>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17468608"/>
                    </a:ext>
                  </a:extLst>
                </a:gridCol>
                <a:gridCol w="6096000">
                  <a:extLst>
                    <a:ext uri="{9D8B030D-6E8A-4147-A177-3AD203B41FA5}">
                      <a16:colId xmlns="" xmlns:a16="http://schemas.microsoft.com/office/drawing/2014/main" val="1862330832"/>
                    </a:ext>
                  </a:extLst>
                </a:gridCol>
              </a:tblGrid>
              <a:tr h="1357529">
                <a:tc>
                  <a:txBody>
                    <a:bodyPr/>
                    <a:lstStyle/>
                    <a:p>
                      <a:pPr marL="514350" indent="-514350">
                        <a:buFont typeface="Wingdings" panose="05000000000000000000" pitchFamily="2" charset="2"/>
                        <a:buChar char="§"/>
                      </a:pPr>
                      <a:r>
                        <a:rPr lang="en-US" sz="1800" dirty="0" smtClean="0">
                          <a:solidFill>
                            <a:schemeClr val="bg1"/>
                          </a:solidFill>
                        </a:rPr>
                        <a:t>  রাদারফোর্ড </a:t>
                      </a:r>
                      <a:r>
                        <a:rPr lang="en-US" sz="1800" dirty="0" err="1" smtClean="0">
                          <a:solidFill>
                            <a:schemeClr val="bg1"/>
                          </a:solidFill>
                        </a:rPr>
                        <a:t>পরমাণু</a:t>
                      </a:r>
                      <a:r>
                        <a:rPr lang="en-US" sz="1800" dirty="0" smtClean="0">
                          <a:solidFill>
                            <a:schemeClr val="bg1"/>
                          </a:solidFill>
                        </a:rPr>
                        <a:t> </a:t>
                      </a:r>
                      <a:r>
                        <a:rPr lang="en-US" sz="1800" dirty="0" err="1" smtClean="0">
                          <a:solidFill>
                            <a:schemeClr val="bg1"/>
                          </a:solidFill>
                        </a:rPr>
                        <a:t>মডেল</a:t>
                      </a:r>
                      <a:endParaRPr lang="en-US" sz="1800" dirty="0" smtClean="0">
                        <a:solidFill>
                          <a:schemeClr val="bg1"/>
                        </a:solidFill>
                      </a:endParaRPr>
                    </a:p>
                    <a:p>
                      <a:pPr marL="514350" indent="-514350">
                        <a:buFont typeface="Wingdings" panose="05000000000000000000" pitchFamily="2" charset="2"/>
                        <a:buChar char="§"/>
                      </a:pPr>
                      <a:endParaRPr lang="en-US" sz="1800" dirty="0" smtClean="0">
                        <a:solidFill>
                          <a:schemeClr val="tx1"/>
                        </a:solidFill>
                      </a:endParaRPr>
                    </a:p>
                    <a:p>
                      <a:pPr marL="514350" indent="-514350">
                        <a:buFont typeface="Wingdings" panose="05000000000000000000" pitchFamily="2" charset="2"/>
                        <a:buChar char="§"/>
                      </a:pPr>
                      <a:r>
                        <a:rPr lang="en-US" sz="1800" dirty="0" err="1" smtClean="0">
                          <a:solidFill>
                            <a:schemeClr val="tx1"/>
                          </a:solidFill>
                        </a:rPr>
                        <a:t>রাদারফোর্ডের</a:t>
                      </a:r>
                      <a:r>
                        <a:rPr lang="en-US" sz="1800" dirty="0" smtClean="0">
                          <a:solidFill>
                            <a:schemeClr val="tx1"/>
                          </a:solidFill>
                        </a:rPr>
                        <a:t> </a:t>
                      </a:r>
                      <a:r>
                        <a:rPr lang="en-US" sz="1800" dirty="0" err="1" smtClean="0">
                          <a:solidFill>
                            <a:schemeClr val="tx1"/>
                          </a:solidFill>
                        </a:rPr>
                        <a:t>পরমাণু</a:t>
                      </a:r>
                      <a:r>
                        <a:rPr lang="en-US" sz="1800" dirty="0" smtClean="0">
                          <a:solidFill>
                            <a:schemeClr val="tx1"/>
                          </a:solidFill>
                        </a:rPr>
                        <a:t> </a:t>
                      </a:r>
                      <a:r>
                        <a:rPr lang="en-US" sz="1800" dirty="0" err="1">
                          <a:solidFill>
                            <a:schemeClr val="tx1"/>
                          </a:solidFill>
                        </a:rPr>
                        <a:t>মডেল</a:t>
                      </a:r>
                      <a:r>
                        <a:rPr lang="en-US" sz="1800" dirty="0">
                          <a:solidFill>
                            <a:schemeClr val="tx1"/>
                          </a:solidFill>
                        </a:rPr>
                        <a:t> </a:t>
                      </a:r>
                      <a:r>
                        <a:rPr lang="en-US" sz="1800" dirty="0" err="1">
                          <a:solidFill>
                            <a:schemeClr val="tx1"/>
                          </a:solidFill>
                        </a:rPr>
                        <a:t>বলবিদ্যা</a:t>
                      </a:r>
                      <a:r>
                        <a:rPr lang="en-US" sz="1800" dirty="0">
                          <a:solidFill>
                            <a:schemeClr val="tx1"/>
                          </a:solidFill>
                        </a:rPr>
                        <a:t> </a:t>
                      </a:r>
                      <a:r>
                        <a:rPr lang="en-US" sz="1800" dirty="0" err="1">
                          <a:solidFill>
                            <a:schemeClr val="tx1"/>
                          </a:solidFill>
                        </a:rPr>
                        <a:t>ওপর</a:t>
                      </a:r>
                      <a:r>
                        <a:rPr lang="en-US" sz="1800" dirty="0">
                          <a:solidFill>
                            <a:schemeClr val="tx1"/>
                          </a:solidFill>
                        </a:rPr>
                        <a:t> </a:t>
                      </a:r>
                      <a:r>
                        <a:rPr lang="en-US" sz="1800" dirty="0" err="1">
                          <a:solidFill>
                            <a:schemeClr val="tx1"/>
                          </a:solidFill>
                        </a:rPr>
                        <a:t>প্রতিষ্ঠিত</a:t>
                      </a:r>
                      <a:endParaRPr lang="en-US" sz="1800" dirty="0">
                        <a:solidFill>
                          <a:schemeClr val="tx1"/>
                        </a:solidFill>
                      </a:endParaRPr>
                    </a:p>
                  </a:txBody>
                  <a:tcPr>
                    <a:solidFill>
                      <a:schemeClr val="accent5">
                        <a:lumMod val="40000"/>
                        <a:lumOff val="60000"/>
                      </a:schemeClr>
                    </a:solidFill>
                  </a:tcPr>
                </a:tc>
                <a:tc>
                  <a:txBody>
                    <a:bodyPr/>
                    <a:lstStyle/>
                    <a:p>
                      <a:pPr marL="514350" indent="-514350">
                        <a:buFont typeface="Wingdings" panose="05000000000000000000" pitchFamily="2" charset="2"/>
                        <a:buChar char="§"/>
                      </a:pPr>
                      <a:r>
                        <a:rPr lang="en-US" sz="1800" dirty="0" smtClean="0">
                          <a:solidFill>
                            <a:schemeClr val="bg1"/>
                          </a:solidFill>
                        </a:rPr>
                        <a:t>বোর</a:t>
                      </a:r>
                      <a:r>
                        <a:rPr lang="en-US" sz="1800" baseline="0" dirty="0" smtClean="0">
                          <a:solidFill>
                            <a:schemeClr val="bg1"/>
                          </a:solidFill>
                        </a:rPr>
                        <a:t> </a:t>
                      </a:r>
                      <a:r>
                        <a:rPr lang="en-US" sz="1800" dirty="0" err="1" smtClean="0">
                          <a:solidFill>
                            <a:schemeClr val="bg1"/>
                          </a:solidFill>
                        </a:rPr>
                        <a:t>পরমাণু</a:t>
                      </a:r>
                      <a:r>
                        <a:rPr lang="en-US" sz="1800" dirty="0" smtClean="0">
                          <a:solidFill>
                            <a:schemeClr val="bg1"/>
                          </a:solidFill>
                        </a:rPr>
                        <a:t> </a:t>
                      </a:r>
                      <a:r>
                        <a:rPr lang="en-US" sz="1800" dirty="0" err="1" smtClean="0">
                          <a:solidFill>
                            <a:schemeClr val="bg1"/>
                          </a:solidFill>
                        </a:rPr>
                        <a:t>মডেল</a:t>
                      </a:r>
                      <a:endParaRPr lang="en-US" sz="1800" dirty="0" smtClean="0">
                        <a:solidFill>
                          <a:schemeClr val="tx1"/>
                        </a:solidFill>
                      </a:endParaRPr>
                    </a:p>
                    <a:p>
                      <a:pPr marL="514350" indent="-514350">
                        <a:buFont typeface="Wingdings" panose="05000000000000000000" pitchFamily="2" charset="2"/>
                        <a:buChar char="§"/>
                      </a:pPr>
                      <a:endParaRPr lang="en-US" sz="1800" dirty="0" smtClean="0">
                        <a:solidFill>
                          <a:schemeClr val="tx1"/>
                        </a:solidFill>
                      </a:endParaRPr>
                    </a:p>
                    <a:p>
                      <a:pPr marL="514350" indent="-514350">
                        <a:buFont typeface="Wingdings" panose="05000000000000000000" pitchFamily="2" charset="2"/>
                        <a:buChar char="§"/>
                      </a:pPr>
                      <a:r>
                        <a:rPr lang="en-US" sz="1800" dirty="0" smtClean="0">
                          <a:solidFill>
                            <a:schemeClr val="tx1"/>
                          </a:solidFill>
                        </a:rPr>
                        <a:t>বোর </a:t>
                      </a:r>
                      <a:r>
                        <a:rPr lang="en-US" sz="1800" dirty="0" err="1" smtClean="0">
                          <a:solidFill>
                            <a:schemeClr val="tx1"/>
                          </a:solidFill>
                        </a:rPr>
                        <a:t>পরমাণু</a:t>
                      </a:r>
                      <a:r>
                        <a:rPr lang="en-US" sz="1800" dirty="0" smtClean="0">
                          <a:solidFill>
                            <a:schemeClr val="tx1"/>
                          </a:solidFill>
                        </a:rPr>
                        <a:t> </a:t>
                      </a:r>
                      <a:r>
                        <a:rPr lang="en-US" sz="1800" dirty="0" err="1" smtClean="0">
                          <a:solidFill>
                            <a:schemeClr val="tx1"/>
                          </a:solidFill>
                        </a:rPr>
                        <a:t>মডেল</a:t>
                      </a:r>
                      <a:r>
                        <a:rPr lang="en-US" sz="1800" dirty="0" smtClean="0">
                          <a:solidFill>
                            <a:schemeClr val="tx1"/>
                          </a:solidFill>
                        </a:rPr>
                        <a:t> </a:t>
                      </a:r>
                      <a:r>
                        <a:rPr lang="en-US" sz="1800" dirty="0" err="1">
                          <a:solidFill>
                            <a:schemeClr val="tx1"/>
                          </a:solidFill>
                        </a:rPr>
                        <a:t>প্ল্যাঙ্কের</a:t>
                      </a:r>
                      <a:r>
                        <a:rPr lang="en-US" sz="1800" dirty="0">
                          <a:solidFill>
                            <a:schemeClr val="tx1"/>
                          </a:solidFill>
                        </a:rPr>
                        <a:t> </a:t>
                      </a:r>
                      <a:r>
                        <a:rPr lang="en-US" sz="1800" dirty="0" err="1">
                          <a:solidFill>
                            <a:schemeClr val="tx1"/>
                          </a:solidFill>
                        </a:rPr>
                        <a:t>কোয়ান্টাম</a:t>
                      </a:r>
                      <a:r>
                        <a:rPr lang="en-US" sz="1800" dirty="0">
                          <a:solidFill>
                            <a:schemeClr val="tx1"/>
                          </a:solidFill>
                        </a:rPr>
                        <a:t> </a:t>
                      </a:r>
                      <a:r>
                        <a:rPr lang="en-US" sz="1800" dirty="0" err="1">
                          <a:solidFill>
                            <a:schemeClr val="tx1"/>
                          </a:solidFill>
                        </a:rPr>
                        <a:t>তত্ত্বের</a:t>
                      </a:r>
                      <a:r>
                        <a:rPr lang="en-US" sz="1800" dirty="0">
                          <a:solidFill>
                            <a:schemeClr val="tx1"/>
                          </a:solidFill>
                        </a:rPr>
                        <a:t>  </a:t>
                      </a:r>
                      <a:r>
                        <a:rPr lang="en-US" sz="1800" dirty="0" err="1">
                          <a:solidFill>
                            <a:schemeClr val="tx1"/>
                          </a:solidFill>
                        </a:rPr>
                        <a:t>ওপর</a:t>
                      </a:r>
                      <a:r>
                        <a:rPr lang="en-US" sz="1800" dirty="0">
                          <a:solidFill>
                            <a:schemeClr val="tx1"/>
                          </a:solidFill>
                        </a:rPr>
                        <a:t> </a:t>
                      </a:r>
                      <a:r>
                        <a:rPr lang="en-US" sz="1800" dirty="0" err="1">
                          <a:solidFill>
                            <a:schemeClr val="tx1"/>
                          </a:solidFill>
                        </a:rPr>
                        <a:t>প্রতিষ্ঠিত</a:t>
                      </a:r>
                      <a:endParaRPr lang="en-US" sz="1800" dirty="0">
                        <a:solidFill>
                          <a:schemeClr val="tx1"/>
                        </a:solidFill>
                      </a:endParaRPr>
                    </a:p>
                  </a:txBody>
                  <a:tcPr>
                    <a:solidFill>
                      <a:schemeClr val="accent5">
                        <a:lumMod val="40000"/>
                        <a:lumOff val="60000"/>
                      </a:schemeClr>
                    </a:solidFill>
                  </a:tcPr>
                </a:tc>
                <a:extLst>
                  <a:ext uri="{0D108BD9-81ED-4DB2-BD59-A6C34878D82A}">
                    <a16:rowId xmlns="" xmlns:a16="http://schemas.microsoft.com/office/drawing/2014/main" val="2927769554"/>
                  </a:ext>
                </a:extLst>
              </a:tr>
              <a:tr h="1650426">
                <a:tc>
                  <a:txBody>
                    <a:bodyPr/>
                    <a:lstStyle/>
                    <a:p>
                      <a:pPr marL="457200" indent="-457200">
                        <a:buFont typeface="Wingdings" panose="05000000000000000000" pitchFamily="2" charset="2"/>
                        <a:buChar char="§"/>
                      </a:pPr>
                      <a:r>
                        <a:rPr lang="as-IN" sz="1800" dirty="0" smtClean="0"/>
                        <a:t>রাদারফোর্ডের পরমাণু মডেলে শক্তিস্তরের আকার ও আকৃতি সম্বন্ধে কোন ধারণা দেওয়া হয়নি। </a:t>
                      </a:r>
                      <a:endParaRPr lang="en-US" sz="1800" dirty="0"/>
                    </a:p>
                  </a:txBody>
                  <a:tcPr/>
                </a:tc>
                <a:tc>
                  <a:txBody>
                    <a:bodyPr/>
                    <a:lstStyle/>
                    <a:p>
                      <a:pPr marL="457200" indent="-457200">
                        <a:buFont typeface="Wingdings" panose="05000000000000000000" pitchFamily="2" charset="2"/>
                        <a:buChar char="§"/>
                      </a:pPr>
                      <a:r>
                        <a:rPr lang="as-IN" sz="1800" dirty="0" smtClean="0"/>
                        <a:t>বোরের পরমাণু মডেলে </a:t>
                      </a:r>
                      <a:r>
                        <a:rPr lang="en-US" sz="1800" dirty="0" err="1" smtClean="0"/>
                        <a:t>ইলেকট্রনগুলো</a:t>
                      </a:r>
                      <a:r>
                        <a:rPr lang="en-US" sz="1800" dirty="0" smtClean="0"/>
                        <a:t> </a:t>
                      </a:r>
                      <a:r>
                        <a:rPr lang="en-US" sz="1800" dirty="0" err="1"/>
                        <a:t>আবর্তনের</a:t>
                      </a:r>
                      <a:r>
                        <a:rPr lang="en-US" sz="1800" dirty="0"/>
                        <a:t> </a:t>
                      </a:r>
                      <a:r>
                        <a:rPr lang="en-US" sz="1800" dirty="0" err="1"/>
                        <a:t>জন্য</a:t>
                      </a:r>
                      <a:r>
                        <a:rPr lang="en-US" sz="1800" dirty="0"/>
                        <a:t> </a:t>
                      </a:r>
                      <a:r>
                        <a:rPr lang="en-US" sz="1800" dirty="0" err="1"/>
                        <a:t>কতগুলো</a:t>
                      </a:r>
                      <a:r>
                        <a:rPr lang="en-US" sz="1800" dirty="0"/>
                        <a:t> </a:t>
                      </a:r>
                      <a:r>
                        <a:rPr lang="en-US" sz="1800" dirty="0" err="1"/>
                        <a:t>নির্দিষ্ট</a:t>
                      </a:r>
                      <a:r>
                        <a:rPr lang="en-US" sz="1800" dirty="0"/>
                        <a:t> ও </a:t>
                      </a:r>
                      <a:r>
                        <a:rPr lang="en-US" sz="1800" dirty="0" err="1" smtClean="0"/>
                        <a:t>সুস্থির</a:t>
                      </a:r>
                      <a:r>
                        <a:rPr lang="en-US" sz="1800" dirty="0" smtClean="0"/>
                        <a:t> </a:t>
                      </a:r>
                      <a:r>
                        <a:rPr lang="as-IN" sz="1800" dirty="0" smtClean="0"/>
                        <a:t>বৃত্তাকার শক্তিস্তরের </a:t>
                      </a:r>
                      <a:r>
                        <a:rPr lang="en-US" sz="1800" dirty="0" smtClean="0"/>
                        <a:t> </a:t>
                      </a:r>
                      <a:r>
                        <a:rPr lang="en-US" sz="1800" dirty="0" err="1"/>
                        <a:t>কক্ষপথ</a:t>
                      </a:r>
                      <a:r>
                        <a:rPr lang="en-US" sz="1800" dirty="0"/>
                        <a:t> </a:t>
                      </a:r>
                      <a:r>
                        <a:rPr lang="as-IN" sz="1800" dirty="0" smtClean="0"/>
                        <a:t>ধারণা দেওয়া হয়েছে।</a:t>
                      </a:r>
                      <a:endParaRPr lang="en-US" sz="1800" dirty="0"/>
                    </a:p>
                  </a:txBody>
                  <a:tcPr/>
                </a:tc>
                <a:extLst>
                  <a:ext uri="{0D108BD9-81ED-4DB2-BD59-A6C34878D82A}">
                    <a16:rowId xmlns="" xmlns:a16="http://schemas.microsoft.com/office/drawing/2014/main" val="3247971968"/>
                  </a:ext>
                </a:extLst>
              </a:tr>
              <a:tr h="1427462">
                <a:tc>
                  <a:txBody>
                    <a:bodyPr/>
                    <a:lstStyle/>
                    <a:p>
                      <a:pPr marL="457200" indent="-457200">
                        <a:buFont typeface="Wingdings" panose="05000000000000000000" pitchFamily="2" charset="2"/>
                        <a:buChar char="§"/>
                      </a:pPr>
                      <a:r>
                        <a:rPr lang="en-US" sz="1800" b="0" dirty="0" err="1"/>
                        <a:t>রাদারফোর্ডের</a:t>
                      </a:r>
                      <a:r>
                        <a:rPr lang="en-US" sz="1800" b="0" dirty="0"/>
                        <a:t> </a:t>
                      </a:r>
                      <a:r>
                        <a:rPr lang="en-US" sz="1800" b="0" dirty="0" err="1"/>
                        <a:t>তত্ত্ব</a:t>
                      </a:r>
                      <a:r>
                        <a:rPr lang="en-US" sz="1800" b="0" dirty="0"/>
                        <a:t> </a:t>
                      </a:r>
                      <a:r>
                        <a:rPr lang="en-US" sz="1800" b="0" dirty="0" err="1"/>
                        <a:t>দ্বারা</a:t>
                      </a:r>
                      <a:r>
                        <a:rPr lang="en-US" sz="1800" b="0" dirty="0"/>
                        <a:t> </a:t>
                      </a:r>
                      <a:r>
                        <a:rPr lang="en-US" sz="1800" b="0" dirty="0" err="1" smtClean="0"/>
                        <a:t>পরমাণুর</a:t>
                      </a:r>
                      <a:r>
                        <a:rPr lang="en-US" sz="1800" b="0" dirty="0" smtClean="0"/>
                        <a:t> </a:t>
                      </a:r>
                      <a:r>
                        <a:rPr lang="en-US" sz="1800" b="0" dirty="0" err="1"/>
                        <a:t>সুস্থিতি</a:t>
                      </a:r>
                      <a:r>
                        <a:rPr lang="en-US" sz="1800" b="0" dirty="0"/>
                        <a:t> </a:t>
                      </a:r>
                      <a:r>
                        <a:rPr lang="en-US" sz="1800" b="0" dirty="0" err="1"/>
                        <a:t>ব্যাখ্যা</a:t>
                      </a:r>
                      <a:r>
                        <a:rPr lang="en-US" sz="1800" b="0" dirty="0"/>
                        <a:t> </a:t>
                      </a:r>
                      <a:r>
                        <a:rPr lang="en-US" sz="1800" b="0" dirty="0" err="1"/>
                        <a:t>করা</a:t>
                      </a:r>
                      <a:r>
                        <a:rPr lang="en-US" sz="1800" b="0" dirty="0"/>
                        <a:t> </a:t>
                      </a:r>
                      <a:r>
                        <a:rPr lang="en-US" sz="1800" b="0" dirty="0" err="1"/>
                        <a:t>যায়</a:t>
                      </a:r>
                      <a:r>
                        <a:rPr lang="en-US" sz="1800" b="0" dirty="0"/>
                        <a:t> </a:t>
                      </a:r>
                      <a:r>
                        <a:rPr lang="en-US" sz="1800" b="0" dirty="0" err="1"/>
                        <a:t>না</a:t>
                      </a:r>
                      <a:r>
                        <a:rPr lang="en-US" sz="1800" b="0" dirty="0"/>
                        <a:t> </a:t>
                      </a:r>
                      <a:r>
                        <a:rPr lang="en-US" sz="1800" b="0" dirty="0" smtClean="0"/>
                        <a:t>।</a:t>
                      </a:r>
                    </a:p>
                    <a:p>
                      <a:pPr marL="457200" indent="-457200">
                        <a:buFont typeface="Wingdings" panose="05000000000000000000" pitchFamily="2" charset="2"/>
                        <a:buChar char="§"/>
                      </a:pPr>
                      <a:r>
                        <a:rPr lang="en-US" sz="1800" dirty="0" err="1" smtClean="0"/>
                        <a:t>এই</a:t>
                      </a:r>
                      <a:r>
                        <a:rPr lang="en-US" sz="1800" dirty="0" smtClean="0"/>
                        <a:t> </a:t>
                      </a:r>
                      <a:r>
                        <a:rPr lang="en-US" sz="1800" dirty="0" err="1" smtClean="0"/>
                        <a:t>মডেল</a:t>
                      </a:r>
                      <a:r>
                        <a:rPr lang="en-US" sz="1800" dirty="0" smtClean="0"/>
                        <a:t> </a:t>
                      </a:r>
                      <a:r>
                        <a:rPr lang="en-US" sz="1800" dirty="0" err="1" smtClean="0"/>
                        <a:t>দ্বারা</a:t>
                      </a:r>
                      <a:r>
                        <a:rPr lang="en-US" sz="1800" dirty="0" smtClean="0"/>
                        <a:t>  </a:t>
                      </a:r>
                      <a:r>
                        <a:rPr lang="as-IN" dirty="0" smtClean="0"/>
                        <a:t>শক্তির শোষণ বা বিকিরণ সম্বন্ধে কোন ধারনা </a:t>
                      </a:r>
                      <a:r>
                        <a:rPr lang="as-IN" dirty="0" smtClean="0"/>
                        <a:t>দেওয়া </a:t>
                      </a:r>
                      <a:r>
                        <a:rPr lang="as-IN" dirty="0" smtClean="0"/>
                        <a:t>হয়নি। </a:t>
                      </a:r>
                      <a:endParaRPr lang="en-US" sz="1800" dirty="0"/>
                    </a:p>
                  </a:txBody>
                  <a:tcPr/>
                </a:tc>
                <a:tc>
                  <a:txBody>
                    <a:bodyPr/>
                    <a:lstStyle/>
                    <a:p>
                      <a:pPr marL="457200" indent="-457200">
                        <a:buFont typeface="Wingdings" panose="05000000000000000000" pitchFamily="2" charset="2"/>
                        <a:buChar char="§"/>
                      </a:pPr>
                      <a:r>
                        <a:rPr lang="en-US" sz="1800" dirty="0" err="1" smtClean="0"/>
                        <a:t>এই</a:t>
                      </a:r>
                      <a:r>
                        <a:rPr lang="en-US" sz="1800" dirty="0" smtClean="0"/>
                        <a:t> </a:t>
                      </a:r>
                      <a:r>
                        <a:rPr lang="en-US" sz="1800" dirty="0" err="1"/>
                        <a:t>তত্ত্ব</a:t>
                      </a:r>
                      <a:r>
                        <a:rPr lang="en-US" sz="1800" dirty="0"/>
                        <a:t> </a:t>
                      </a:r>
                      <a:r>
                        <a:rPr lang="en-US" sz="1800" dirty="0" err="1" smtClean="0"/>
                        <a:t>পরমাণুর</a:t>
                      </a:r>
                      <a:r>
                        <a:rPr lang="en-US" sz="1800" dirty="0" smtClean="0"/>
                        <a:t> </a:t>
                      </a:r>
                      <a:r>
                        <a:rPr lang="en-US" sz="1800" dirty="0" err="1"/>
                        <a:t>সুস্থিতি</a:t>
                      </a:r>
                      <a:r>
                        <a:rPr lang="en-US" sz="1800" dirty="0"/>
                        <a:t> </a:t>
                      </a:r>
                      <a:r>
                        <a:rPr lang="en-US" sz="1800" dirty="0" err="1"/>
                        <a:t>ব্যাখ্যা</a:t>
                      </a:r>
                      <a:r>
                        <a:rPr lang="en-US" sz="1800" dirty="0"/>
                        <a:t> </a:t>
                      </a:r>
                      <a:r>
                        <a:rPr lang="en-US" sz="1800" dirty="0" err="1"/>
                        <a:t>করতে</a:t>
                      </a:r>
                      <a:r>
                        <a:rPr lang="en-US" sz="1800" dirty="0"/>
                        <a:t> </a:t>
                      </a:r>
                      <a:r>
                        <a:rPr lang="en-US" sz="1800" dirty="0" err="1"/>
                        <a:t>সমর্থ</a:t>
                      </a:r>
                      <a:r>
                        <a:rPr lang="en-US" sz="1800" dirty="0"/>
                        <a:t> </a:t>
                      </a:r>
                      <a:r>
                        <a:rPr lang="en-US" sz="1800" dirty="0" err="1"/>
                        <a:t>হয়</a:t>
                      </a:r>
                      <a:r>
                        <a:rPr lang="en-US" sz="1800" dirty="0"/>
                        <a:t> </a:t>
                      </a:r>
                      <a:r>
                        <a:rPr lang="en-US" sz="1800" dirty="0" smtClean="0"/>
                        <a:t>।</a:t>
                      </a:r>
                    </a:p>
                    <a:p>
                      <a:pPr marL="457200" indent="-457200">
                        <a:buFont typeface="Wingdings" panose="05000000000000000000" pitchFamily="2" charset="2"/>
                        <a:buChar char="§"/>
                      </a:pPr>
                      <a:endParaRPr lang="en-US" sz="1800" dirty="0" smtClean="0"/>
                    </a:p>
                    <a:p>
                      <a:pPr marL="457200" indent="-457200">
                        <a:buFont typeface="Wingdings" panose="05000000000000000000" pitchFamily="2" charset="2"/>
                        <a:buChar char="§"/>
                      </a:pPr>
                      <a:r>
                        <a:rPr lang="as-IN" dirty="0" smtClean="0"/>
                        <a:t>বোরের পরমাণু মডেলে শক্তির শোষণ ও বিকিরণ সম্পর্কে ধারণা দেওয়া হয়েছে।</a:t>
                      </a:r>
                      <a:endParaRPr lang="en-US" sz="1800" dirty="0"/>
                    </a:p>
                  </a:txBody>
                  <a:tcPr/>
                </a:tc>
                <a:extLst>
                  <a:ext uri="{0D108BD9-81ED-4DB2-BD59-A6C34878D82A}">
                    <a16:rowId xmlns="" xmlns:a16="http://schemas.microsoft.com/office/drawing/2014/main" val="2932545648"/>
                  </a:ext>
                </a:extLst>
              </a:tr>
              <a:tr h="1301994">
                <a:tc>
                  <a:txBody>
                    <a:bodyPr/>
                    <a:lstStyle/>
                    <a:p>
                      <a:pPr marL="457200" indent="-457200">
                        <a:buFont typeface="Wingdings" panose="05000000000000000000" pitchFamily="2" charset="2"/>
                        <a:buChar char="§"/>
                      </a:pPr>
                      <a:r>
                        <a:rPr lang="en-US" sz="1800" dirty="0" err="1"/>
                        <a:t>এই</a:t>
                      </a:r>
                      <a:r>
                        <a:rPr lang="en-US" sz="1800" dirty="0"/>
                        <a:t> </a:t>
                      </a:r>
                      <a:r>
                        <a:rPr lang="en-US" sz="1800" dirty="0" err="1"/>
                        <a:t>মডেল</a:t>
                      </a:r>
                      <a:r>
                        <a:rPr lang="en-US" sz="1800" dirty="0"/>
                        <a:t> </a:t>
                      </a:r>
                      <a:r>
                        <a:rPr lang="en-US" sz="1800" dirty="0" err="1"/>
                        <a:t>দ্বারা</a:t>
                      </a:r>
                      <a:r>
                        <a:rPr lang="en-US" sz="1800" dirty="0"/>
                        <a:t> </a:t>
                      </a:r>
                      <a:r>
                        <a:rPr lang="en-US" sz="1800" dirty="0" err="1" smtClean="0"/>
                        <a:t>পরমাণবিক</a:t>
                      </a:r>
                      <a:r>
                        <a:rPr lang="en-US" sz="1800" dirty="0" smtClean="0"/>
                        <a:t> </a:t>
                      </a:r>
                      <a:r>
                        <a:rPr lang="en-US" sz="1800" dirty="0" err="1"/>
                        <a:t>বর্ণালি</a:t>
                      </a:r>
                      <a:r>
                        <a:rPr lang="en-US" sz="1800" dirty="0"/>
                        <a:t> </a:t>
                      </a:r>
                      <a:r>
                        <a:rPr lang="en-US" sz="1800" dirty="0" err="1"/>
                        <a:t>ব্যাখ্যা</a:t>
                      </a:r>
                      <a:r>
                        <a:rPr lang="en-US" sz="1800" dirty="0"/>
                        <a:t> </a:t>
                      </a:r>
                      <a:r>
                        <a:rPr lang="en-US" sz="1800" dirty="0" err="1"/>
                        <a:t>করা</a:t>
                      </a:r>
                      <a:r>
                        <a:rPr lang="en-US" sz="1800" dirty="0"/>
                        <a:t> </a:t>
                      </a:r>
                      <a:r>
                        <a:rPr lang="en-US" sz="1800" dirty="0" err="1" smtClean="0"/>
                        <a:t>যায়</a:t>
                      </a:r>
                      <a:r>
                        <a:rPr lang="en-US" sz="1800" dirty="0" smtClean="0"/>
                        <a:t> </a:t>
                      </a:r>
                      <a:r>
                        <a:rPr lang="en-US" sz="1800" dirty="0" err="1"/>
                        <a:t>না</a:t>
                      </a:r>
                      <a:r>
                        <a:rPr lang="en-US" sz="1800" dirty="0"/>
                        <a:t> </a:t>
                      </a:r>
                      <a:r>
                        <a:rPr lang="en-US" sz="1800" dirty="0" smtClean="0"/>
                        <a:t>।</a:t>
                      </a:r>
                    </a:p>
                    <a:p>
                      <a:pPr marL="457200" indent="-457200">
                        <a:buFont typeface="Wingdings" panose="05000000000000000000" pitchFamily="2" charset="2"/>
                        <a:buChar char="§"/>
                      </a:pPr>
                      <a:endParaRPr lang="en-US" sz="1800" dirty="0" smtClean="0"/>
                    </a:p>
                    <a:p>
                      <a:pPr marL="457200" indent="-457200">
                        <a:buFont typeface="Wingdings" panose="05000000000000000000" pitchFamily="2" charset="2"/>
                        <a:buChar char="§"/>
                      </a:pPr>
                      <a:endParaRPr lang="en-US" sz="1800" dirty="0" smtClean="0"/>
                    </a:p>
                    <a:p>
                      <a:pPr marL="457200" indent="-457200">
                        <a:buFont typeface="Wingdings" panose="05000000000000000000" pitchFamily="2" charset="2"/>
                        <a:buChar char="§"/>
                      </a:pPr>
                      <a:r>
                        <a:rPr lang="as-IN" dirty="0" smtClean="0"/>
                        <a:t>রাদারফোর্ডের পরমাণু মডেল ইলেকট্রনের কৌণিক ভরবেগের ধারণা দেয় না। </a:t>
                      </a:r>
                      <a:endParaRPr lang="en-US" sz="1800" dirty="0"/>
                    </a:p>
                  </a:txBody>
                  <a:tcPr/>
                </a:tc>
                <a:tc>
                  <a:txBody>
                    <a:bodyPr/>
                    <a:lstStyle/>
                    <a:p>
                      <a:pPr marL="457200" indent="-457200">
                        <a:buFont typeface="Wingdings" panose="05000000000000000000" pitchFamily="2" charset="2"/>
                        <a:buChar char="§"/>
                      </a:pPr>
                      <a:r>
                        <a:rPr lang="en-US" sz="1800" dirty="0" err="1"/>
                        <a:t>এই</a:t>
                      </a:r>
                      <a:r>
                        <a:rPr lang="en-US" sz="1800" dirty="0"/>
                        <a:t> </a:t>
                      </a:r>
                      <a:r>
                        <a:rPr lang="en-US" sz="1800" dirty="0" err="1"/>
                        <a:t>মডেল</a:t>
                      </a:r>
                      <a:r>
                        <a:rPr lang="en-US" sz="1800" dirty="0"/>
                        <a:t> </a:t>
                      </a:r>
                      <a:r>
                        <a:rPr lang="en-US" sz="1800" dirty="0" err="1"/>
                        <a:t>দ্বারা</a:t>
                      </a:r>
                      <a:r>
                        <a:rPr lang="en-US" sz="1800" dirty="0"/>
                        <a:t>  H </a:t>
                      </a:r>
                      <a:r>
                        <a:rPr lang="en-US" sz="1800" dirty="0" err="1" smtClean="0"/>
                        <a:t>পরমাণু</a:t>
                      </a:r>
                      <a:r>
                        <a:rPr lang="en-US" sz="1800" dirty="0" smtClean="0"/>
                        <a:t> </a:t>
                      </a:r>
                      <a:r>
                        <a:rPr lang="en-US" sz="1800" dirty="0" err="1"/>
                        <a:t>বা</a:t>
                      </a:r>
                      <a:r>
                        <a:rPr lang="en-US" sz="1800" dirty="0"/>
                        <a:t> </a:t>
                      </a:r>
                      <a:r>
                        <a:rPr lang="en-US" sz="1800" dirty="0" err="1"/>
                        <a:t>সমসংখ্যক</a:t>
                      </a:r>
                      <a:r>
                        <a:rPr lang="en-US" sz="1800" dirty="0"/>
                        <a:t> </a:t>
                      </a:r>
                      <a:r>
                        <a:rPr lang="en-US" sz="1800" dirty="0" err="1"/>
                        <a:t>ইলেকট্রন</a:t>
                      </a:r>
                      <a:r>
                        <a:rPr lang="en-US" sz="1800" dirty="0"/>
                        <a:t> </a:t>
                      </a:r>
                      <a:r>
                        <a:rPr lang="en-US" sz="1800" dirty="0" err="1"/>
                        <a:t>বিশিষ্ট</a:t>
                      </a:r>
                      <a:r>
                        <a:rPr lang="en-US" sz="1800" dirty="0"/>
                        <a:t> </a:t>
                      </a:r>
                      <a:r>
                        <a:rPr lang="en-US" sz="1800" dirty="0" err="1"/>
                        <a:t>আয়নের</a:t>
                      </a:r>
                      <a:r>
                        <a:rPr lang="en-US" sz="1800" dirty="0"/>
                        <a:t> </a:t>
                      </a:r>
                      <a:r>
                        <a:rPr lang="en-US" sz="1800" dirty="0" err="1"/>
                        <a:t>বর্ণালি</a:t>
                      </a:r>
                      <a:r>
                        <a:rPr lang="en-US" sz="1800" dirty="0"/>
                        <a:t> </a:t>
                      </a:r>
                      <a:r>
                        <a:rPr lang="en-US" sz="1800" dirty="0" err="1"/>
                        <a:t>ব্যাখ্যা</a:t>
                      </a:r>
                      <a:r>
                        <a:rPr lang="en-US" sz="1800" dirty="0"/>
                        <a:t> </a:t>
                      </a:r>
                      <a:r>
                        <a:rPr lang="en-US" sz="1800" dirty="0" err="1"/>
                        <a:t>করা</a:t>
                      </a:r>
                      <a:r>
                        <a:rPr lang="en-US" sz="1800" dirty="0"/>
                        <a:t> </a:t>
                      </a:r>
                      <a:r>
                        <a:rPr lang="en-US" sz="1800" dirty="0" err="1"/>
                        <a:t>যায়</a:t>
                      </a:r>
                      <a:r>
                        <a:rPr lang="en-US" sz="1800" dirty="0"/>
                        <a:t> </a:t>
                      </a:r>
                      <a:r>
                        <a:rPr lang="en-US" sz="1800" dirty="0" smtClean="0"/>
                        <a:t>।</a:t>
                      </a:r>
                    </a:p>
                    <a:p>
                      <a:pPr marL="457200" indent="-457200">
                        <a:buFont typeface="Wingdings" panose="05000000000000000000" pitchFamily="2" charset="2"/>
                        <a:buChar char="§"/>
                      </a:pPr>
                      <a:endParaRPr lang="en-US" sz="1800" dirty="0" smtClean="0"/>
                    </a:p>
                    <a:p>
                      <a:pPr marL="457200" indent="-457200">
                        <a:buFont typeface="Wingdings" panose="05000000000000000000" pitchFamily="2" charset="2"/>
                        <a:buChar char="§"/>
                      </a:pPr>
                      <a:r>
                        <a:rPr lang="as-IN" dirty="0" smtClean="0"/>
                        <a:t>বোরের পরমাণু মডেলে ইলেকট্রনের কৌণিক ভরবেগের ধারণা দেওয়া হয়েছে।</a:t>
                      </a:r>
                      <a:endParaRPr lang="en-US" sz="1800" dirty="0"/>
                    </a:p>
                  </a:txBody>
                  <a:tcPr/>
                </a:tc>
                <a:extLst>
                  <a:ext uri="{0D108BD9-81ED-4DB2-BD59-A6C34878D82A}">
                    <a16:rowId xmlns="" xmlns:a16="http://schemas.microsoft.com/office/drawing/2014/main" val="1364214914"/>
                  </a:ext>
                </a:extLst>
              </a:tr>
            </a:tbl>
          </a:graphicData>
        </a:graphic>
      </p:graphicFrame>
      <p:cxnSp>
        <p:nvCxnSpPr>
          <p:cNvPr id="6" name="Straight Connector 5"/>
          <p:cNvCxnSpPr/>
          <p:nvPr/>
        </p:nvCxnSpPr>
        <p:spPr>
          <a:xfrm flipV="1">
            <a:off x="0" y="5983942"/>
            <a:ext cx="12192000" cy="161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4437529"/>
            <a:ext cx="12192000" cy="26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344706"/>
            <a:ext cx="12192000" cy="268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15553" y="6581001"/>
            <a:ext cx="2030506" cy="276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dirty="0" smtClean="0">
                <a:solidFill>
                  <a:srgbClr val="FF0000"/>
                </a:solidFill>
              </a:rPr>
              <a:t>Edited content </a:t>
            </a:r>
            <a:endParaRPr lang="en-US" sz="1200" dirty="0">
              <a:solidFill>
                <a:srgbClr val="FF0000"/>
              </a:solidFill>
            </a:endParaRPr>
          </a:p>
        </p:txBody>
      </p:sp>
    </p:spTree>
    <p:extLst>
      <p:ext uri="{BB962C8B-B14F-4D97-AF65-F5344CB8AC3E}">
        <p14:creationId xmlns="" xmlns:p14="http://schemas.microsoft.com/office/powerpoint/2010/main" val="26709360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90091" y="3705022"/>
            <a:ext cx="8367585" cy="1216052"/>
            <a:chOff x="191828" y="4077117"/>
            <a:chExt cx="11531012" cy="1837526"/>
          </a:xfrm>
        </p:grpSpPr>
        <p:sp>
          <p:nvSpPr>
            <p:cNvPr id="17" name="Chevron 16"/>
            <p:cNvSpPr/>
            <p:nvPr/>
          </p:nvSpPr>
          <p:spPr>
            <a:xfrm>
              <a:off x="191828" y="4077117"/>
              <a:ext cx="2420351" cy="1837526"/>
            </a:xfrm>
            <a:prstGeom prst="chevron">
              <a:avLst>
                <a:gd name="adj" fmla="val 70610"/>
              </a:avLst>
            </a:prstGeom>
            <a:blipFill>
              <a:blip r:embed="rId2"/>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Chevron 27"/>
            <p:cNvSpPr/>
            <p:nvPr/>
          </p:nvSpPr>
          <p:spPr>
            <a:xfrm>
              <a:off x="1675612" y="4347002"/>
              <a:ext cx="2550512" cy="129761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28"/>
            <p:cNvSpPr/>
            <p:nvPr/>
          </p:nvSpPr>
          <p:spPr>
            <a:xfrm>
              <a:off x="3229268" y="4347002"/>
              <a:ext cx="2550512"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Chevron 29"/>
            <p:cNvSpPr/>
            <p:nvPr/>
          </p:nvSpPr>
          <p:spPr>
            <a:xfrm>
              <a:off x="4779391" y="4362594"/>
              <a:ext cx="2550513" cy="1282018"/>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Chevron 30"/>
            <p:cNvSpPr/>
            <p:nvPr/>
          </p:nvSpPr>
          <p:spPr>
            <a:xfrm>
              <a:off x="6284992" y="4356327"/>
              <a:ext cx="2550512"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Chevron 31"/>
            <p:cNvSpPr/>
            <p:nvPr/>
          </p:nvSpPr>
          <p:spPr>
            <a:xfrm>
              <a:off x="7801345" y="4356327"/>
              <a:ext cx="3921495"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Freeform 32"/>
            <p:cNvSpPr/>
            <p:nvPr/>
          </p:nvSpPr>
          <p:spPr>
            <a:xfrm>
              <a:off x="681519" y="4496909"/>
              <a:ext cx="10579339" cy="1038091"/>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grpSp>
      <p:sp>
        <p:nvSpPr>
          <p:cNvPr id="3" name="Rectangle 2"/>
          <p:cNvSpPr/>
          <p:nvPr/>
        </p:nvSpPr>
        <p:spPr>
          <a:xfrm>
            <a:off x="2593906" y="4090078"/>
            <a:ext cx="6119787" cy="553998"/>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0" rIns="0" bIns="0" anchor="ctr" anchorCtr="0">
            <a:spAutoFit/>
          </a:bodyPr>
          <a:lstStyle/>
          <a:p>
            <a:pPr marL="457200" indent="-457200">
              <a:buFont typeface="Wingdings" panose="05000000000000000000" pitchFamily="2" charset="2"/>
              <a:buChar char="v"/>
            </a:pPr>
            <a:r>
              <a:rPr lang="en-US" sz="3600" dirty="0" smtClean="0">
                <a:ln w="11430">
                  <a:solidFill>
                    <a:schemeClr val="tx1">
                      <a:lumMod val="95000"/>
                      <a:lumOff val="5000"/>
                    </a:schemeClr>
                  </a:solidFill>
                </a:ln>
                <a:latin typeface="NikoshBAN" panose="02000000000000000000" pitchFamily="2" charset="0"/>
                <a:cs typeface="NikoshBAN" panose="02000000000000000000" pitchFamily="2" charset="0"/>
              </a:rPr>
              <a:t>       </a:t>
            </a:r>
            <a:r>
              <a:rPr lang="en-US" sz="3600" dirty="0" err="1" smtClean="0">
                <a:ln w="11430">
                  <a:solidFill>
                    <a:schemeClr val="tx1">
                      <a:lumMod val="95000"/>
                      <a:lumOff val="5000"/>
                    </a:schemeClr>
                  </a:solidFill>
                </a:ln>
                <a:latin typeface="NikoshBAN" panose="02000000000000000000" pitchFamily="2" charset="0"/>
                <a:cs typeface="NikoshBAN" panose="02000000000000000000" pitchFamily="2" charset="0"/>
              </a:rPr>
              <a:t>পারমাণবিক</a:t>
            </a:r>
            <a:r>
              <a:rPr lang="en-US" sz="3600" dirty="0" smtClean="0">
                <a:ln w="11430">
                  <a:solidFill>
                    <a:schemeClr val="tx1">
                      <a:lumMod val="95000"/>
                      <a:lumOff val="5000"/>
                    </a:schemeClr>
                  </a:solidFill>
                </a:ln>
                <a:latin typeface="NikoshBAN" panose="02000000000000000000" pitchFamily="2" charset="0"/>
                <a:cs typeface="NikoshBAN" panose="02000000000000000000" pitchFamily="2" charset="0"/>
              </a:rPr>
              <a:t> </a:t>
            </a:r>
            <a:r>
              <a:rPr lang="en-US" sz="3600" dirty="0" err="1" smtClean="0">
                <a:ln w="11430">
                  <a:solidFill>
                    <a:schemeClr val="tx1">
                      <a:lumMod val="95000"/>
                      <a:lumOff val="5000"/>
                    </a:schemeClr>
                  </a:solidFill>
                </a:ln>
                <a:latin typeface="NikoshBAN" panose="02000000000000000000" pitchFamily="2" charset="0"/>
                <a:cs typeface="NikoshBAN" panose="02000000000000000000" pitchFamily="2" charset="0"/>
              </a:rPr>
              <a:t>বর্ণাল</a:t>
            </a:r>
            <a:r>
              <a:rPr lang="en-US" sz="3600" dirty="0" err="1" smtClean="0">
                <a:ln w="11430">
                  <a:solidFill>
                    <a:schemeClr val="tx1">
                      <a:lumMod val="95000"/>
                      <a:lumOff val="5000"/>
                    </a:schemeClr>
                  </a:solidFill>
                </a:ln>
                <a:latin typeface="NikoshBAN" panose="02000000000000000000" pitchFamily="2" charset="0"/>
                <a:cs typeface="NikoshBAN" panose="02000000000000000000" pitchFamily="2" charset="0"/>
              </a:rPr>
              <a:t>ী</a:t>
            </a:r>
            <a:r>
              <a:rPr lang="en-US" sz="3600" dirty="0" smtClean="0">
                <a:ln w="11430">
                  <a:solidFill>
                    <a:schemeClr val="tx1">
                      <a:lumMod val="95000"/>
                      <a:lumOff val="5000"/>
                    </a:schemeClr>
                  </a:solidFill>
                </a:ln>
                <a:latin typeface="NikoshBAN" panose="02000000000000000000" pitchFamily="2" charset="0"/>
                <a:cs typeface="NikoshBAN" panose="02000000000000000000" pitchFamily="2" charset="0"/>
              </a:rPr>
              <a:t> </a:t>
            </a:r>
            <a:r>
              <a:rPr lang="bn-BD" sz="3600" dirty="0" smtClean="0">
                <a:ln w="11430">
                  <a:solidFill>
                    <a:schemeClr val="tx1">
                      <a:lumMod val="95000"/>
                      <a:lumOff val="5000"/>
                    </a:schemeClr>
                  </a:solidFill>
                </a:ln>
                <a:latin typeface="NikoshBAN" panose="02000000000000000000" pitchFamily="2" charset="0"/>
                <a:cs typeface="NikoshBAN" panose="02000000000000000000" pitchFamily="2" charset="0"/>
              </a:rPr>
              <a:t>ব্যাখ্যা করো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4" name="Round Diagonal Corner Rectangle 43"/>
          <p:cNvSpPr/>
          <p:nvPr/>
        </p:nvSpPr>
        <p:spPr>
          <a:xfrm>
            <a:off x="3759284" y="399103"/>
            <a:ext cx="5029200" cy="728404"/>
          </a:xfrm>
          <a:prstGeom prst="round2DiagRect">
            <a:avLst>
              <a:gd name="adj1" fmla="val 50000"/>
              <a:gd name="adj2" fmla="val 0"/>
            </a:avLst>
          </a:prstGeom>
          <a:ln/>
        </p:spPr>
        <p:style>
          <a:lnRef idx="1">
            <a:schemeClr val="accent1"/>
          </a:lnRef>
          <a:fillRef idx="3">
            <a:schemeClr val="accent1"/>
          </a:fillRef>
          <a:effectRef idx="2">
            <a:schemeClr val="accent1"/>
          </a:effectRef>
          <a:fontRef idx="minor">
            <a:schemeClr val="lt1"/>
          </a:fontRef>
        </p:style>
        <p:txBody>
          <a:bodyPr lIns="108843" tIns="54421" rIns="108843" bIns="54421"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4800"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sp>
        <p:nvSpPr>
          <p:cNvPr id="35" name="TextBox 34"/>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40360208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284" y="2066972"/>
            <a:ext cx="9526137"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১.</a:t>
            </a:r>
            <a:r>
              <a:rPr lang="bn-BD"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নীলস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 তাঁর বিখ্যাত পরমাণু মডেল প্রকাশ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840011" y="2780643"/>
            <a:ext cx="4885899" cy="605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১৮১৩</a:t>
            </a:r>
            <a:endParaRPr lang="en-SG"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5884715" y="2800328"/>
            <a:ext cx="4463827" cy="5853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১৮১৪</a:t>
            </a:r>
            <a:endParaRPr lang="en-SG"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840011" y="3483504"/>
            <a:ext cx="4885899" cy="6321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১৯১৩</a:t>
            </a:r>
            <a:endParaRPr lang="en-SG"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5884714" y="3484953"/>
            <a:ext cx="4463828" cy="6307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(ঘ)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১৯১৪</a:t>
            </a:r>
            <a:endParaRPr lang="en-SG"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835284" y="4213503"/>
            <a:ext cx="9526137"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২.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প্রধান কোয়ান্টাম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সংখ্যার</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n</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মান হতে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পারে?</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819964" y="4920909"/>
            <a:ext cx="4885899" cy="6084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a:solidFill>
                    <a:schemeClr val="tx1"/>
                  </a:solidFill>
                </a:ln>
                <a:solidFill>
                  <a:schemeClr val="tx1"/>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.25</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5863682" y="4931389"/>
            <a:ext cx="4486492" cy="62211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(খ) </a:t>
            </a: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840011" y="5639996"/>
            <a:ext cx="4885899" cy="5732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5862049" y="5650188"/>
            <a:ext cx="4486493" cy="5732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(ঘ</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3.7</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Oval 15"/>
          <p:cNvSpPr/>
          <p:nvPr/>
        </p:nvSpPr>
        <p:spPr>
          <a:xfrm>
            <a:off x="869380" y="3607343"/>
            <a:ext cx="488372" cy="457200"/>
          </a:xfrm>
          <a:prstGeom prst="ellipse">
            <a:avLst/>
          </a:prstGeom>
          <a:solidFill>
            <a:schemeClr val="tx1"/>
          </a:solidFill>
          <a:ln>
            <a:solidFill>
              <a:schemeClr val="tx2"/>
            </a:solid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5884714" y="5028071"/>
            <a:ext cx="488372" cy="457200"/>
          </a:xfrm>
          <a:prstGeom prst="ellipse">
            <a:avLst/>
          </a:prstGeom>
          <a:solidFill>
            <a:schemeClr val="tx1"/>
          </a:solidFill>
          <a:ln>
            <a:solidFill>
              <a:schemeClr val="tx2"/>
            </a:solid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10492821" y="1126150"/>
            <a:ext cx="1433016" cy="1137356"/>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Round Diagonal Corner Rectangle 34"/>
          <p:cNvSpPr/>
          <p:nvPr/>
        </p:nvSpPr>
        <p:spPr>
          <a:xfrm>
            <a:off x="835284" y="1250777"/>
            <a:ext cx="9526137" cy="728404"/>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6" name="TextBox 35"/>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8093036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284" y="2066972"/>
            <a:ext cx="9526137"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3</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নিচের কোনটির বর্ণালি ব্যাখ্যা বোর</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পরমাণু মডেল দ্বারা করা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যায়?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840011" y="2780643"/>
            <a:ext cx="4885899" cy="64462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He</a:t>
            </a:r>
            <a:endParaRPr lang="en-SG"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5884715" y="2800328"/>
            <a:ext cx="4476706" cy="6249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Ne</a:t>
            </a:r>
            <a:endParaRPr lang="en-SG"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840011" y="3555714"/>
            <a:ext cx="4885899" cy="593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Na</a:t>
            </a:r>
            <a:endParaRPr lang="en-SG" sz="320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5882326" y="3569369"/>
            <a:ext cx="4479095" cy="57976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Li</a:t>
            </a:r>
            <a:r>
              <a:rPr lang="en-US" sz="3200" baseline="300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2+</a:t>
            </a:r>
            <a:endParaRPr lang="en-SG" sz="320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Oval 15"/>
          <p:cNvSpPr/>
          <p:nvPr/>
        </p:nvSpPr>
        <p:spPr>
          <a:xfrm>
            <a:off x="891691" y="2927220"/>
            <a:ext cx="488372" cy="457200"/>
          </a:xfrm>
          <a:prstGeom prst="ellipse">
            <a:avLst/>
          </a:prstGeom>
          <a:solidFill>
            <a:schemeClr val="tx1"/>
          </a:solidFill>
          <a:ln>
            <a:solidFill>
              <a:schemeClr val="tx2"/>
            </a:solid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10531458" y="1126150"/>
            <a:ext cx="1433016" cy="1137356"/>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Round Diagonal Corner Rectangle 34"/>
          <p:cNvSpPr/>
          <p:nvPr/>
        </p:nvSpPr>
        <p:spPr>
          <a:xfrm>
            <a:off x="835284" y="1250777"/>
            <a:ext cx="9526137" cy="728404"/>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6" name="TextBox 35"/>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21868171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hevron 47"/>
          <p:cNvSpPr/>
          <p:nvPr/>
        </p:nvSpPr>
        <p:spPr>
          <a:xfrm>
            <a:off x="895202" y="4805123"/>
            <a:ext cx="2481040" cy="1065973"/>
          </a:xfrm>
          <a:prstGeom prst="chevron">
            <a:avLst>
              <a:gd name="adj" fmla="val 70610"/>
            </a:avLst>
          </a:prstGeom>
          <a:blipFill>
            <a:blip r:embed="rId3" cstate="email">
              <a:extLst>
                <a:ext uri="{28A0092B-C50C-407E-A947-70E740481C1C}">
                  <a14:useLocalDpi xmlns:a14="http://schemas.microsoft.com/office/drawing/2010/main" xmlns=""/>
                </a:ext>
              </a:extLst>
            </a:blip>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Chevron 48"/>
          <p:cNvSpPr/>
          <p:nvPr/>
        </p:nvSpPr>
        <p:spPr>
          <a:xfrm>
            <a:off x="2179970" y="4971216"/>
            <a:ext cx="2454493"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Chevron 49"/>
          <p:cNvSpPr/>
          <p:nvPr/>
        </p:nvSpPr>
        <p:spPr>
          <a:xfrm>
            <a:off x="3378300" y="4971216"/>
            <a:ext cx="2454493"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Chevron 50"/>
          <p:cNvSpPr/>
          <p:nvPr/>
        </p:nvSpPr>
        <p:spPr>
          <a:xfrm>
            <a:off x="4496230" y="4967662"/>
            <a:ext cx="2454493" cy="787889"/>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Chevron 51"/>
          <p:cNvSpPr/>
          <p:nvPr/>
        </p:nvSpPr>
        <p:spPr>
          <a:xfrm>
            <a:off x="5654216" y="4963582"/>
            <a:ext cx="2454493"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3" name="Chevron 52"/>
          <p:cNvSpPr/>
          <p:nvPr/>
        </p:nvSpPr>
        <p:spPr>
          <a:xfrm>
            <a:off x="6877847" y="4963582"/>
            <a:ext cx="4526404"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4" name="Freeform 53"/>
          <p:cNvSpPr/>
          <p:nvPr/>
        </p:nvSpPr>
        <p:spPr>
          <a:xfrm>
            <a:off x="1359915" y="5049383"/>
            <a:ext cx="9656000" cy="633578"/>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600200">
              <a:lnSpc>
                <a:spcPct val="90000"/>
              </a:lnSpc>
              <a:spcBef>
                <a:spcPct val="0"/>
              </a:spcBef>
              <a:spcAft>
                <a:spcPct val="35000"/>
              </a:spcAft>
            </a:pPr>
            <a:r>
              <a:rPr lang="bn-IN" sz="2400" b="1" dirty="0">
                <a:effectLst>
                  <a:outerShdw blurRad="38100" dist="38100" dir="2700000" algn="tl">
                    <a:srgbClr val="000000">
                      <a:alpha val="43137"/>
                    </a:srgbClr>
                  </a:outerShdw>
                </a:effectLst>
                <a:latin typeface="NikoshBAN" pitchFamily="2" charset="0"/>
                <a:cs typeface="NikoshBAN" pitchFamily="2" charset="0"/>
              </a:rPr>
              <a:t>বোর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পর</a:t>
            </a:r>
            <a:r>
              <a:rPr lang="bn-IN" sz="2400" b="1" dirty="0">
                <a:effectLst>
                  <a:outerShdw blurRad="38100" dist="38100" dir="2700000" algn="tl">
                    <a:srgbClr val="000000">
                      <a:alpha val="43137"/>
                    </a:srgbClr>
                  </a:outerShdw>
                </a:effectLst>
                <a:latin typeface="NikoshBAN" pitchFamily="2" charset="0"/>
                <a:cs typeface="NikoshBAN" pitchFamily="2" charset="0"/>
              </a:rPr>
              <a:t>মাণু মডেল ও  রাদারফোর্ডের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পর</a:t>
            </a:r>
            <a:r>
              <a:rPr lang="bn-IN" sz="2400" b="1" dirty="0">
                <a:effectLst>
                  <a:outerShdw blurRad="38100" dist="38100" dir="2700000" algn="tl">
                    <a:srgbClr val="000000">
                      <a:alpha val="43137"/>
                    </a:srgbClr>
                  </a:outerShdw>
                </a:effectLst>
                <a:latin typeface="NikoshBAN" pitchFamily="2" charset="0"/>
                <a:cs typeface="NikoshBAN" pitchFamily="2" charset="0"/>
              </a:rPr>
              <a:t>মাণু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মডেলের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মধ্যে</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মডেল</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অধিক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গ্রহণযোগ্য</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যুক্তি</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দাও</a:t>
            </a:r>
            <a:r>
              <a:rPr lang="bn-IN" sz="24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400" b="1" dirty="0">
              <a:effectLst>
                <a:outerShdw blurRad="38100" dist="38100" dir="2700000" algn="tl">
                  <a:srgbClr val="000000">
                    <a:alpha val="43137"/>
                  </a:srgbClr>
                </a:outerShdw>
              </a:effectLst>
            </a:endParaRPr>
          </a:p>
        </p:txBody>
      </p:sp>
      <p:sp>
        <p:nvSpPr>
          <p:cNvPr id="55" name="Round Diagonal Corner Rectangle 54"/>
          <p:cNvSpPr/>
          <p:nvPr/>
        </p:nvSpPr>
        <p:spPr>
          <a:xfrm>
            <a:off x="3635127" y="584185"/>
            <a:ext cx="5029200" cy="728404"/>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বাড়ির</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কাজ</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6" name="TextBox 35"/>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9054767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wipe(left)">
                                      <p:cBhvr>
                                        <p:cTn id="11" dur="20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646015" y="616553"/>
            <a:ext cx="4386310"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Rectangle 22"/>
          <p:cNvSpPr/>
          <p:nvPr/>
        </p:nvSpPr>
        <p:spPr>
          <a:xfrm>
            <a:off x="5138670" y="629285"/>
            <a:ext cx="5344732"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2" name="Rectangle 21"/>
          <p:cNvSpPr/>
          <p:nvPr/>
        </p:nvSpPr>
        <p:spPr>
          <a:xfrm>
            <a:off x="1503679" y="1583312"/>
            <a:ext cx="8388052"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      </a:t>
            </a:r>
            <a:r>
              <a:rPr lang="bn-BD" sz="6600" b="1" dirty="0" smtClean="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সবাইকে ধন্যবাদ</a:t>
            </a:r>
            <a:endParaRPr lang="en-US" sz="6600" b="1" dirty="0" smtClean="0">
              <a:ln w="11430"/>
              <a:solidFill>
                <a:srgbClr val="36174D"/>
              </a:solidFill>
              <a:effectLst>
                <a:outerShdw blurRad="50800" dist="39000" dir="5460000" algn="tl">
                  <a:srgbClr val="000000">
                    <a:alpha val="38000"/>
                  </a:srgbClr>
                </a:outerShdw>
              </a:effectLst>
              <a:latin typeface="NikoshBAN" pitchFamily="2" charset="0"/>
              <a:cs typeface="NikoshBAN" pitchFamily="2" charset="0"/>
            </a:endParaRPr>
          </a:p>
          <a:p>
            <a:r>
              <a:rPr lang="en-US" sz="6600" b="1" dirty="0" smtClean="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          </a:t>
            </a:r>
            <a:r>
              <a:rPr lang="en-US" sz="66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আল্লাহ</a:t>
            </a:r>
            <a:r>
              <a:rPr lang="en-US" sz="66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66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হাফেজ</a:t>
            </a:r>
            <a:endParaRPr lang="en-US" sz="66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0" name="TextBox 19"/>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9165908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ppt_x</p:attrName>
                                        </p:attrNameLst>
                                      </p:cBhvr>
                                      <p:tavLst>
                                        <p:tav tm="0">
                                          <p:val>
                                            <p:fltVal val="0.5"/>
                                          </p:val>
                                        </p:tav>
                                        <p:tav tm="100000">
                                          <p:val>
                                            <p:strVal val="#ppt_x"/>
                                          </p:val>
                                        </p:tav>
                                      </p:tavLst>
                                    </p:anim>
                                    <p:anim calcmode="lin" valueType="num">
                                      <p:cBhvr>
                                        <p:cTn id="10" dur="5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5974" y="1391896"/>
            <a:ext cx="5238750" cy="38100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61667" y="1393372"/>
            <a:ext cx="3798686" cy="3811476"/>
          </a:xfrm>
          <a:prstGeom prst="ellipse">
            <a:avLst/>
          </a:prstGeom>
          <a:ln>
            <a:noFill/>
          </a:ln>
          <a:effectLst>
            <a:softEdge rad="112500"/>
          </a:effectLst>
        </p:spPr>
      </p:pic>
      <p:sp>
        <p:nvSpPr>
          <p:cNvPr id="7" name="Rectangle 6"/>
          <p:cNvSpPr/>
          <p:nvPr/>
        </p:nvSpPr>
        <p:spPr>
          <a:xfrm>
            <a:off x="3906989" y="5256819"/>
            <a:ext cx="4550118"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পরমাণুর</a:t>
            </a:r>
            <a:r>
              <a:rPr lang="en-US"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মডেল</a:t>
            </a:r>
            <a:endParaRPr lang="en-US" sz="40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2216645" y="478944"/>
            <a:ext cx="7930808" cy="769441"/>
          </a:xfrm>
          <a:prstGeom prst="rect">
            <a:avLst/>
          </a:prstGeom>
        </p:spPr>
        <p:txBody>
          <a:bodyPr wrap="square">
            <a:spAutoFit/>
          </a:bodyPr>
          <a:lstStyle/>
          <a:p>
            <a:pPr algn="ctr"/>
            <a:r>
              <a:rPr lang="bn-BD" sz="4400" dirty="0" smtClean="0">
                <a:latin typeface="NikoshBAN" panose="02000000000000000000" pitchFamily="2" charset="0"/>
                <a:cs typeface="NikoshBAN" panose="02000000000000000000" pitchFamily="2" charset="0"/>
              </a:rPr>
              <a:t>শিক্ষার্থীরা ছবিতে তোমরা কী দেখতে পাচ্ছো?</a:t>
            </a:r>
            <a:endParaRPr lang="en-SG" sz="4400" dirty="0">
              <a:latin typeface="NikoshBAN" panose="02000000000000000000" pitchFamily="2" charset="0"/>
              <a:cs typeface="NikoshBAN" panose="02000000000000000000" pitchFamily="2" charset="0"/>
            </a:endParaRPr>
          </a:p>
        </p:txBody>
      </p:sp>
      <p:sp>
        <p:nvSpPr>
          <p:cNvPr id="9" name="Rectangle 8"/>
          <p:cNvSpPr/>
          <p:nvPr/>
        </p:nvSpPr>
        <p:spPr>
          <a:xfrm>
            <a:off x="1139047" y="5746384"/>
            <a:ext cx="6391306" cy="707886"/>
          </a:xfrm>
          <a:prstGeom prst="rect">
            <a:avLst/>
          </a:prstGeom>
        </p:spPr>
        <p:txBody>
          <a:bodyPr wrap="square">
            <a:spAutoFit/>
          </a:bodyPr>
          <a:lstStyle/>
          <a:p>
            <a:pPr algn="ctr" fontAlgn="auto">
              <a:spcBef>
                <a:spcPts val="0"/>
              </a:spcBef>
              <a:spcAft>
                <a:spcPts val="0"/>
              </a:spcAft>
            </a:pPr>
            <a:r>
              <a:rPr lang="en-US" sz="4000" dirty="0" err="1"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বামের</a:t>
            </a: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পরমাণুর থেকে কী নির্গত হচ্ছে?</a:t>
            </a:r>
            <a:endParaRPr lang="en-US" sz="40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8920047" y="5903181"/>
            <a:ext cx="3271953"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পারমাণবিক </a:t>
            </a:r>
            <a:r>
              <a:rPr lang="bn-BD" sz="4000" dirty="0">
                <a:ln w="11430">
                  <a:solidFill>
                    <a:schemeClr val="tx1">
                      <a:lumMod val="95000"/>
                      <a:lumOff val="5000"/>
                    </a:schemeClr>
                  </a:solidFill>
                </a:ln>
                <a:latin typeface="NikoshBAN" panose="02000000000000000000" pitchFamily="2" charset="0"/>
                <a:cs typeface="NikoshBAN" panose="02000000000000000000" pitchFamily="2" charset="0"/>
              </a:rPr>
              <a:t>বর্ণালি</a:t>
            </a:r>
            <a:endParaRPr lang="en-US" sz="40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1752473" y="5548989"/>
            <a:ext cx="9504608"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solidFill>
                  <a:srgbClr val="FF0000"/>
                </a:solidFill>
                <a:latin typeface="NikoshBAN" panose="02000000000000000000" pitchFamily="2" charset="0"/>
                <a:cs typeface="NikoshBAN" panose="02000000000000000000" pitchFamily="2" charset="0"/>
              </a:rPr>
              <a:t>এই পারমাণবিক বর্ণালি সম্পর্কে সর্বপ্রথম কে ধারণা দেন?</a:t>
            </a:r>
            <a:endParaRPr lang="en-US" sz="4000" dirty="0">
              <a:ln w="11430">
                <a:solidFill>
                  <a:schemeClr val="tx1">
                    <a:lumMod val="95000"/>
                    <a:lumOff val="5000"/>
                  </a:schemeClr>
                </a:solidFill>
              </a:ln>
              <a:solidFill>
                <a:srgbClr val="FF0000"/>
              </a:solidFill>
              <a:latin typeface="NikoshBAN" panose="02000000000000000000" pitchFamily="2" charset="0"/>
              <a:cs typeface="NikoshBAN" panose="02000000000000000000" pitchFamily="2" charset="0"/>
            </a:endParaRPr>
          </a:p>
        </p:txBody>
      </p:sp>
      <p:sp>
        <p:nvSpPr>
          <p:cNvPr id="13" name="Rectangle 12"/>
          <p:cNvSpPr/>
          <p:nvPr/>
        </p:nvSpPr>
        <p:spPr>
          <a:xfrm>
            <a:off x="6737944" y="4903530"/>
            <a:ext cx="3445678"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বিজ্ঞানী নীলস বোর</a:t>
            </a:r>
            <a:endParaRPr lang="en-US" sz="4000" dirty="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4" name="TextBox 23"/>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4213348589"/>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2000"/>
                                        <p:tgtEl>
                                          <p:spTgt spid="7"/>
                                        </p:tgtEl>
                                        <p:attrNameLst>
                                          <p:attrName>ppt_w</p:attrName>
                                        </p:attrNameLst>
                                      </p:cBhvr>
                                      <p:tavLst>
                                        <p:tav tm="0">
                                          <p:val>
                                            <p:strVal val="ppt_w"/>
                                          </p:val>
                                        </p:tav>
                                        <p:tav tm="100000">
                                          <p:val>
                                            <p:fltVal val="0"/>
                                          </p:val>
                                        </p:tav>
                                      </p:tavLst>
                                    </p:anim>
                                    <p:anim calcmode="lin" valueType="num">
                                      <p:cBhvr>
                                        <p:cTn id="18" dur="2000"/>
                                        <p:tgtEl>
                                          <p:spTgt spid="7"/>
                                        </p:tgtEl>
                                        <p:attrNameLst>
                                          <p:attrName>ppt_h</p:attrName>
                                        </p:attrNameLst>
                                      </p:cBhvr>
                                      <p:tavLst>
                                        <p:tav tm="0">
                                          <p:val>
                                            <p:strVal val="ppt_h"/>
                                          </p:val>
                                        </p:tav>
                                        <p:tav tm="100000">
                                          <p:val>
                                            <p:fltVal val="0"/>
                                          </p:val>
                                        </p:tav>
                                      </p:tavLst>
                                    </p:anim>
                                    <p:animEffect transition="out" filter="fade">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0-#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2000"/>
                                        <p:tgtEl>
                                          <p:spTgt spid="9"/>
                                        </p:tgtEl>
                                        <p:attrNameLst>
                                          <p:attrName>ppt_w</p:attrName>
                                        </p:attrNameLst>
                                      </p:cBhvr>
                                      <p:tavLst>
                                        <p:tav tm="0">
                                          <p:val>
                                            <p:strVal val="ppt_w"/>
                                          </p:val>
                                        </p:tav>
                                        <p:tav tm="100000">
                                          <p:val>
                                            <p:fltVal val="0"/>
                                          </p:val>
                                        </p:tav>
                                      </p:tavLst>
                                    </p:anim>
                                    <p:anim calcmode="lin" valueType="num">
                                      <p:cBhvr>
                                        <p:cTn id="31" dur="2000"/>
                                        <p:tgtEl>
                                          <p:spTgt spid="9"/>
                                        </p:tgtEl>
                                        <p:attrNameLst>
                                          <p:attrName>ppt_h</p:attrName>
                                        </p:attrNameLst>
                                      </p:cBhvr>
                                      <p:tavLst>
                                        <p:tav tm="0">
                                          <p:val>
                                            <p:strVal val="ppt_h"/>
                                          </p:val>
                                        </p:tav>
                                        <p:tav tm="100000">
                                          <p:val>
                                            <p:fltVal val="0"/>
                                          </p:val>
                                        </p:tav>
                                      </p:tavLst>
                                    </p:anim>
                                    <p:animEffect transition="out" filter="fade">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2000"/>
                                        <p:tgtEl>
                                          <p:spTgt spid="10"/>
                                        </p:tgtEl>
                                        <p:attrNameLst>
                                          <p:attrName>ppt_w</p:attrName>
                                        </p:attrNameLst>
                                      </p:cBhvr>
                                      <p:tavLst>
                                        <p:tav tm="0">
                                          <p:val>
                                            <p:strVal val="ppt_w"/>
                                          </p:val>
                                        </p:tav>
                                        <p:tav tm="100000">
                                          <p:val>
                                            <p:fltVal val="0"/>
                                          </p:val>
                                        </p:tav>
                                      </p:tavLst>
                                    </p:anim>
                                    <p:anim calcmode="lin" valueType="num">
                                      <p:cBhvr>
                                        <p:cTn id="44" dur="2000"/>
                                        <p:tgtEl>
                                          <p:spTgt spid="10"/>
                                        </p:tgtEl>
                                        <p:attrNameLst>
                                          <p:attrName>ppt_h</p:attrName>
                                        </p:attrNameLst>
                                      </p:cBhvr>
                                      <p:tavLst>
                                        <p:tav tm="0">
                                          <p:val>
                                            <p:strVal val="ppt_h"/>
                                          </p:val>
                                        </p:tav>
                                        <p:tav tm="100000">
                                          <p:val>
                                            <p:fltVal val="0"/>
                                          </p:val>
                                        </p:tav>
                                      </p:tavLst>
                                    </p:anim>
                                    <p:animEffect transition="out" filter="fade">
                                      <p:cBhvr>
                                        <p:cTn id="45" dur="2000"/>
                                        <p:tgtEl>
                                          <p:spTgt spid="10"/>
                                        </p:tgtEl>
                                      </p:cBhvr>
                                    </p:animEffect>
                                    <p:set>
                                      <p:cBhvr>
                                        <p:cTn id="46" dur="1" fill="hold">
                                          <p:stCondLst>
                                            <p:cond delay="19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2000" fill="hold"/>
                                        <p:tgtEl>
                                          <p:spTgt spid="12"/>
                                        </p:tgtEl>
                                        <p:attrNameLst>
                                          <p:attrName>ppt_x</p:attrName>
                                        </p:attrNameLst>
                                      </p:cBhvr>
                                      <p:tavLst>
                                        <p:tav tm="0">
                                          <p:val>
                                            <p:strVal val="0-#ppt_w/2"/>
                                          </p:val>
                                        </p:tav>
                                        <p:tav tm="100000">
                                          <p:val>
                                            <p:strVal val="#ppt_x"/>
                                          </p:val>
                                        </p:tav>
                                      </p:tavLst>
                                    </p:anim>
                                    <p:anim calcmode="lin" valueType="num">
                                      <p:cBhvr additive="base">
                                        <p:cTn id="5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2000"/>
                                        <p:tgtEl>
                                          <p:spTgt spid="12"/>
                                        </p:tgtEl>
                                        <p:attrNameLst>
                                          <p:attrName>ppt_w</p:attrName>
                                        </p:attrNameLst>
                                      </p:cBhvr>
                                      <p:tavLst>
                                        <p:tav tm="0">
                                          <p:val>
                                            <p:strVal val="ppt_w"/>
                                          </p:val>
                                        </p:tav>
                                        <p:tav tm="100000">
                                          <p:val>
                                            <p:fltVal val="0"/>
                                          </p:val>
                                        </p:tav>
                                      </p:tavLst>
                                    </p:anim>
                                    <p:anim calcmode="lin" valueType="num">
                                      <p:cBhvr>
                                        <p:cTn id="57" dur="2000"/>
                                        <p:tgtEl>
                                          <p:spTgt spid="12"/>
                                        </p:tgtEl>
                                        <p:attrNameLst>
                                          <p:attrName>ppt_h</p:attrName>
                                        </p:attrNameLst>
                                      </p:cBhvr>
                                      <p:tavLst>
                                        <p:tav tm="0">
                                          <p:val>
                                            <p:strVal val="ppt_h"/>
                                          </p:val>
                                        </p:tav>
                                        <p:tav tm="100000">
                                          <p:val>
                                            <p:fltVal val="0"/>
                                          </p:val>
                                        </p:tav>
                                      </p:tavLst>
                                    </p:anim>
                                    <p:animEffect transition="out" filter="fade">
                                      <p:cBhvr>
                                        <p:cTn id="58" dur="2000"/>
                                        <p:tgtEl>
                                          <p:spTgt spid="12"/>
                                        </p:tgtEl>
                                      </p:cBhvr>
                                    </p:animEffect>
                                    <p:set>
                                      <p:cBhvr>
                                        <p:cTn id="59" dur="1" fill="hold">
                                          <p:stCondLst>
                                            <p:cond delay="19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2000" fill="hold"/>
                                        <p:tgtEl>
                                          <p:spTgt spid="13"/>
                                        </p:tgtEl>
                                        <p:attrNameLst>
                                          <p:attrName>ppt_x</p:attrName>
                                        </p:attrNameLst>
                                      </p:cBhvr>
                                      <p:tavLst>
                                        <p:tav tm="0">
                                          <p:val>
                                            <p:strVal val="0-#ppt_w/2"/>
                                          </p:val>
                                        </p:tav>
                                        <p:tav tm="100000">
                                          <p:val>
                                            <p:strVal val="#ppt_x"/>
                                          </p:val>
                                        </p:tav>
                                      </p:tavLst>
                                    </p:anim>
                                    <p:anim calcmode="lin" valueType="num">
                                      <p:cBhvr additive="base">
                                        <p:cTn id="6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2000"/>
                                        <p:tgtEl>
                                          <p:spTgt spid="13"/>
                                        </p:tgtEl>
                                        <p:attrNameLst>
                                          <p:attrName>ppt_w</p:attrName>
                                        </p:attrNameLst>
                                      </p:cBhvr>
                                      <p:tavLst>
                                        <p:tav tm="0">
                                          <p:val>
                                            <p:strVal val="ppt_w"/>
                                          </p:val>
                                        </p:tav>
                                        <p:tav tm="100000">
                                          <p:val>
                                            <p:fltVal val="0"/>
                                          </p:val>
                                        </p:tav>
                                      </p:tavLst>
                                    </p:anim>
                                    <p:anim calcmode="lin" valueType="num">
                                      <p:cBhvr>
                                        <p:cTn id="70" dur="2000"/>
                                        <p:tgtEl>
                                          <p:spTgt spid="13"/>
                                        </p:tgtEl>
                                        <p:attrNameLst>
                                          <p:attrName>ppt_h</p:attrName>
                                        </p:attrNameLst>
                                      </p:cBhvr>
                                      <p:tavLst>
                                        <p:tav tm="0">
                                          <p:val>
                                            <p:strVal val="ppt_h"/>
                                          </p:val>
                                        </p:tav>
                                        <p:tav tm="100000">
                                          <p:val>
                                            <p:fltVal val="0"/>
                                          </p:val>
                                        </p:tav>
                                      </p:tavLst>
                                    </p:anim>
                                    <p:animEffect transition="out" filter="fade">
                                      <p:cBhvr>
                                        <p:cTn id="71" dur="2000"/>
                                        <p:tgtEl>
                                          <p:spTgt spid="13"/>
                                        </p:tgtEl>
                                      </p:cBhvr>
                                    </p:animEffect>
                                    <p:set>
                                      <p:cBhvr>
                                        <p:cTn id="7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P spid="10" grpId="0"/>
      <p:bldP spid="10"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75156" y="100265"/>
            <a:ext cx="3988558" cy="1462551"/>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8800" b="1" dirty="0">
                <a:ln w="11430"/>
                <a:effectLst>
                  <a:outerShdw blurRad="50800" dist="39000" dir="5460000" algn="tl">
                    <a:srgbClr val="000000">
                      <a:alpha val="38000"/>
                    </a:srgbClr>
                  </a:outerShdw>
                </a:effectLst>
                <a:latin typeface="NikoshBAN" pitchFamily="2" charset="0"/>
                <a:cs typeface="NikoshBAN" pitchFamily="2" charset="0"/>
              </a:rPr>
              <a:t>আ</a:t>
            </a:r>
            <a:r>
              <a:rPr lang="bn-BD" sz="6600" b="1" dirty="0">
                <a:ln w="11430"/>
                <a:effectLst>
                  <a:outerShdw blurRad="50800" dist="39000" dir="5460000" algn="tl">
                    <a:srgbClr val="000000">
                      <a:alpha val="38000"/>
                    </a:srgbClr>
                  </a:outerShdw>
                </a:effectLst>
                <a:latin typeface="NikoshBAN" pitchFamily="2" charset="0"/>
                <a:cs typeface="NikoshBAN" pitchFamily="2" charset="0"/>
              </a:rPr>
              <a:t>জকের পাঠ </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18" name="Picture 2" descr="https://educarebd12.files.wordpress.com/2019/08/band-gap-and-semiconductor-current-carriers_gif1.gif"/>
          <p:cNvPicPr>
            <a:picLocks noChangeAspect="1" noChangeArrowheads="1" noCrop="1"/>
          </p:cNvPicPr>
          <p:nvPr/>
        </p:nvPicPr>
        <p:blipFill>
          <a:blip r:embed="rId2"/>
          <a:srcRect/>
          <a:stretch>
            <a:fillRect/>
          </a:stretch>
        </p:blipFill>
        <p:spPr bwMode="auto">
          <a:xfrm>
            <a:off x="3388659" y="1398495"/>
            <a:ext cx="4314149" cy="25011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TextBox 18"/>
          <p:cNvSpPr txBox="1"/>
          <p:nvPr/>
        </p:nvSpPr>
        <p:spPr>
          <a:xfrm>
            <a:off x="2299448" y="4101353"/>
            <a:ext cx="7086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solidFill>
                    <a:schemeClr val="tx1"/>
                  </a:solidFill>
                </a:ln>
                <a:solidFill>
                  <a:srgbClr val="FF0000"/>
                </a:solidFill>
                <a:effectLst>
                  <a:reflection blurRad="12700" stA="50000" endPos="50000" dist="5000" dir="5400000" sy="-100000" rotWithShape="0"/>
                </a:effectLst>
              </a:rPr>
              <a:t>  বোর </a:t>
            </a:r>
            <a:r>
              <a:rPr lang="en-US" sz="5400" b="1" cap="all" dirty="0" err="1" smtClean="0">
                <a:ln w="0">
                  <a:solidFill>
                    <a:schemeClr val="tx1"/>
                  </a:solidFill>
                </a:ln>
                <a:solidFill>
                  <a:srgbClr val="FF0000"/>
                </a:solidFill>
                <a:effectLst>
                  <a:reflection blurRad="12700" stA="50000" endPos="50000" dist="5000" dir="5400000" sy="-100000" rotWithShape="0"/>
                </a:effectLst>
              </a:rPr>
              <a:t>পরমাণু</a:t>
            </a:r>
            <a:r>
              <a:rPr lang="en-US" sz="5400" b="1" cap="all" dirty="0" smtClean="0">
                <a:ln w="0">
                  <a:solidFill>
                    <a:schemeClr val="tx1"/>
                  </a:solidFill>
                </a:ln>
                <a:solidFill>
                  <a:srgbClr val="FF0000"/>
                </a:solidFill>
                <a:effectLst>
                  <a:reflection blurRad="12700" stA="50000" endPos="50000" dist="5000" dir="5400000" sy="-100000" rotWithShape="0"/>
                </a:effectLst>
              </a:rPr>
              <a:t> </a:t>
            </a:r>
            <a:r>
              <a:rPr lang="en-US" sz="5400" b="1" cap="all" dirty="0" err="1" smtClean="0">
                <a:ln w="0">
                  <a:solidFill>
                    <a:schemeClr val="tx1"/>
                  </a:solidFill>
                </a:ln>
                <a:solidFill>
                  <a:srgbClr val="FF0000"/>
                </a:solidFill>
                <a:effectLst>
                  <a:reflection blurRad="12700" stA="50000" endPos="50000" dist="5000" dir="5400000" sy="-100000" rotWithShape="0"/>
                </a:effectLst>
              </a:rPr>
              <a:t>মডেল</a:t>
            </a:r>
            <a:endParaRPr lang="en-US" sz="5400" b="1" cap="all" dirty="0">
              <a:ln w="0">
                <a:solidFill>
                  <a:schemeClr val="tx1"/>
                </a:solidFill>
              </a:ln>
              <a:solidFill>
                <a:srgbClr val="FF0000"/>
              </a:solidFill>
              <a:effectLst>
                <a:reflection blurRad="12700" stA="50000" endPos="50000" dist="5000" dir="5400000" sy="-100000" rotWithShape="0"/>
              </a:effectLst>
            </a:endParaRPr>
          </a:p>
        </p:txBody>
      </p:sp>
      <p:sp>
        <p:nvSpPr>
          <p:cNvPr id="20" name="TextBox 19"/>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3654554138"/>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818387" y="1440902"/>
            <a:ext cx="4892623" cy="707886"/>
          </a:xfrm>
          <a:prstGeom prst="rect">
            <a:avLst/>
          </a:prstGeom>
          <a:noFill/>
        </p:spPr>
        <p:txBody>
          <a:bodyPr wrap="square" rtlCol="0">
            <a:spAutoFit/>
          </a:bodyPr>
          <a:lstStyle/>
          <a:p>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b="1" u="sng" dirty="0" smtClean="0">
                <a:ln w="0"/>
                <a:effectLst>
                  <a:outerShdw blurRad="38100" dist="19050" dir="2700000" algn="tl" rotWithShape="0">
                    <a:schemeClr val="dk1">
                      <a:alpha val="40000"/>
                    </a:schemeClr>
                  </a:outerShdw>
                </a:effectLst>
                <a:latin typeface="NikoshBAN" pitchFamily="2" charset="0"/>
                <a:cs typeface="NikoshBAN" pitchFamily="2" charset="0"/>
              </a:rPr>
              <a:t>এই পাঠ শেষে শিক্ষার্থীরা</a:t>
            </a:r>
            <a:r>
              <a:rPr lang="en-US" sz="40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IN" sz="40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59" name="Round Diagonal Corner Rectangle 158"/>
          <p:cNvSpPr/>
          <p:nvPr/>
        </p:nvSpPr>
        <p:spPr>
          <a:xfrm>
            <a:off x="3572859" y="487957"/>
            <a:ext cx="5029200" cy="647785"/>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dirty="0">
              <a:solidFill>
                <a:schemeClr val="tx1"/>
              </a:solidFill>
              <a:latin typeface="NikoshBAN" pitchFamily="2" charset="0"/>
              <a:cs typeface="NikoshBAN" pitchFamily="2" charset="0"/>
            </a:endParaRPr>
          </a:p>
        </p:txBody>
      </p:sp>
      <p:sp>
        <p:nvSpPr>
          <p:cNvPr id="120" name="Rectangle 119"/>
          <p:cNvSpPr/>
          <p:nvPr/>
        </p:nvSpPr>
        <p:spPr>
          <a:xfrm>
            <a:off x="1900301" y="2208911"/>
            <a:ext cx="7001651"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457200" indent="-457200">
              <a:buFont typeface="+mj-lt"/>
              <a:buAutoNum type="arabicPeriod"/>
            </a:pPr>
            <a:r>
              <a:rPr lang="bn-BD" sz="2400" b="1" dirty="0" smtClean="0">
                <a:ln w="50800"/>
                <a:solidFill>
                  <a:schemeClr val="bg1">
                    <a:shade val="50000"/>
                  </a:schemeClr>
                </a:solidFill>
                <a:latin typeface="NikoshBAN" panose="02000000000000000000" pitchFamily="2" charset="0"/>
                <a:cs typeface="NikoshBAN" panose="02000000000000000000" pitchFamily="2" charset="0"/>
              </a:rPr>
              <a:t>বোর পরমাণু মডেলের মতবাদসমূহ</a:t>
            </a:r>
            <a:r>
              <a:rPr lang="en-US" sz="2400" b="1" dirty="0" smtClean="0">
                <a:ln w="50800"/>
                <a:solidFill>
                  <a:schemeClr val="bg1">
                    <a:shade val="50000"/>
                  </a:schemeClr>
                </a:solidFill>
                <a:latin typeface="NikoshBAN" panose="02000000000000000000" pitchFamily="2" charset="0"/>
                <a:cs typeface="NikoshBAN" panose="02000000000000000000" pitchFamily="2" charset="0"/>
              </a:rPr>
              <a:t> </a:t>
            </a:r>
            <a:r>
              <a:rPr lang="en-US" sz="2400" b="1" dirty="0" err="1" smtClean="0">
                <a:ln w="50800"/>
                <a:solidFill>
                  <a:schemeClr val="bg1">
                    <a:shade val="50000"/>
                  </a:schemeClr>
                </a:solidFill>
                <a:latin typeface="NikoshBAN" panose="02000000000000000000" pitchFamily="2" charset="0"/>
                <a:cs typeface="NikoshBAN" panose="02000000000000000000" pitchFamily="2" charset="0"/>
              </a:rPr>
              <a:t>উল্লেখ</a:t>
            </a:r>
            <a:r>
              <a:rPr lang="en-US" sz="2400" b="1" dirty="0" smtClean="0">
                <a:ln w="50800"/>
                <a:solidFill>
                  <a:schemeClr val="bg1">
                    <a:shade val="50000"/>
                  </a:schemeClr>
                </a:solidFill>
                <a:latin typeface="NikoshBAN" panose="02000000000000000000" pitchFamily="2" charset="0"/>
                <a:cs typeface="NikoshBAN" panose="02000000000000000000" pitchFamily="2" charset="0"/>
              </a:rPr>
              <a:t> </a:t>
            </a:r>
            <a:r>
              <a:rPr lang="en-US" sz="2400" b="1" dirty="0" err="1" smtClean="0">
                <a:ln w="50800"/>
                <a:solidFill>
                  <a:schemeClr val="bg1">
                    <a:shade val="50000"/>
                  </a:schemeClr>
                </a:solidFill>
                <a:latin typeface="NikoshBAN" panose="02000000000000000000" pitchFamily="2" charset="0"/>
                <a:cs typeface="NikoshBAN" panose="02000000000000000000" pitchFamily="2" charset="0"/>
              </a:rPr>
              <a:t>করতে</a:t>
            </a:r>
            <a:r>
              <a:rPr lang="en-US" sz="2400" b="1" dirty="0" smtClean="0">
                <a:ln w="50800"/>
                <a:solidFill>
                  <a:schemeClr val="bg1">
                    <a:shade val="50000"/>
                  </a:schemeClr>
                </a:solidFill>
                <a:latin typeface="NikoshBAN" panose="02000000000000000000" pitchFamily="2" charset="0"/>
                <a:cs typeface="NikoshBAN" panose="02000000000000000000" pitchFamily="2" charset="0"/>
              </a:rPr>
              <a:t> </a:t>
            </a:r>
            <a:r>
              <a:rPr lang="en-US" sz="2400" b="1" dirty="0" err="1" smtClean="0">
                <a:ln w="50800"/>
                <a:solidFill>
                  <a:schemeClr val="bg1">
                    <a:shade val="50000"/>
                  </a:schemeClr>
                </a:solidFill>
                <a:latin typeface="NikoshBAN" panose="02000000000000000000" pitchFamily="2" charset="0"/>
                <a:cs typeface="NikoshBAN" panose="02000000000000000000" pitchFamily="2" charset="0"/>
              </a:rPr>
              <a:t>পারবে</a:t>
            </a:r>
            <a:r>
              <a:rPr lang="en-US" sz="2400" b="1" dirty="0" smtClean="0">
                <a:ln w="50800"/>
                <a:solidFill>
                  <a:schemeClr val="bg1">
                    <a:shade val="50000"/>
                  </a:schemeClr>
                </a:solidFill>
                <a:latin typeface="NikoshBAN" panose="02000000000000000000" pitchFamily="2" charset="0"/>
                <a:cs typeface="NikoshBAN" panose="02000000000000000000" pitchFamily="2" charset="0"/>
              </a:rPr>
              <a:t>;</a:t>
            </a:r>
          </a:p>
          <a:p>
            <a:pPr marL="457200" indent="-457200">
              <a:buFont typeface="+mj-lt"/>
              <a:buAutoNum type="arabicPeriod"/>
            </a:pP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পরমাণু মডেলের মতবাদসমূহ ব্যাখ্যা </a:t>
            </a:r>
            <a:r>
              <a:rPr lang="en-US" sz="2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marL="457200" indent="-457200">
              <a:buFont typeface="+mj-lt"/>
              <a:buAutoNum type="arabicPeriod"/>
            </a:pP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b="1" dirty="0" smtClean="0">
                <a:ln w="0"/>
                <a:effectLst>
                  <a:outerShdw blurRad="38100" dist="19050" dir="2700000" algn="tl" rotWithShape="0">
                    <a:schemeClr val="dk1">
                      <a:alpha val="40000"/>
                    </a:schemeClr>
                  </a:outerShdw>
                </a:effectLst>
                <a:latin typeface="NikoshBAN" pitchFamily="2" charset="0"/>
                <a:cs typeface="NikoshBAN" pitchFamily="2" charset="0"/>
              </a:rPr>
              <a:t>বোর পরমাণু মডেলের ব্যর্থতার কারণ বলতে </a:t>
            </a:r>
            <a:r>
              <a:rPr lang="en-US" sz="2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2400" b="1" dirty="0" smtClean="0">
                <a:ln w="0"/>
                <a:effectLst>
                  <a:outerShdw blurRad="38100" dist="19050" dir="2700000" algn="tl" rotWithShape="0">
                    <a:schemeClr val="dk1">
                      <a:alpha val="40000"/>
                    </a:schemeClr>
                  </a:outerShdw>
                </a:effectLst>
                <a:latin typeface="NikoshBAN" pitchFamily="2" charset="0"/>
                <a:cs typeface="NikoshBAN" pitchFamily="2" charset="0"/>
              </a:rPr>
              <a:t>;</a:t>
            </a:r>
          </a:p>
          <a:p>
            <a:pPr marL="457200" indent="-457200">
              <a:buFont typeface="+mj-lt"/>
              <a:buAutoNum type="arabicPeriod"/>
            </a:pP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পরমাণু মডেলের সীমাবদ্ধতা বিশ্লেষণ করতে </a:t>
            </a:r>
            <a:r>
              <a:rPr lang="en-US" sz="2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457200" indent="-457200">
              <a:buFont typeface="+mj-lt"/>
              <a:buAutoNum type="arabicPeriod"/>
            </a:pP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smtClean="0">
                <a:latin typeface="NikoshBAN" pitchFamily="2" charset="0"/>
                <a:cs typeface="NikoshBAN" pitchFamily="2" charset="0"/>
              </a:rPr>
              <a:t>রাদারফোর্ড </a:t>
            </a:r>
            <a:r>
              <a:rPr lang="en-US" sz="2400" b="1" dirty="0" smtClean="0">
                <a:latin typeface="NikoshBAN" pitchFamily="2" charset="0"/>
                <a:cs typeface="NikoshBAN" pitchFamily="2" charset="0"/>
              </a:rPr>
              <a:t>ও বোর পরমা</a:t>
            </a:r>
            <a:r>
              <a:rPr lang="bn-BD"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 মডেলের</a:t>
            </a:r>
            <a:r>
              <a:rPr lang="en-US" sz="2400" b="1" dirty="0" smtClean="0">
                <a:latin typeface="NikoshBAN" pitchFamily="2" charset="0"/>
                <a:cs typeface="NikoshBAN" pitchFamily="2" charset="0"/>
              </a:rPr>
              <a:t> সাদৃশ্য ও বৈসাদৃশ্য </a:t>
            </a:r>
            <a:r>
              <a:rPr lang="bn-BD"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ব্যাখ্যা </a:t>
            </a:r>
            <a:r>
              <a:rPr lang="en-US" sz="2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400" b="1" dirty="0" smtClean="0">
                <a:latin typeface="NikoshBAN" pitchFamily="2" charset="0"/>
                <a:cs typeface="NikoshBAN" pitchFamily="2" charset="0"/>
              </a:rPr>
              <a:t> </a:t>
            </a:r>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b="1" dirty="0" smtClean="0">
              <a:ln w="50800"/>
              <a:solidFill>
                <a:schemeClr val="bg1">
                  <a:shade val="50000"/>
                </a:schemeClr>
              </a:solidFill>
              <a:latin typeface="NikoshBAN" panose="02000000000000000000" pitchFamily="2" charset="0"/>
              <a:cs typeface="NikoshBAN" panose="02000000000000000000" pitchFamily="2" charset="0"/>
            </a:endParaRPr>
          </a:p>
          <a:p>
            <a:pPr marL="457200" indent="-457200">
              <a:buFont typeface="+mj-lt"/>
              <a:buAutoNum type="arabicPeriod"/>
            </a:pPr>
            <a:endParaRPr lang="bn-IN" sz="2400" b="1" dirty="0">
              <a:ln w="50800"/>
              <a:solidFill>
                <a:schemeClr val="bg1">
                  <a:shade val="50000"/>
                </a:schemeClr>
              </a:solidFill>
              <a:latin typeface="NikoshBAN" panose="02000000000000000000" pitchFamily="2" charset="0"/>
              <a:cs typeface="NikoshBAN" panose="02000000000000000000" pitchFamily="2" charset="0"/>
            </a:endParaRPr>
          </a:p>
        </p:txBody>
      </p:sp>
      <p:sp>
        <p:nvSpPr>
          <p:cNvPr id="128" name="TextBox 127"/>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3487378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blinds(horizontal)">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box(in)">
                                      <p:cBhvr>
                                        <p:cTn id="19" dur="500"/>
                                        <p:tgtEl>
                                          <p:spTgt spid="12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1" nodeType="click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checkerboard(across)">
                                      <p:cBhvr>
                                        <p:cTn id="2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59" grpId="0" animBg="1"/>
      <p:bldP spid="120" grpId="0" animBg="1"/>
      <p:bldP spid="1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ages\SCIENTIST\Niels-Bohr-2.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4201482" y="562600"/>
            <a:ext cx="2540000" cy="3157225"/>
          </a:xfrm>
          <a:prstGeom prst="rect">
            <a:avLst/>
          </a:prstGeom>
          <a:ln w="8890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230326" y="4015660"/>
            <a:ext cx="2005847" cy="716786"/>
          </a:xfrm>
          <a:prstGeom prst="rect">
            <a:avLst/>
          </a:prstGeom>
        </p:spPr>
        <p:style>
          <a:lnRef idx="2">
            <a:schemeClr val="accent2"/>
          </a:lnRef>
          <a:fillRef idx="1">
            <a:schemeClr val="lt1"/>
          </a:fillRef>
          <a:effectRef idx="0">
            <a:schemeClr val="accent2"/>
          </a:effectRef>
          <a:fontRef idx="minor">
            <a:schemeClr val="dk1"/>
          </a:fontRef>
        </p:style>
        <p:txBody>
          <a:bodyPr wrap="none" lIns="100255" tIns="50127" rIns="100255" bIns="50127">
            <a:spAutoFit/>
          </a:bodyPr>
          <a:lstStyle/>
          <a:p>
            <a:r>
              <a:rPr lang="bn-IN" sz="4000"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NikoshBAN" pitchFamily="2" charset="0"/>
                <a:cs typeface="NikoshBAN" pitchFamily="2" charset="0"/>
              </a:rPr>
              <a:t>নীলস বোর </a:t>
            </a:r>
            <a:endParaRPr lang="en-US" sz="4000"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14" name="TextBox 13"/>
          <p:cNvSpPr txBox="1"/>
          <p:nvPr/>
        </p:nvSpPr>
        <p:spPr>
          <a:xfrm>
            <a:off x="330315" y="4926708"/>
            <a:ext cx="11531152" cy="1169551"/>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a:r>
              <a:rPr lang="bn-IN" sz="3200" b="1" dirty="0">
                <a:ln w="50800"/>
                <a:effectLst>
                  <a:outerShdw blurRad="38100" dist="38100" dir="2700000" algn="tl">
                    <a:srgbClr val="000000">
                      <a:alpha val="43137"/>
                    </a:srgbClr>
                  </a:outerShdw>
                </a:effectLst>
                <a:latin typeface="NikoshBAN" pitchFamily="2" charset="0"/>
                <a:cs typeface="NikoshBAN" pitchFamily="2" charset="0"/>
              </a:rPr>
              <a:t>পরমাণুর গঠন এবং একই সাথে পারমাণবিক </a:t>
            </a:r>
            <a:r>
              <a:rPr lang="bn-IN" sz="3200" b="1" dirty="0" smtClean="0">
                <a:ln w="50800"/>
                <a:effectLst>
                  <a:outerShdw blurRad="38100" dist="38100" dir="2700000" algn="tl">
                    <a:srgbClr val="000000">
                      <a:alpha val="43137"/>
                    </a:srgbClr>
                  </a:outerShdw>
                </a:effectLst>
                <a:latin typeface="NikoshBAN" pitchFamily="2" charset="0"/>
                <a:cs typeface="NikoshBAN" pitchFamily="2" charset="0"/>
              </a:rPr>
              <a:t>বর্ণা</a:t>
            </a:r>
            <a:r>
              <a:rPr lang="bn-BD" sz="3200" b="1" dirty="0" smtClean="0">
                <a:ln w="50800"/>
                <a:effectLst>
                  <a:outerShdw blurRad="38100" dist="38100" dir="2700000" algn="tl">
                    <a:srgbClr val="000000">
                      <a:alpha val="43137"/>
                    </a:srgbClr>
                  </a:outerShdw>
                </a:effectLst>
                <a:latin typeface="NikoshBAN" pitchFamily="2" charset="0"/>
                <a:cs typeface="NikoshBAN" pitchFamily="2" charset="0"/>
              </a:rPr>
              <a:t>লি</a:t>
            </a:r>
            <a:r>
              <a:rPr lang="bn-IN" sz="3200" b="1" dirty="0" smtClean="0">
                <a:ln w="50800"/>
                <a:effectLst>
                  <a:outerShdw blurRad="38100" dist="38100" dir="2700000" algn="tl">
                    <a:srgbClr val="000000">
                      <a:alpha val="43137"/>
                    </a:srgbClr>
                  </a:outerShdw>
                </a:effectLst>
                <a:latin typeface="NikoshBAN" pitchFamily="2" charset="0"/>
                <a:cs typeface="NikoshBAN" pitchFamily="2" charset="0"/>
              </a:rPr>
              <a:t> </a:t>
            </a:r>
            <a:r>
              <a:rPr lang="bn-IN" sz="3200" b="1" dirty="0">
                <a:ln w="50800"/>
                <a:effectLst>
                  <a:outerShdw blurRad="38100" dist="38100" dir="2700000" algn="tl">
                    <a:srgbClr val="000000">
                      <a:alpha val="43137"/>
                    </a:srgbClr>
                  </a:outerShdw>
                </a:effectLst>
                <a:latin typeface="NikoshBAN" pitchFamily="2" charset="0"/>
                <a:cs typeface="NikoshBAN" pitchFamily="2" charset="0"/>
              </a:rPr>
              <a:t>ব্যাখ্যার জন্য নীলস বোর ১৯১৩ সালে তাঁর বিখ্যাত পরমাণু মডেল প্রকাশ করেন।</a:t>
            </a:r>
            <a:endParaRPr lang="en-US" sz="3200" b="1" dirty="0">
              <a:ln w="50800"/>
              <a:effectLst>
                <a:outerShdw blurRad="38100" dist="38100" dir="2700000" algn="tl">
                  <a:srgbClr val="000000">
                    <a:alpha val="43137"/>
                  </a:srgbClr>
                </a:outerShdw>
              </a:effectLst>
            </a:endParaRPr>
          </a:p>
        </p:txBody>
      </p:sp>
      <p:sp>
        <p:nvSpPr>
          <p:cNvPr id="29" name="TextBox 28"/>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377163454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 calcmode="lin" valueType="num">
                                      <p:cBhvr>
                                        <p:cTn id="16" dur="500" fill="hold"/>
                                        <p:tgtEl>
                                          <p:spTgt spid="14"/>
                                        </p:tgtEl>
                                        <p:attrNameLst>
                                          <p:attrName>ppt_x</p:attrName>
                                        </p:attrNameLst>
                                      </p:cBhvr>
                                      <p:tavLst>
                                        <p:tav tm="0">
                                          <p:val>
                                            <p:fltVal val="0.5"/>
                                          </p:val>
                                        </p:tav>
                                        <p:tav tm="100000">
                                          <p:val>
                                            <p:strVal val="#ppt_x"/>
                                          </p:val>
                                        </p:tav>
                                      </p:tavLst>
                                    </p:anim>
                                    <p:anim calcmode="lin" valueType="num">
                                      <p:cBhvr>
                                        <p:cTn id="1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2087" y="222050"/>
            <a:ext cx="7386332" cy="1270301"/>
          </a:xfrm>
          <a:prstGeom prst="rect">
            <a:avLst/>
          </a:prstGeom>
          <a:noFill/>
          <a:ln w="57150">
            <a:noFill/>
          </a:ln>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r>
              <a:rPr lang="bn-BD" sz="4000" b="1" dirty="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কোয়ান্টাম তত্ত্বের উপর প্রতিষ্ঠিত বোর </a:t>
            </a:r>
            <a:r>
              <a:rPr lang="bn-BD"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পরমাণুর মতবাদস</a:t>
            </a:r>
            <a:r>
              <a:rPr lang="bn-IN"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মূহ</a:t>
            </a:r>
            <a:r>
              <a:rPr lang="en-US"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 ৩ </a:t>
            </a:r>
            <a:r>
              <a:rPr lang="en-US" sz="4000" b="1" dirty="0" err="1"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ভাগে</a:t>
            </a:r>
            <a:r>
              <a:rPr lang="en-US"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বিভক্ত</a:t>
            </a:r>
            <a:r>
              <a:rPr lang="en-US"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সেগুলো</a:t>
            </a:r>
            <a:r>
              <a:rPr lang="bn-IN"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হলো</a:t>
            </a:r>
            <a:r>
              <a:rPr lang="bn-BD" sz="4000" b="1" dirty="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4000" b="1" dirty="0">
              <a:ln w="50800"/>
              <a:solidFill>
                <a:schemeClr val="tx1"/>
              </a:solidFill>
              <a:effectLst>
                <a:outerShdw blurRad="38100" dist="38100" dir="2700000" algn="tl">
                  <a:srgbClr val="000000">
                    <a:alpha val="43137"/>
                  </a:srgbClr>
                </a:outerShdw>
              </a:effectLst>
            </a:endParaRPr>
          </a:p>
          <a:p>
            <a:pPr algn="ctr">
              <a:spcBef>
                <a:spcPct val="0"/>
              </a:spcBef>
              <a:defRPr/>
            </a:pPr>
            <a:endParaRPr lang="bn-BD" sz="4000" b="1" dirty="0" smtClean="0">
              <a:ln w="11430"/>
              <a:solidFill>
                <a:sysClr val="windowText" lastClr="000000"/>
              </a:solidFill>
              <a:effectLst>
                <a:outerShdw blurRad="38100" dist="38100" dir="2700000" algn="tl">
                  <a:srgbClr val="000000">
                    <a:alpha val="43137"/>
                  </a:srgbClr>
                </a:outerShdw>
              </a:effectLst>
              <a:latin typeface="NikoshBAN" pitchFamily="2" charset="0"/>
              <a:ea typeface="+mj-ea"/>
              <a:cs typeface="NikoshBAN" pitchFamily="2" charset="0"/>
            </a:endParaRPr>
          </a:p>
        </p:txBody>
      </p:sp>
      <p:sp>
        <p:nvSpPr>
          <p:cNvPr id="4" name="Freeform 3"/>
          <p:cNvSpPr/>
          <p:nvPr/>
        </p:nvSpPr>
        <p:spPr>
          <a:xfrm>
            <a:off x="4997004" y="3756196"/>
            <a:ext cx="1886728" cy="1860662"/>
          </a:xfrm>
          <a:custGeom>
            <a:avLst/>
            <a:gdLst>
              <a:gd name="connsiteX0" fmla="*/ 0 w 1515469"/>
              <a:gd name="connsiteY0" fmla="*/ 776212 h 1552424"/>
              <a:gd name="connsiteX1" fmla="*/ 757735 w 1515469"/>
              <a:gd name="connsiteY1" fmla="*/ 0 h 1552424"/>
              <a:gd name="connsiteX2" fmla="*/ 1515470 w 1515469"/>
              <a:gd name="connsiteY2" fmla="*/ 776212 h 1552424"/>
              <a:gd name="connsiteX3" fmla="*/ 757735 w 1515469"/>
              <a:gd name="connsiteY3" fmla="*/ 1552424 h 1552424"/>
              <a:gd name="connsiteX4" fmla="*/ 0 w 1515469"/>
              <a:gd name="connsiteY4" fmla="*/ 776212 h 1552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469" h="1552424">
                <a:moveTo>
                  <a:pt x="0" y="776212"/>
                </a:moveTo>
                <a:cubicBezTo>
                  <a:pt x="0" y="347522"/>
                  <a:pt x="339250" y="0"/>
                  <a:pt x="757735" y="0"/>
                </a:cubicBezTo>
                <a:cubicBezTo>
                  <a:pt x="1176220" y="0"/>
                  <a:pt x="1515470" y="347522"/>
                  <a:pt x="1515470" y="776212"/>
                </a:cubicBezTo>
                <a:cubicBezTo>
                  <a:pt x="1515470" y="1204902"/>
                  <a:pt x="1176220" y="1552424"/>
                  <a:pt x="757735" y="1552424"/>
                </a:cubicBezTo>
                <a:cubicBezTo>
                  <a:pt x="339250" y="1552424"/>
                  <a:pt x="0" y="1204902"/>
                  <a:pt x="0" y="776212"/>
                </a:cubicBez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66385" tIns="271797" rIns="266385" bIns="271797" numCol="1" spcCol="1270" anchor="ctr" anchorCtr="0">
            <a:noAutofit/>
          </a:bodyPr>
          <a:lstStyle/>
          <a:p>
            <a:pPr lvl="0" algn="ctr" defTabSz="1555750">
              <a:lnSpc>
                <a:spcPct val="90000"/>
              </a:lnSpc>
              <a:spcBef>
                <a:spcPct val="0"/>
              </a:spcBef>
              <a:spcAft>
                <a:spcPct val="35000"/>
              </a:spcAft>
            </a:pPr>
            <a:r>
              <a:rPr lang="bn-BD" sz="35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বোর</a:t>
            </a:r>
            <a:r>
              <a:rPr lang="en-US" sz="35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35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পরমাণু মডেল</a:t>
            </a:r>
            <a:endParaRPr lang="en-US" sz="3500" kern="1200" dirty="0">
              <a:solidFill>
                <a:schemeClr val="bg1"/>
              </a:solidFill>
            </a:endParaRPr>
          </a:p>
        </p:txBody>
      </p:sp>
      <p:grpSp>
        <p:nvGrpSpPr>
          <p:cNvPr id="3" name="Group 2"/>
          <p:cNvGrpSpPr/>
          <p:nvPr/>
        </p:nvGrpSpPr>
        <p:grpSpPr>
          <a:xfrm>
            <a:off x="4994575" y="1455315"/>
            <a:ext cx="1730990" cy="2213826"/>
            <a:chOff x="6387650" y="1390819"/>
            <a:chExt cx="1730990" cy="2213826"/>
          </a:xfrm>
        </p:grpSpPr>
        <p:sp>
          <p:nvSpPr>
            <p:cNvPr id="5" name="Freeform 4"/>
            <p:cNvSpPr/>
            <p:nvPr/>
          </p:nvSpPr>
          <p:spPr>
            <a:xfrm rot="16200000">
              <a:off x="7033935" y="3089403"/>
              <a:ext cx="476693" cy="553792"/>
            </a:xfrm>
            <a:custGeom>
              <a:avLst/>
              <a:gdLst>
                <a:gd name="connsiteX0" fmla="*/ 0 w 323908"/>
                <a:gd name="connsiteY0" fmla="*/ 104979 h 524894"/>
                <a:gd name="connsiteX1" fmla="*/ 161954 w 323908"/>
                <a:gd name="connsiteY1" fmla="*/ 104979 h 524894"/>
                <a:gd name="connsiteX2" fmla="*/ 161954 w 323908"/>
                <a:gd name="connsiteY2" fmla="*/ 0 h 524894"/>
                <a:gd name="connsiteX3" fmla="*/ 323908 w 323908"/>
                <a:gd name="connsiteY3" fmla="*/ 262447 h 524894"/>
                <a:gd name="connsiteX4" fmla="*/ 161954 w 323908"/>
                <a:gd name="connsiteY4" fmla="*/ 524894 h 524894"/>
                <a:gd name="connsiteX5" fmla="*/ 161954 w 323908"/>
                <a:gd name="connsiteY5" fmla="*/ 419915 h 524894"/>
                <a:gd name="connsiteX6" fmla="*/ 0 w 323908"/>
                <a:gd name="connsiteY6" fmla="*/ 419915 h 524894"/>
                <a:gd name="connsiteX7" fmla="*/ 0 w 323908"/>
                <a:gd name="connsiteY7" fmla="*/ 104979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908" h="524894">
                  <a:moveTo>
                    <a:pt x="0" y="104979"/>
                  </a:moveTo>
                  <a:lnTo>
                    <a:pt x="161954" y="104979"/>
                  </a:lnTo>
                  <a:lnTo>
                    <a:pt x="161954" y="0"/>
                  </a:lnTo>
                  <a:lnTo>
                    <a:pt x="323908" y="262447"/>
                  </a:lnTo>
                  <a:lnTo>
                    <a:pt x="161954" y="524894"/>
                  </a:lnTo>
                  <a:lnTo>
                    <a:pt x="161954" y="419915"/>
                  </a:lnTo>
                  <a:lnTo>
                    <a:pt x="0" y="419915"/>
                  </a:lnTo>
                  <a:lnTo>
                    <a:pt x="0" y="104979"/>
                  </a:lnTo>
                  <a:close/>
                </a:path>
              </a:pathLst>
            </a:custGeom>
            <a:solidFill>
              <a:srgbClr val="00206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104979" rIns="97171" bIns="104979" numCol="1" spcCol="1270" anchor="ctr" anchorCtr="0">
              <a:noAutofit/>
            </a:bodyPr>
            <a:lstStyle/>
            <a:p>
              <a:pPr lvl="0" algn="ctr" defTabSz="977900">
                <a:lnSpc>
                  <a:spcPct val="90000"/>
                </a:lnSpc>
                <a:spcBef>
                  <a:spcPct val="0"/>
                </a:spcBef>
                <a:spcAft>
                  <a:spcPct val="35000"/>
                </a:spcAft>
              </a:pPr>
              <a:endParaRPr lang="en-US" sz="2200" kern="1200"/>
            </a:p>
          </p:txBody>
        </p:sp>
        <p:sp>
          <p:nvSpPr>
            <p:cNvPr id="6" name="Freeform 5"/>
            <p:cNvSpPr/>
            <p:nvPr/>
          </p:nvSpPr>
          <p:spPr>
            <a:xfrm>
              <a:off x="6387650" y="1390819"/>
              <a:ext cx="1730990" cy="1672740"/>
            </a:xfrm>
            <a:custGeom>
              <a:avLst/>
              <a:gdLst>
                <a:gd name="connsiteX0" fmla="*/ 0 w 1543807"/>
                <a:gd name="connsiteY0" fmla="*/ 771904 h 1543807"/>
                <a:gd name="connsiteX1" fmla="*/ 771904 w 1543807"/>
                <a:gd name="connsiteY1" fmla="*/ 0 h 1543807"/>
                <a:gd name="connsiteX2" fmla="*/ 1543808 w 1543807"/>
                <a:gd name="connsiteY2" fmla="*/ 771904 h 1543807"/>
                <a:gd name="connsiteX3" fmla="*/ 771904 w 1543807"/>
                <a:gd name="connsiteY3" fmla="*/ 1543808 h 1543807"/>
                <a:gd name="connsiteX4" fmla="*/ 0 w 1543807"/>
                <a:gd name="connsiteY4" fmla="*/ 771904 h 154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07" h="1543807">
                  <a:moveTo>
                    <a:pt x="0" y="771904"/>
                  </a:moveTo>
                  <a:cubicBezTo>
                    <a:pt x="0" y="345593"/>
                    <a:pt x="345593" y="0"/>
                    <a:pt x="771904" y="0"/>
                  </a:cubicBezTo>
                  <a:cubicBezTo>
                    <a:pt x="1198215" y="0"/>
                    <a:pt x="1543808" y="345593"/>
                    <a:pt x="1543808" y="771904"/>
                  </a:cubicBezTo>
                  <a:cubicBezTo>
                    <a:pt x="1543808" y="1198215"/>
                    <a:pt x="1198215" y="1543808"/>
                    <a:pt x="771904" y="1543808"/>
                  </a:cubicBezTo>
                  <a:cubicBezTo>
                    <a:pt x="345593" y="1543808"/>
                    <a:pt x="0" y="1198215"/>
                    <a:pt x="0" y="771904"/>
                  </a:cubicBez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266725" tIns="266725" rIns="266725" bIns="266725" numCol="1" spcCol="1270" anchor="ctr" anchorCtr="0">
              <a:noAutofit/>
            </a:bodyPr>
            <a:lstStyle/>
            <a:p>
              <a:pPr lvl="0" algn="ctr" defTabSz="1422400">
                <a:lnSpc>
                  <a:spcPct val="90000"/>
                </a:lnSpc>
                <a:spcBef>
                  <a:spcPct val="0"/>
                </a:spcBef>
                <a:spcAft>
                  <a:spcPct val="35000"/>
                </a:spcAft>
              </a:pPr>
              <a:r>
                <a:rPr lang="bn-BD" sz="3200" b="1" kern="1200"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শক্তিস্তর বিষয়ক</a:t>
              </a:r>
              <a:endParaRPr lang="en-US" sz="3200" kern="1200" dirty="0">
                <a:solidFill>
                  <a:schemeClr val="bg1"/>
                </a:solidFill>
              </a:endParaRPr>
            </a:p>
          </p:txBody>
        </p:sp>
      </p:grpSp>
      <p:grpSp>
        <p:nvGrpSpPr>
          <p:cNvPr id="12" name="Group 11"/>
          <p:cNvGrpSpPr/>
          <p:nvPr/>
        </p:nvGrpSpPr>
        <p:grpSpPr>
          <a:xfrm>
            <a:off x="6949557" y="4711602"/>
            <a:ext cx="2194441" cy="1787470"/>
            <a:chOff x="8057546" y="4726401"/>
            <a:chExt cx="1931071" cy="1576052"/>
          </a:xfrm>
          <a:solidFill>
            <a:srgbClr val="7030A0"/>
          </a:solidFill>
        </p:grpSpPr>
        <p:sp>
          <p:nvSpPr>
            <p:cNvPr id="7" name="Freeform 6"/>
            <p:cNvSpPr/>
            <p:nvPr/>
          </p:nvSpPr>
          <p:spPr>
            <a:xfrm rot="1800000">
              <a:off x="8057546" y="4726401"/>
              <a:ext cx="376131" cy="507265"/>
            </a:xfrm>
            <a:custGeom>
              <a:avLst/>
              <a:gdLst>
                <a:gd name="connsiteX0" fmla="*/ 0 w 331318"/>
                <a:gd name="connsiteY0" fmla="*/ 104979 h 524894"/>
                <a:gd name="connsiteX1" fmla="*/ 165659 w 331318"/>
                <a:gd name="connsiteY1" fmla="*/ 104979 h 524894"/>
                <a:gd name="connsiteX2" fmla="*/ 165659 w 331318"/>
                <a:gd name="connsiteY2" fmla="*/ 0 h 524894"/>
                <a:gd name="connsiteX3" fmla="*/ 331318 w 331318"/>
                <a:gd name="connsiteY3" fmla="*/ 262447 h 524894"/>
                <a:gd name="connsiteX4" fmla="*/ 165659 w 331318"/>
                <a:gd name="connsiteY4" fmla="*/ 524894 h 524894"/>
                <a:gd name="connsiteX5" fmla="*/ 165659 w 331318"/>
                <a:gd name="connsiteY5" fmla="*/ 419915 h 524894"/>
                <a:gd name="connsiteX6" fmla="*/ 0 w 331318"/>
                <a:gd name="connsiteY6" fmla="*/ 419915 h 524894"/>
                <a:gd name="connsiteX7" fmla="*/ 0 w 331318"/>
                <a:gd name="connsiteY7" fmla="*/ 104979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8" h="524894">
                  <a:moveTo>
                    <a:pt x="0" y="104979"/>
                  </a:moveTo>
                  <a:lnTo>
                    <a:pt x="165659" y="104979"/>
                  </a:lnTo>
                  <a:lnTo>
                    <a:pt x="165659" y="0"/>
                  </a:lnTo>
                  <a:lnTo>
                    <a:pt x="331318" y="262447"/>
                  </a:lnTo>
                  <a:lnTo>
                    <a:pt x="165659" y="524894"/>
                  </a:lnTo>
                  <a:lnTo>
                    <a:pt x="165659" y="419915"/>
                  </a:lnTo>
                  <a:lnTo>
                    <a:pt x="0" y="419915"/>
                  </a:lnTo>
                  <a:lnTo>
                    <a:pt x="0" y="104979"/>
                  </a:lnTo>
                  <a:close/>
                </a:path>
              </a:pathLst>
            </a:custGeom>
            <a:solidFill>
              <a:srgbClr val="00206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1" tIns="104978" rIns="99395" bIns="104979" numCol="1" spcCol="1270" anchor="ctr" anchorCtr="0">
              <a:noAutofit/>
            </a:bodyPr>
            <a:lstStyle/>
            <a:p>
              <a:pPr lvl="0" algn="ctr" defTabSz="977900">
                <a:lnSpc>
                  <a:spcPct val="90000"/>
                </a:lnSpc>
                <a:spcBef>
                  <a:spcPct val="0"/>
                </a:spcBef>
                <a:spcAft>
                  <a:spcPct val="35000"/>
                </a:spcAft>
              </a:pPr>
              <a:endParaRPr lang="en-US" sz="2200" kern="1200"/>
            </a:p>
          </p:txBody>
        </p:sp>
        <p:sp>
          <p:nvSpPr>
            <p:cNvPr id="8" name="Freeform 7"/>
            <p:cNvSpPr/>
            <p:nvPr/>
          </p:nvSpPr>
          <p:spPr>
            <a:xfrm>
              <a:off x="8444810" y="4758646"/>
              <a:ext cx="1543807" cy="1543807"/>
            </a:xfrm>
            <a:custGeom>
              <a:avLst/>
              <a:gdLst>
                <a:gd name="connsiteX0" fmla="*/ 0 w 1543807"/>
                <a:gd name="connsiteY0" fmla="*/ 771904 h 1543807"/>
                <a:gd name="connsiteX1" fmla="*/ 771904 w 1543807"/>
                <a:gd name="connsiteY1" fmla="*/ 0 h 1543807"/>
                <a:gd name="connsiteX2" fmla="*/ 1543808 w 1543807"/>
                <a:gd name="connsiteY2" fmla="*/ 771904 h 1543807"/>
                <a:gd name="connsiteX3" fmla="*/ 771904 w 1543807"/>
                <a:gd name="connsiteY3" fmla="*/ 1543808 h 1543807"/>
                <a:gd name="connsiteX4" fmla="*/ 0 w 1543807"/>
                <a:gd name="connsiteY4" fmla="*/ 771904 h 154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07" h="1543807">
                  <a:moveTo>
                    <a:pt x="0" y="771904"/>
                  </a:moveTo>
                  <a:cubicBezTo>
                    <a:pt x="0" y="345593"/>
                    <a:pt x="345593" y="0"/>
                    <a:pt x="771904" y="0"/>
                  </a:cubicBezTo>
                  <a:cubicBezTo>
                    <a:pt x="1198215" y="0"/>
                    <a:pt x="1543808" y="345593"/>
                    <a:pt x="1543808" y="771904"/>
                  </a:cubicBezTo>
                  <a:cubicBezTo>
                    <a:pt x="1543808" y="1198215"/>
                    <a:pt x="1198215" y="1543808"/>
                    <a:pt x="771904" y="1543808"/>
                  </a:cubicBezTo>
                  <a:cubicBezTo>
                    <a:pt x="345593" y="1543808"/>
                    <a:pt x="0" y="1198215"/>
                    <a:pt x="0" y="771904"/>
                  </a:cubicBez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66725" tIns="266725" rIns="266725" bIns="266725" numCol="1" spcCol="1270" anchor="ctr" anchorCtr="0">
              <a:noAutofit/>
            </a:bodyPr>
            <a:lstStyle/>
            <a:p>
              <a:pPr lvl="0" algn="ctr" defTabSz="1422400">
                <a:lnSpc>
                  <a:spcPct val="90000"/>
                </a:lnSpc>
                <a:spcBef>
                  <a:spcPct val="0"/>
                </a:spcBef>
                <a:spcAft>
                  <a:spcPct val="35000"/>
                </a:spcAft>
              </a:pPr>
              <a:r>
                <a:rPr lang="bn-BD" sz="3200" b="1" kern="12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শক্তির বিকিরণ বিষয়ক</a:t>
              </a:r>
              <a:endParaRPr lang="en-US" sz="3200" b="1" kern="1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2840360" y="4701990"/>
            <a:ext cx="2119845" cy="1791622"/>
            <a:chOff x="4537082" y="4490378"/>
            <a:chExt cx="2119845" cy="1791622"/>
          </a:xfrm>
        </p:grpSpPr>
        <p:sp>
          <p:nvSpPr>
            <p:cNvPr id="9" name="Freeform 8"/>
            <p:cNvSpPr/>
            <p:nvPr/>
          </p:nvSpPr>
          <p:spPr>
            <a:xfrm rot="19894176">
              <a:off x="6233195" y="4490378"/>
              <a:ext cx="423732" cy="699188"/>
            </a:xfrm>
            <a:custGeom>
              <a:avLst/>
              <a:gdLst>
                <a:gd name="connsiteX0" fmla="*/ 0 w 302604"/>
                <a:gd name="connsiteY0" fmla="*/ 104979 h 524894"/>
                <a:gd name="connsiteX1" fmla="*/ 151302 w 302604"/>
                <a:gd name="connsiteY1" fmla="*/ 104979 h 524894"/>
                <a:gd name="connsiteX2" fmla="*/ 151302 w 302604"/>
                <a:gd name="connsiteY2" fmla="*/ 0 h 524894"/>
                <a:gd name="connsiteX3" fmla="*/ 302604 w 302604"/>
                <a:gd name="connsiteY3" fmla="*/ 262447 h 524894"/>
                <a:gd name="connsiteX4" fmla="*/ 151302 w 302604"/>
                <a:gd name="connsiteY4" fmla="*/ 524894 h 524894"/>
                <a:gd name="connsiteX5" fmla="*/ 151302 w 302604"/>
                <a:gd name="connsiteY5" fmla="*/ 419915 h 524894"/>
                <a:gd name="connsiteX6" fmla="*/ 0 w 302604"/>
                <a:gd name="connsiteY6" fmla="*/ 419915 h 524894"/>
                <a:gd name="connsiteX7" fmla="*/ 0 w 302604"/>
                <a:gd name="connsiteY7" fmla="*/ 104979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04" h="524894">
                  <a:moveTo>
                    <a:pt x="302604" y="419915"/>
                  </a:moveTo>
                  <a:lnTo>
                    <a:pt x="151302" y="419915"/>
                  </a:lnTo>
                  <a:lnTo>
                    <a:pt x="151302" y="524894"/>
                  </a:lnTo>
                  <a:lnTo>
                    <a:pt x="0" y="262447"/>
                  </a:lnTo>
                  <a:lnTo>
                    <a:pt x="151302" y="0"/>
                  </a:lnTo>
                  <a:lnTo>
                    <a:pt x="151302" y="104979"/>
                  </a:lnTo>
                  <a:lnTo>
                    <a:pt x="302604" y="104979"/>
                  </a:lnTo>
                  <a:lnTo>
                    <a:pt x="302604" y="419915"/>
                  </a:lnTo>
                  <a:close/>
                </a:path>
              </a:pathLst>
            </a:custGeom>
            <a:solidFill>
              <a:srgbClr val="00206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90780" tIns="104980" rIns="1" bIns="104978" numCol="1" spcCol="1270" anchor="ctr" anchorCtr="0">
              <a:noAutofit/>
            </a:bodyPr>
            <a:lstStyle/>
            <a:p>
              <a:pPr lvl="0" algn="ctr" defTabSz="977900">
                <a:lnSpc>
                  <a:spcPct val="90000"/>
                </a:lnSpc>
                <a:spcBef>
                  <a:spcPct val="0"/>
                </a:spcBef>
                <a:spcAft>
                  <a:spcPct val="35000"/>
                </a:spcAft>
              </a:pPr>
              <a:endParaRPr lang="en-US" sz="2200" kern="1200"/>
            </a:p>
          </p:txBody>
        </p:sp>
        <p:sp>
          <p:nvSpPr>
            <p:cNvPr id="10" name="Freeform 9"/>
            <p:cNvSpPr/>
            <p:nvPr/>
          </p:nvSpPr>
          <p:spPr>
            <a:xfrm>
              <a:off x="4537082" y="4494066"/>
              <a:ext cx="1734116" cy="1787934"/>
            </a:xfrm>
            <a:custGeom>
              <a:avLst/>
              <a:gdLst>
                <a:gd name="connsiteX0" fmla="*/ 0 w 1614606"/>
                <a:gd name="connsiteY0" fmla="*/ 811742 h 1623483"/>
                <a:gd name="connsiteX1" fmla="*/ 807303 w 1614606"/>
                <a:gd name="connsiteY1" fmla="*/ 0 h 1623483"/>
                <a:gd name="connsiteX2" fmla="*/ 1614606 w 1614606"/>
                <a:gd name="connsiteY2" fmla="*/ 811742 h 1623483"/>
                <a:gd name="connsiteX3" fmla="*/ 807303 w 1614606"/>
                <a:gd name="connsiteY3" fmla="*/ 1623484 h 1623483"/>
                <a:gd name="connsiteX4" fmla="*/ 0 w 1614606"/>
                <a:gd name="connsiteY4" fmla="*/ 811742 h 162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606" h="1623483">
                  <a:moveTo>
                    <a:pt x="0" y="811742"/>
                  </a:moveTo>
                  <a:cubicBezTo>
                    <a:pt x="0" y="363429"/>
                    <a:pt x="361442" y="0"/>
                    <a:pt x="807303" y="0"/>
                  </a:cubicBezTo>
                  <a:cubicBezTo>
                    <a:pt x="1253164" y="0"/>
                    <a:pt x="1614606" y="363429"/>
                    <a:pt x="1614606" y="811742"/>
                  </a:cubicBezTo>
                  <a:cubicBezTo>
                    <a:pt x="1614606" y="1260055"/>
                    <a:pt x="1253164" y="1623484"/>
                    <a:pt x="807303" y="1623484"/>
                  </a:cubicBezTo>
                  <a:cubicBezTo>
                    <a:pt x="361442" y="1623484"/>
                    <a:pt x="0" y="1260055"/>
                    <a:pt x="0" y="811742"/>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277094" tIns="278394" rIns="277094" bIns="278394" numCol="1" spcCol="1270" anchor="ctr" anchorCtr="0">
              <a:noAutofit/>
            </a:bodyPr>
            <a:lstStyle/>
            <a:p>
              <a:pPr lvl="0" algn="ctr" defTabSz="1422400">
                <a:lnSpc>
                  <a:spcPct val="90000"/>
                </a:lnSpc>
                <a:spcBef>
                  <a:spcPct val="0"/>
                </a:spcBef>
                <a:spcAft>
                  <a:spcPct val="35000"/>
                </a:spcAft>
              </a:pPr>
              <a:r>
                <a:rPr lang="bn-BD" sz="32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কৌনিক ভরবেগ বিষয়ক</a:t>
              </a:r>
              <a:endParaRPr lang="en-US" sz="3200" kern="1200" dirty="0">
                <a:solidFill>
                  <a:schemeClr val="bg1"/>
                </a:solidFill>
              </a:endParaRPr>
            </a:p>
          </p:txBody>
        </p:sp>
      </p:grpSp>
      <p:sp>
        <p:nvSpPr>
          <p:cNvPr id="41" name="TextBox 40"/>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374131315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3" presetClass="entr" presetSubtype="52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ppt_x</p:attrName>
                                        </p:attrNameLst>
                                      </p:cBhvr>
                                      <p:tavLst>
                                        <p:tav tm="0">
                                          <p:val>
                                            <p:fltVal val="0.5"/>
                                          </p:val>
                                        </p:tav>
                                        <p:tav tm="100000">
                                          <p:val>
                                            <p:strVal val="#ppt_x"/>
                                          </p:val>
                                        </p:tav>
                                      </p:tavLst>
                                    </p:anim>
                                    <p:anim calcmode="lin" valueType="num">
                                      <p:cBhvr>
                                        <p:cTn id="13"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52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52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top\Rajib\atom_t.gif"/>
          <p:cNvPicPr>
            <a:picLocks noChangeAspect="1" noChangeArrowheads="1" noCrop="1"/>
          </p:cNvPicPr>
          <p:nvPr/>
        </p:nvPicPr>
        <p:blipFill>
          <a:blip r:embed="rId3">
            <a:lum bright="40000" contrast="-30000"/>
          </a:blip>
          <a:srcRect/>
          <a:stretch>
            <a:fillRect/>
          </a:stretch>
        </p:blipFill>
        <p:spPr bwMode="auto">
          <a:xfrm>
            <a:off x="4391723" y="1422011"/>
            <a:ext cx="2988542" cy="2897154"/>
          </a:xfrm>
          <a:prstGeom prst="ellipse">
            <a:avLst/>
          </a:prstGeom>
          <a:ln>
            <a:noFill/>
          </a:ln>
          <a:effectLst>
            <a:softEdge rad="112500"/>
          </a:effectLst>
        </p:spPr>
      </p:pic>
      <p:sp>
        <p:nvSpPr>
          <p:cNvPr id="24" name="TextBox 23"/>
          <p:cNvSpPr txBox="1"/>
          <p:nvPr/>
        </p:nvSpPr>
        <p:spPr>
          <a:xfrm>
            <a:off x="352669" y="4630494"/>
            <a:ext cx="11531152" cy="1661993"/>
          </a:xfrm>
          <a:prstGeom prst="rect">
            <a:avLst/>
          </a:prstGeom>
          <a:ln/>
        </p:spPr>
        <p:style>
          <a:lnRef idx="1">
            <a:schemeClr val="accent2"/>
          </a:lnRef>
          <a:fillRef idx="3">
            <a:schemeClr val="accent2"/>
          </a:fillRef>
          <a:effectRef idx="2">
            <a:schemeClr val="accent2"/>
          </a:effectRef>
          <a:fontRef idx="minor">
            <a:schemeClr val="lt1"/>
          </a:fontRef>
        </p:style>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পরমাণুতে নিউক্লিয়াসকে কেন্দ্র করে ঘূর্ণায়মান ইলেকট্রনসমূহ যে কোন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পথে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ইচ্ছামত বিচরণ করতে পারে না, কেবলমাত্র কতকগুলো অনুমোদিত বৃত্তাকার কক্ষপথে কোনোরূপ শক্তি বিকিরণ না করে ঘূরতে থাকে। এই কক্ষপথগুলোকে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শক্তিস্তর</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200" dirty="0" err="1"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200" dirty="0" err="1"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অরবিট</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বলে।</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5" name="Rounded Rectangle 24"/>
          <p:cNvSpPr/>
          <p:nvPr/>
        </p:nvSpPr>
        <p:spPr>
          <a:xfrm>
            <a:off x="3640653" y="353462"/>
            <a:ext cx="4490681" cy="503276"/>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শক্তিস্তর 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9" name="TextBox 18"/>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169667285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ppt_x</p:attrName>
                                        </p:attrNameLst>
                                      </p:cBhvr>
                                      <p:tavLst>
                                        <p:tav tm="0">
                                          <p:val>
                                            <p:fltVal val="0.5"/>
                                          </p:val>
                                        </p:tav>
                                        <p:tav tm="100000">
                                          <p:val>
                                            <p:strVal val="#ppt_x"/>
                                          </p:val>
                                        </p:tav>
                                      </p:tavLst>
                                    </p:anim>
                                    <p:anim calcmode="lin" valueType="num">
                                      <p:cBhvr>
                                        <p:cTn id="15"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 calcmode="lin" valueType="num">
                                      <p:cBhvr>
                                        <p:cTn id="22" dur="500" fill="hold"/>
                                        <p:tgtEl>
                                          <p:spTgt spid="24"/>
                                        </p:tgtEl>
                                        <p:attrNameLst>
                                          <p:attrName>ppt_x</p:attrName>
                                        </p:attrNameLst>
                                      </p:cBhvr>
                                      <p:tavLst>
                                        <p:tav tm="0">
                                          <p:val>
                                            <p:fltVal val="0.5"/>
                                          </p:val>
                                        </p:tav>
                                        <p:tav tm="100000">
                                          <p:val>
                                            <p:strVal val="#ppt_x"/>
                                          </p:val>
                                        </p:tav>
                                      </p:tavLst>
                                    </p:anim>
                                    <p:anim calcmode="lin" valueType="num">
                                      <p:cBhvr>
                                        <p:cTn id="23"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grayscl/>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4527270" y="1526510"/>
            <a:ext cx="2974782" cy="2679593"/>
          </a:xfrm>
          <a:prstGeom prst="rect">
            <a:avLst/>
          </a:prstGeom>
          <a:noFill/>
          <a:ln w="9525">
            <a:solidFill>
              <a:srgbClr val="7030A0"/>
            </a:solidFill>
            <a:miter lim="800000"/>
            <a:headEnd/>
            <a:tailEnd/>
          </a:ln>
          <a:effectLst/>
          <a:scene3d>
            <a:camera prst="orthographicFront"/>
            <a:lightRig rig="threePt" dir="t"/>
          </a:scene3d>
          <a:sp3d>
            <a:bevelT w="101600" prst="riblet"/>
          </a:sp3d>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TextBox 20"/>
          <p:cNvSpPr txBox="1"/>
          <p:nvPr/>
        </p:nvSpPr>
        <p:spPr>
          <a:xfrm>
            <a:off x="352669" y="4873343"/>
            <a:ext cx="11531152" cy="1169551"/>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a:ln w="1143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শক্তিস্তর</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 নির্দেশকারী এই সংখ্যাগুলোকে প্রধান কোয়ান্টাম সংখ্যা, </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n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দ্বারা সূচিত করা হয়। </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n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এর মান </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1, 2, 3</a:t>
            </a:r>
            <a:r>
              <a:rPr lang="bn-BD"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ইত্যাদি হতে পারে।</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                   </a:t>
            </a:r>
            <a:endParaRPr lang="en-US" sz="3200" b="1"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sp>
        <p:nvSpPr>
          <p:cNvPr id="24" name="Rounded Rectangle 23"/>
          <p:cNvSpPr/>
          <p:nvPr/>
        </p:nvSpPr>
        <p:spPr>
          <a:xfrm>
            <a:off x="3724095" y="328265"/>
            <a:ext cx="4490681" cy="50327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শক্তিস্তর 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9" name="TextBox 18"/>
          <p:cNvSpPr txBox="1"/>
          <p:nvPr/>
        </p:nvSpPr>
        <p:spPr>
          <a:xfrm>
            <a:off x="0" y="6488668"/>
            <a:ext cx="20305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rgbClr val="FF0000"/>
                </a:solidFill>
              </a:rPr>
              <a:t>Edited content </a:t>
            </a:r>
            <a:endParaRPr lang="en-US" dirty="0">
              <a:solidFill>
                <a:srgbClr val="FF0000"/>
              </a:solidFill>
            </a:endParaRPr>
          </a:p>
        </p:txBody>
      </p:sp>
    </p:spTree>
    <p:extLst>
      <p:ext uri="{BB962C8B-B14F-4D97-AF65-F5344CB8AC3E}">
        <p14:creationId xmlns:p14="http://schemas.microsoft.com/office/powerpoint/2010/main" xmlns="" val="355623664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5869</TotalTime>
  <Words>1293</Words>
  <Application>Microsoft Office PowerPoint</Application>
  <PresentationFormat>Custom</PresentationFormat>
  <Paragraphs>177</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রাদারফোর্ড ও বোর পরমাণু মডেলের বৈসাদৃশ্য </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TBC</cp:lastModifiedBy>
  <cp:revision>773</cp:revision>
  <dcterms:created xsi:type="dcterms:W3CDTF">2013-10-27T03:37:38Z</dcterms:created>
  <dcterms:modified xsi:type="dcterms:W3CDTF">2021-04-06T17:47:31Z</dcterms:modified>
</cp:coreProperties>
</file>