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4074" r:id="rId2"/>
    <p:sldMasterId id="2147484086" r:id="rId3"/>
  </p:sldMasterIdLst>
  <p:sldIdLst>
    <p:sldId id="282" r:id="rId4"/>
    <p:sldId id="269" r:id="rId5"/>
    <p:sldId id="256" r:id="rId6"/>
    <p:sldId id="258" r:id="rId7"/>
    <p:sldId id="259" r:id="rId8"/>
    <p:sldId id="261" r:id="rId9"/>
    <p:sldId id="271" r:id="rId10"/>
    <p:sldId id="264" r:id="rId11"/>
    <p:sldId id="272" r:id="rId12"/>
    <p:sldId id="288" r:id="rId13"/>
    <p:sldId id="283" r:id="rId14"/>
    <p:sldId id="284" r:id="rId15"/>
    <p:sldId id="285" r:id="rId16"/>
    <p:sldId id="286" r:id="rId17"/>
    <p:sldId id="287" r:id="rId18"/>
    <p:sldId id="289" r:id="rId19"/>
    <p:sldId id="262" r:id="rId20"/>
    <p:sldId id="281" r:id="rId21"/>
    <p:sldId id="263" r:id="rId22"/>
    <p:sldId id="270"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C8B0801F-67A4-4553-B82F-1FEA09512889}" type="datetimeFigureOut">
              <a:rPr lang="en-US"/>
              <a:pPr>
                <a:defRPr/>
              </a:pPr>
              <a:t>4/6/2021</a:t>
            </a:fld>
            <a:endParaRPr lang="en-GB"/>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GB"/>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0EFCB77D-26B2-423A-9667-80DD87B95841}" type="slidenum">
              <a:rPr lang="en-GB" altLang="en-US"/>
              <a:pPr>
                <a:defRPr/>
              </a:pPr>
              <a:t>‹#›</a:t>
            </a:fld>
            <a:endParaRPr lang="en-GB" altLang="en-US"/>
          </a:p>
        </p:txBody>
      </p:sp>
    </p:spTree>
    <p:extLst>
      <p:ext uri="{BB962C8B-B14F-4D97-AF65-F5344CB8AC3E}">
        <p14:creationId xmlns:p14="http://schemas.microsoft.com/office/powerpoint/2010/main" val="8612252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9B0D0AD-DF11-495B-8A96-FA995299A8F7}" type="datetimeFigureOut">
              <a:rPr lang="en-US"/>
              <a:pPr>
                <a:defRPr/>
              </a:pPr>
              <a:t>4/6/2021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6091710-B8C1-48D3-B227-64797BA6D830}" type="slidenum">
              <a:rPr lang="en-GB" altLang="en-US"/>
              <a:pPr>
                <a:defRPr/>
              </a:pPr>
              <a:t>‹#›</a:t>
            </a:fld>
            <a:endParaRPr lang="en-GB" altLang="en-US"/>
          </a:p>
        </p:txBody>
      </p:sp>
    </p:spTree>
    <p:extLst>
      <p:ext uri="{BB962C8B-B14F-4D97-AF65-F5344CB8AC3E}">
        <p14:creationId xmlns:p14="http://schemas.microsoft.com/office/powerpoint/2010/main" val="28689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390C070-9EB6-4803-BA28-917727B1E7EA}" type="datetimeFigureOut">
              <a:rPr lang="en-US"/>
              <a:pPr>
                <a:defRPr/>
              </a:pPr>
              <a:t>4/6/2021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72DAAE22-05A0-4681-B59F-CE3E2180496E}" type="slidenum">
              <a:rPr lang="en-GB" altLang="en-US"/>
              <a:pPr>
                <a:defRPr/>
              </a:pPr>
              <a:t>‹#›</a:t>
            </a:fld>
            <a:endParaRPr lang="en-GB" altLang="en-US"/>
          </a:p>
        </p:txBody>
      </p:sp>
    </p:spTree>
    <p:extLst>
      <p:ext uri="{BB962C8B-B14F-4D97-AF65-F5344CB8AC3E}">
        <p14:creationId xmlns:p14="http://schemas.microsoft.com/office/powerpoint/2010/main" val="3823887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1194777-4327-44BB-9D0A-56072055E4E7}"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62D543F-1BA9-4DFB-833D-3E1B9C372E36}" type="slidenum">
              <a:rPr lang="en-GB" altLang="en-US" smtClean="0"/>
              <a:pPr>
                <a:defRPr/>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520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97F33DC-3475-4046-8B34-8B3B74E08B8D}"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470B4E5-409A-4B5C-A604-4531A2A69DE4}" type="slidenum">
              <a:rPr lang="en-GB" altLang="en-US" smtClean="0"/>
              <a:pPr>
                <a:defRPr/>
              </a:pPr>
              <a:t>‹#›</a:t>
            </a:fld>
            <a:endParaRPr lang="en-GB" altLang="en-US"/>
          </a:p>
        </p:txBody>
      </p:sp>
    </p:spTree>
    <p:extLst>
      <p:ext uri="{BB962C8B-B14F-4D97-AF65-F5344CB8AC3E}">
        <p14:creationId xmlns:p14="http://schemas.microsoft.com/office/powerpoint/2010/main" val="278903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99EDD45-C7C5-43D3-96BD-7E78D00520AF}"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DB29B13-98D1-43CA-A4CC-D2C34967ABF4}" type="slidenum">
              <a:rPr lang="en-GB" altLang="en-US" smtClean="0"/>
              <a:pPr>
                <a:defRPr/>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39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5C68A73-7233-4CB7-ABF3-625EB6456AAA}" type="datetimeFigureOut">
              <a:rPr lang="en-US" smtClean="0"/>
              <a:pPr>
                <a:defRPr/>
              </a:pPr>
              <a:t>4/6/2021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1479069-12CB-404A-80B4-81035DE95C2E}" type="slidenum">
              <a:rPr lang="en-GB" altLang="en-US" smtClean="0"/>
              <a:pPr>
                <a:defRPr/>
              </a:pPr>
              <a:t>‹#›</a:t>
            </a:fld>
            <a:endParaRPr lang="en-GB" altLang="en-US"/>
          </a:p>
        </p:txBody>
      </p:sp>
    </p:spTree>
    <p:extLst>
      <p:ext uri="{BB962C8B-B14F-4D97-AF65-F5344CB8AC3E}">
        <p14:creationId xmlns:p14="http://schemas.microsoft.com/office/powerpoint/2010/main" val="157661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2C5D5AF-9827-4366-B4AB-B3CEFD3FDE07}" type="datetimeFigureOut">
              <a:rPr lang="en-US" smtClean="0"/>
              <a:pPr>
                <a:defRPr/>
              </a:pPr>
              <a:t>4/6/2021</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1EEB79E3-1AE3-4B7D-93FB-755DAD5F8C99}" type="slidenum">
              <a:rPr lang="en-GB" altLang="en-US" smtClean="0"/>
              <a:pPr>
                <a:defRPr/>
              </a:pPr>
              <a:t>‹#›</a:t>
            </a:fld>
            <a:endParaRPr lang="en-GB" altLang="en-US"/>
          </a:p>
        </p:txBody>
      </p:sp>
    </p:spTree>
    <p:extLst>
      <p:ext uri="{BB962C8B-B14F-4D97-AF65-F5344CB8AC3E}">
        <p14:creationId xmlns:p14="http://schemas.microsoft.com/office/powerpoint/2010/main" val="416656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D751C1FD-FBC9-4FCF-83A9-E309D5B4E406}" type="datetimeFigureOut">
              <a:rPr lang="en-US" smtClean="0"/>
              <a:pPr>
                <a:defRPr/>
              </a:pPr>
              <a:t>4/6/2021</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0AF865E-4224-4B97-910B-D0D70770BBA4}" type="slidenum">
              <a:rPr lang="en-GB" altLang="en-US" smtClean="0"/>
              <a:pPr>
                <a:defRPr/>
              </a:pPr>
              <a:t>‹#›</a:t>
            </a:fld>
            <a:endParaRPr lang="en-GB" altLang="en-US"/>
          </a:p>
        </p:txBody>
      </p:sp>
    </p:spTree>
    <p:extLst>
      <p:ext uri="{BB962C8B-B14F-4D97-AF65-F5344CB8AC3E}">
        <p14:creationId xmlns:p14="http://schemas.microsoft.com/office/powerpoint/2010/main" val="259719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A5943621-8975-44CB-BD29-8A0D29BFE90F}" type="datetimeFigureOut">
              <a:rPr lang="en-US" smtClean="0"/>
              <a:pPr>
                <a:defRPr/>
              </a:pPr>
              <a:t>4/6/2021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GB"/>
          </a:p>
        </p:txBody>
      </p:sp>
      <p:sp>
        <p:nvSpPr>
          <p:cNvPr id="9" name="Slide Number Placeholder 8"/>
          <p:cNvSpPr>
            <a:spLocks noGrp="1"/>
          </p:cNvSpPr>
          <p:nvPr>
            <p:ph type="sldNum" sz="quarter" idx="12"/>
          </p:nvPr>
        </p:nvSpPr>
        <p:spPr/>
        <p:txBody>
          <a:bodyPr/>
          <a:lstStyle/>
          <a:p>
            <a:pPr>
              <a:defRPr/>
            </a:pPr>
            <a:fld id="{00A9522C-436F-4F48-BCE8-75023CB2B93A}" type="slidenum">
              <a:rPr lang="en-GB" altLang="en-US" smtClean="0"/>
              <a:pPr>
                <a:defRPr/>
              </a:pPr>
              <a:t>‹#›</a:t>
            </a:fld>
            <a:endParaRPr lang="en-GB" altLang="en-US"/>
          </a:p>
        </p:txBody>
      </p:sp>
    </p:spTree>
    <p:extLst>
      <p:ext uri="{BB962C8B-B14F-4D97-AF65-F5344CB8AC3E}">
        <p14:creationId xmlns:p14="http://schemas.microsoft.com/office/powerpoint/2010/main" val="2096743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C9B0A405-2080-4ED2-81BC-B7E3B1A5D882}" type="datetimeFigureOut">
              <a:rPr lang="en-US" smtClean="0"/>
              <a:pPr>
                <a:defRPr/>
              </a:pPr>
              <a:t>4/6/2021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FF3FB79-6919-49F7-AEAE-8B5825BF45B7}" type="slidenum">
              <a:rPr lang="en-GB" altLang="en-US" smtClean="0"/>
              <a:pPr>
                <a:defRPr/>
              </a:pPr>
              <a:t>‹#›</a:t>
            </a:fld>
            <a:endParaRPr lang="en-GB" altLang="en-US"/>
          </a:p>
        </p:txBody>
      </p:sp>
    </p:spTree>
    <p:extLst>
      <p:ext uri="{BB962C8B-B14F-4D97-AF65-F5344CB8AC3E}">
        <p14:creationId xmlns:p14="http://schemas.microsoft.com/office/powerpoint/2010/main" val="89798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A8D3B27-4F15-46F5-A72D-80049D4DB380}" type="datetimeFigureOut">
              <a:rPr lang="en-US"/>
              <a:pPr>
                <a:defRPr/>
              </a:pPr>
              <a:t>4/6/2021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D6790FD-B495-4EF0-A0B6-DFF4F5D489A8}" type="slidenum">
              <a:rPr lang="en-GB" altLang="en-US"/>
              <a:pPr>
                <a:defRPr/>
              </a:pPr>
              <a:t>‹#›</a:t>
            </a:fld>
            <a:endParaRPr lang="en-GB" altLang="en-US"/>
          </a:p>
        </p:txBody>
      </p:sp>
    </p:spTree>
    <p:extLst>
      <p:ext uri="{BB962C8B-B14F-4D97-AF65-F5344CB8AC3E}">
        <p14:creationId xmlns:p14="http://schemas.microsoft.com/office/powerpoint/2010/main" val="2394874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6D546C9-ADEE-4E8A-B0B1-ED55F5F815C4}" type="datetimeFigureOut">
              <a:rPr lang="en-US" smtClean="0"/>
              <a:pPr>
                <a:defRPr/>
              </a:pPr>
              <a:t>4/6/2021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E87D604-F8BB-4B83-9F6E-8D2E0CD0A0BD}" type="slidenum">
              <a:rPr lang="en-GB" altLang="en-US" smtClean="0"/>
              <a:pPr>
                <a:defRPr/>
              </a:pPr>
              <a:t>‹#›</a:t>
            </a:fld>
            <a:endParaRPr lang="en-GB" altLang="en-US"/>
          </a:p>
        </p:txBody>
      </p:sp>
    </p:spTree>
    <p:extLst>
      <p:ext uri="{BB962C8B-B14F-4D97-AF65-F5344CB8AC3E}">
        <p14:creationId xmlns:p14="http://schemas.microsoft.com/office/powerpoint/2010/main" val="2024420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81B320D-9066-4F4A-994D-7C2D9D5A27E7}"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5B85DB6-DB7D-4FEA-B543-B80D4220CBF6}" type="slidenum">
              <a:rPr lang="en-GB" altLang="en-US" smtClean="0"/>
              <a:pPr>
                <a:defRPr/>
              </a:pPr>
              <a:t>‹#›</a:t>
            </a:fld>
            <a:endParaRPr lang="en-GB" altLang="en-US"/>
          </a:p>
        </p:txBody>
      </p:sp>
    </p:spTree>
    <p:extLst>
      <p:ext uri="{BB962C8B-B14F-4D97-AF65-F5344CB8AC3E}">
        <p14:creationId xmlns:p14="http://schemas.microsoft.com/office/powerpoint/2010/main" val="3438269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C6BC977-289F-4966-822C-D1C9B72ECC7A}"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CA96D6D-C218-4D67-BB50-E846DCE89AD1}" type="slidenum">
              <a:rPr lang="en-GB" altLang="en-US" smtClean="0"/>
              <a:pPr>
                <a:defRPr/>
              </a:pPr>
              <a:t>‹#›</a:t>
            </a:fld>
            <a:endParaRPr lang="en-GB" altLang="en-US"/>
          </a:p>
        </p:txBody>
      </p:sp>
    </p:spTree>
    <p:extLst>
      <p:ext uri="{BB962C8B-B14F-4D97-AF65-F5344CB8AC3E}">
        <p14:creationId xmlns:p14="http://schemas.microsoft.com/office/powerpoint/2010/main" val="3595204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97D7E83-13A7-40CE-8698-46304D870DE5}"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6BC2E526-DFF3-44BE-97F2-C2143B44A155}" type="slidenum">
              <a:rPr lang="en-GB" altLang="en-US" smtClean="0"/>
              <a:pPr>
                <a:defRPr/>
              </a:pPr>
              <a:t>‹#›</a:t>
            </a:fld>
            <a:endParaRPr lang="en-GB" altLang="en-US"/>
          </a:p>
        </p:txBody>
      </p:sp>
    </p:spTree>
    <p:extLst>
      <p:ext uri="{BB962C8B-B14F-4D97-AF65-F5344CB8AC3E}">
        <p14:creationId xmlns:p14="http://schemas.microsoft.com/office/powerpoint/2010/main" val="1217490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FB82EAC-3199-48D8-872D-2DE241C1890E}"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65844A2-1E0B-4DC4-AB80-FCE42C1E3856}" type="slidenum">
              <a:rPr lang="en-GB" altLang="en-US" smtClean="0"/>
              <a:pPr>
                <a:defRPr/>
              </a:pPr>
              <a:t>‹#›</a:t>
            </a:fld>
            <a:endParaRPr lang="en-GB" altLang="en-US"/>
          </a:p>
        </p:txBody>
      </p:sp>
    </p:spTree>
    <p:extLst>
      <p:ext uri="{BB962C8B-B14F-4D97-AF65-F5344CB8AC3E}">
        <p14:creationId xmlns:p14="http://schemas.microsoft.com/office/powerpoint/2010/main" val="254846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122473D-0DE7-4D54-AA05-90BCB76A46BA}"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5916E526-BFE1-4173-8E96-22E164450EDF}" type="slidenum">
              <a:rPr lang="en-GB" altLang="en-US" smtClean="0"/>
              <a:pPr>
                <a:defRPr/>
              </a:pPr>
              <a:t>‹#›</a:t>
            </a:fld>
            <a:endParaRPr lang="en-GB" altLang="en-US"/>
          </a:p>
        </p:txBody>
      </p:sp>
    </p:spTree>
    <p:extLst>
      <p:ext uri="{BB962C8B-B14F-4D97-AF65-F5344CB8AC3E}">
        <p14:creationId xmlns:p14="http://schemas.microsoft.com/office/powerpoint/2010/main" val="1058912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D477F89-4894-4BB9-85B3-CEE196C9A583}" type="datetimeFigureOut">
              <a:rPr lang="en-US" smtClean="0"/>
              <a:pPr>
                <a:defRPr/>
              </a:pPr>
              <a:t>4/6/2021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37B70B71-7ACE-40B5-B575-195ECB46ADBB}" type="slidenum">
              <a:rPr lang="en-GB" altLang="en-US" smtClean="0"/>
              <a:pPr>
                <a:defRPr/>
              </a:pPr>
              <a:t>‹#›</a:t>
            </a:fld>
            <a:endParaRPr lang="en-GB" altLang="en-US"/>
          </a:p>
        </p:txBody>
      </p:sp>
    </p:spTree>
    <p:extLst>
      <p:ext uri="{BB962C8B-B14F-4D97-AF65-F5344CB8AC3E}">
        <p14:creationId xmlns:p14="http://schemas.microsoft.com/office/powerpoint/2010/main" val="2554770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F5FB793-AAB4-47CB-990A-639527C4EF82}" type="datetimeFigureOut">
              <a:rPr lang="en-US" smtClean="0"/>
              <a:pPr>
                <a:defRPr/>
              </a:pPr>
              <a:t>4/6/2021</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C731235F-10A7-48AA-9B3C-F2AB7A3EA738}" type="slidenum">
              <a:rPr lang="en-GB" altLang="en-US" smtClean="0"/>
              <a:pPr>
                <a:defRPr/>
              </a:pPr>
              <a:t>‹#›</a:t>
            </a:fld>
            <a:endParaRPr lang="en-GB" altLang="en-US"/>
          </a:p>
        </p:txBody>
      </p:sp>
    </p:spTree>
    <p:extLst>
      <p:ext uri="{BB962C8B-B14F-4D97-AF65-F5344CB8AC3E}">
        <p14:creationId xmlns:p14="http://schemas.microsoft.com/office/powerpoint/2010/main" val="134863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089BAC1-05D2-432D-B020-2E6AD5FB687F}" type="datetimeFigureOut">
              <a:rPr lang="en-US" smtClean="0"/>
              <a:pPr>
                <a:defRPr/>
              </a:pPr>
              <a:t>4/6/2021</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5F800D98-FFC9-4823-8F94-39F3EBA2F896}" type="slidenum">
              <a:rPr lang="en-GB" altLang="en-US" smtClean="0"/>
              <a:pPr>
                <a:defRPr/>
              </a:pPr>
              <a:t>‹#›</a:t>
            </a:fld>
            <a:endParaRPr lang="en-GB" altLang="en-US"/>
          </a:p>
        </p:txBody>
      </p:sp>
    </p:spTree>
    <p:extLst>
      <p:ext uri="{BB962C8B-B14F-4D97-AF65-F5344CB8AC3E}">
        <p14:creationId xmlns:p14="http://schemas.microsoft.com/office/powerpoint/2010/main" val="1920177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025CFDB-4483-44CD-816D-66350DA6F533}" type="datetimeFigureOut">
              <a:rPr lang="en-US" smtClean="0"/>
              <a:pPr>
                <a:defRPr/>
              </a:pPr>
              <a:t>4/6/2021</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215F29E2-EF32-4D88-8D0B-A940A3ABE530}" type="slidenum">
              <a:rPr lang="en-GB" altLang="en-US" smtClean="0"/>
              <a:pPr>
                <a:defRPr/>
              </a:pPr>
              <a:t>‹#›</a:t>
            </a:fld>
            <a:endParaRPr lang="en-GB" altLang="en-US"/>
          </a:p>
        </p:txBody>
      </p:sp>
    </p:spTree>
    <p:extLst>
      <p:ext uri="{BB962C8B-B14F-4D97-AF65-F5344CB8AC3E}">
        <p14:creationId xmlns:p14="http://schemas.microsoft.com/office/powerpoint/2010/main" val="213801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04485096-CB1A-49F3-87EF-6C0A04C485E1}" type="datetimeFigureOut">
              <a:rPr lang="en-US"/>
              <a:pPr>
                <a:defRPr/>
              </a:pPr>
              <a:t>4/6/2021</a:t>
            </a:fld>
            <a:endParaRPr lang="en-GB"/>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AEA6C398-6B49-47DC-89A3-69E09B52EF2E}" type="slidenum">
              <a:rPr lang="en-GB" altLang="en-US"/>
              <a:pPr>
                <a:defRPr/>
              </a:pPr>
              <a:t>‹#›</a:t>
            </a:fld>
            <a:endParaRPr lang="en-GB" altLang="en-US"/>
          </a:p>
        </p:txBody>
      </p:sp>
    </p:spTree>
    <p:extLst>
      <p:ext uri="{BB962C8B-B14F-4D97-AF65-F5344CB8AC3E}">
        <p14:creationId xmlns:p14="http://schemas.microsoft.com/office/powerpoint/2010/main" val="397055031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ABEF295-787A-41CE-8BF6-2CAFE79AF086}" type="datetimeFigureOut">
              <a:rPr lang="en-US" smtClean="0"/>
              <a:pPr>
                <a:defRPr/>
              </a:pPr>
              <a:t>4/6/2021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07F080D7-05C1-443F-A6B8-C8A6C7E31C3F}" type="slidenum">
              <a:rPr lang="en-GB" altLang="en-US" smtClean="0"/>
              <a:pPr>
                <a:defRPr/>
              </a:pPr>
              <a:t>‹#›</a:t>
            </a:fld>
            <a:endParaRPr lang="en-GB" altLang="en-US"/>
          </a:p>
        </p:txBody>
      </p:sp>
    </p:spTree>
    <p:extLst>
      <p:ext uri="{BB962C8B-B14F-4D97-AF65-F5344CB8AC3E}">
        <p14:creationId xmlns:p14="http://schemas.microsoft.com/office/powerpoint/2010/main" val="3937059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EDAF9F2-7858-4369-9B71-D07AFA5F3E6C}" type="datetimeFigureOut">
              <a:rPr lang="en-US" smtClean="0"/>
              <a:pPr>
                <a:defRPr/>
              </a:pPr>
              <a:t>4/6/2021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05043213-C90E-4887-8981-93F6C818C825}" type="slidenum">
              <a:rPr lang="en-GB" altLang="en-US" smtClean="0"/>
              <a:pPr>
                <a:defRPr/>
              </a:pPr>
              <a:t>‹#›</a:t>
            </a:fld>
            <a:endParaRPr lang="en-GB" altLang="en-US"/>
          </a:p>
        </p:txBody>
      </p:sp>
    </p:spTree>
    <p:extLst>
      <p:ext uri="{BB962C8B-B14F-4D97-AF65-F5344CB8AC3E}">
        <p14:creationId xmlns:p14="http://schemas.microsoft.com/office/powerpoint/2010/main" val="2373579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24F9620-3DDC-422A-B50C-77AFDCC6CBD9}"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CF218848-8A2D-47CC-A396-F51B37794213}" type="slidenum">
              <a:rPr lang="en-GB" altLang="en-US" smtClean="0"/>
              <a:pPr>
                <a:defRPr/>
              </a:pPr>
              <a:t>‹#›</a:t>
            </a:fld>
            <a:endParaRPr lang="en-GB" altLang="en-US"/>
          </a:p>
        </p:txBody>
      </p:sp>
    </p:spTree>
    <p:extLst>
      <p:ext uri="{BB962C8B-B14F-4D97-AF65-F5344CB8AC3E}">
        <p14:creationId xmlns:p14="http://schemas.microsoft.com/office/powerpoint/2010/main" val="2252603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24F9620-3DDC-422A-B50C-77AFDCC6CBD9}"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CF218848-8A2D-47CC-A396-F51B37794213}" type="slidenum">
              <a:rPr lang="en-GB" altLang="en-US" smtClean="0"/>
              <a:pPr>
                <a:defRPr/>
              </a:pPr>
              <a:t>‹#›</a:t>
            </a:fld>
            <a:endParaRPr lang="en-GB"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5800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C24F9620-3DDC-422A-B50C-77AFDCC6CBD9}" type="datetimeFigureOut">
              <a:rPr lang="en-US" smtClean="0"/>
              <a:pPr>
                <a:defRPr/>
              </a:pPr>
              <a:t>4/6/2021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F218848-8A2D-47CC-A396-F51B37794213}" type="slidenum">
              <a:rPr lang="en-GB" altLang="en-US" smtClean="0"/>
              <a:pPr>
                <a:defRPr/>
              </a:pPr>
              <a:t>‹#›</a:t>
            </a:fld>
            <a:endParaRPr lang="en-GB" altLang="en-US"/>
          </a:p>
        </p:txBody>
      </p:sp>
    </p:spTree>
    <p:extLst>
      <p:ext uri="{BB962C8B-B14F-4D97-AF65-F5344CB8AC3E}">
        <p14:creationId xmlns:p14="http://schemas.microsoft.com/office/powerpoint/2010/main" val="1872123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C24F9620-3DDC-422A-B50C-77AFDCC6CBD9}" type="datetimeFigureOut">
              <a:rPr lang="en-US" smtClean="0"/>
              <a:pPr>
                <a:defRPr/>
              </a:pPr>
              <a:t>4/6/2021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F218848-8A2D-47CC-A396-F51B37794213}" type="slidenum">
              <a:rPr lang="en-GB" altLang="en-US" smtClean="0"/>
              <a:pPr>
                <a:defRPr/>
              </a:pPr>
              <a:t>‹#›</a:t>
            </a:fld>
            <a:endParaRPr lang="en-GB"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08943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C24F9620-3DDC-422A-B50C-77AFDCC6CBD9}" type="datetimeFigureOut">
              <a:rPr lang="en-US" smtClean="0"/>
              <a:pPr>
                <a:defRPr/>
              </a:pPr>
              <a:t>4/6/2021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F218848-8A2D-47CC-A396-F51B37794213}" type="slidenum">
              <a:rPr lang="en-GB" altLang="en-US" smtClean="0"/>
              <a:pPr>
                <a:defRPr/>
              </a:pPr>
              <a:t>‹#›</a:t>
            </a:fld>
            <a:endParaRPr lang="en-GB" altLang="en-US"/>
          </a:p>
        </p:txBody>
      </p:sp>
    </p:spTree>
    <p:extLst>
      <p:ext uri="{BB962C8B-B14F-4D97-AF65-F5344CB8AC3E}">
        <p14:creationId xmlns:p14="http://schemas.microsoft.com/office/powerpoint/2010/main" val="2784842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2C1461E-11A6-4DA1-826D-85F820542687}"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1DFF9BC6-2673-4951-8E0D-0F97980FD453}" type="slidenum">
              <a:rPr lang="en-GB" altLang="en-US" smtClean="0"/>
              <a:pPr>
                <a:defRPr/>
              </a:pPr>
              <a:t>‹#›</a:t>
            </a:fld>
            <a:endParaRPr lang="en-GB" altLang="en-US"/>
          </a:p>
        </p:txBody>
      </p:sp>
    </p:spTree>
    <p:extLst>
      <p:ext uri="{BB962C8B-B14F-4D97-AF65-F5344CB8AC3E}">
        <p14:creationId xmlns:p14="http://schemas.microsoft.com/office/powerpoint/2010/main" val="1483089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D6211B2-B58E-4D1E-A208-FCD0FADCE4BB}" type="datetimeFigureOut">
              <a:rPr lang="en-US" smtClean="0"/>
              <a:pPr>
                <a:defRPr/>
              </a:pPr>
              <a:t>4/6/2021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73F4D4D-7C10-4B75-8710-2020CE67140B}" type="slidenum">
              <a:rPr lang="en-GB" altLang="en-US" smtClean="0"/>
              <a:pPr>
                <a:defRPr/>
              </a:pPr>
              <a:t>‹#›</a:t>
            </a:fld>
            <a:endParaRPr lang="en-GB" altLang="en-US"/>
          </a:p>
        </p:txBody>
      </p:sp>
    </p:spTree>
    <p:extLst>
      <p:ext uri="{BB962C8B-B14F-4D97-AF65-F5344CB8AC3E}">
        <p14:creationId xmlns:p14="http://schemas.microsoft.com/office/powerpoint/2010/main" val="8466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8F68D15-1A5D-4915-853C-6DF9F52F05D5}" type="datetimeFigureOut">
              <a:rPr lang="en-US"/>
              <a:pPr>
                <a:defRPr/>
              </a:pPr>
              <a:t>4/6/2021</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215208E5-4D88-4BCF-86B3-EB88DD383439}" type="slidenum">
              <a:rPr lang="en-GB" altLang="en-US"/>
              <a:pPr>
                <a:defRPr/>
              </a:pPr>
              <a:t>‹#›</a:t>
            </a:fld>
            <a:endParaRPr lang="en-GB" altLang="en-US"/>
          </a:p>
        </p:txBody>
      </p:sp>
    </p:spTree>
    <p:extLst>
      <p:ext uri="{BB962C8B-B14F-4D97-AF65-F5344CB8AC3E}">
        <p14:creationId xmlns:p14="http://schemas.microsoft.com/office/powerpoint/2010/main" val="200269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05CD3A2-AC4F-4C5A-B0E2-03120393030B}" type="datetimeFigureOut">
              <a:rPr lang="en-US"/>
              <a:pPr>
                <a:defRPr/>
              </a:pPr>
              <a:t>4/6/2021</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4E60FEA0-1526-4CF2-947E-D0EB0A24F96C}" type="slidenum">
              <a:rPr lang="en-GB" altLang="en-US"/>
              <a:pPr>
                <a:defRPr/>
              </a:pPr>
              <a:t>‹#›</a:t>
            </a:fld>
            <a:endParaRPr lang="en-GB" altLang="en-US"/>
          </a:p>
        </p:txBody>
      </p:sp>
    </p:spTree>
    <p:extLst>
      <p:ext uri="{BB962C8B-B14F-4D97-AF65-F5344CB8AC3E}">
        <p14:creationId xmlns:p14="http://schemas.microsoft.com/office/powerpoint/2010/main" val="116565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0977B96-6980-4A8C-B8E4-C13BF0026C89}" type="datetimeFigureOut">
              <a:rPr lang="en-US"/>
              <a:pPr>
                <a:defRPr/>
              </a:pPr>
              <a:t>4/6/2021</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1D55E5A9-AF25-4517-BF5B-1D4EB6A64A9D}" type="slidenum">
              <a:rPr lang="en-GB" altLang="en-US"/>
              <a:pPr>
                <a:defRPr/>
              </a:pPr>
              <a:t>‹#›</a:t>
            </a:fld>
            <a:endParaRPr lang="en-GB" altLang="en-US"/>
          </a:p>
        </p:txBody>
      </p:sp>
    </p:spTree>
    <p:extLst>
      <p:ext uri="{BB962C8B-B14F-4D97-AF65-F5344CB8AC3E}">
        <p14:creationId xmlns:p14="http://schemas.microsoft.com/office/powerpoint/2010/main" val="11052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834F381-0B06-4DE9-9AC6-5B5C66D03AB9}" type="datetimeFigureOut">
              <a:rPr lang="en-US"/>
              <a:pPr>
                <a:defRPr/>
              </a:pPr>
              <a:t>4/6/2021</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D9DA1E7E-0B9F-4312-BD7B-79BE22EEBA11}" type="slidenum">
              <a:rPr lang="en-GB" altLang="en-US"/>
              <a:pPr>
                <a:defRPr/>
              </a:pPr>
              <a:t>‹#›</a:t>
            </a:fld>
            <a:endParaRPr lang="en-GB" altLang="en-US"/>
          </a:p>
        </p:txBody>
      </p:sp>
    </p:spTree>
    <p:extLst>
      <p:ext uri="{BB962C8B-B14F-4D97-AF65-F5344CB8AC3E}">
        <p14:creationId xmlns:p14="http://schemas.microsoft.com/office/powerpoint/2010/main" val="73966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53DB44A-A92D-46A9-B5FF-7D31AE700BEB}" type="datetimeFigureOut">
              <a:rPr lang="en-US"/>
              <a:pPr>
                <a:defRPr/>
              </a:pPr>
              <a:t>4/6/2021</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93403AE6-D33F-4D39-B262-E71846E76DFD}" type="slidenum">
              <a:rPr lang="en-GB" altLang="en-US"/>
              <a:pPr>
                <a:defRPr/>
              </a:pPr>
              <a:t>‹#›</a:t>
            </a:fld>
            <a:endParaRPr lang="en-GB" altLang="en-US"/>
          </a:p>
        </p:txBody>
      </p:sp>
    </p:spTree>
    <p:extLst>
      <p:ext uri="{BB962C8B-B14F-4D97-AF65-F5344CB8AC3E}">
        <p14:creationId xmlns:p14="http://schemas.microsoft.com/office/powerpoint/2010/main" val="57805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116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ight Triangle 5"/>
          <p:cNvSpPr/>
          <p:nvPr/>
        </p:nvSpPr>
        <p:spPr>
          <a:xfrm rot="420000" flipV="1">
            <a:off x="10672763" y="5359400"/>
            <a:ext cx="2063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6C6F49C-39F9-443B-A19B-DC1676A06C77}" type="datetimeFigureOut">
              <a:rPr lang="en-US"/>
              <a:pPr>
                <a:defRPr/>
              </a:pPr>
              <a:t>4/6/2021</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10769600" y="6356350"/>
            <a:ext cx="812800" cy="365125"/>
          </a:xfrm>
        </p:spPr>
        <p:txBody>
          <a:bodyPr/>
          <a:lstStyle>
            <a:lvl1pPr>
              <a:defRPr/>
            </a:lvl1pPr>
          </a:lstStyle>
          <a:p>
            <a:pPr>
              <a:defRPr/>
            </a:pPr>
            <a:fld id="{6B67C783-5484-4C5E-A4C4-B7B424D7854E}" type="slidenum">
              <a:rPr lang="en-GB" altLang="en-US"/>
              <a:pPr>
                <a:defRPr/>
              </a:pPr>
              <a:t>‹#›</a:t>
            </a:fld>
            <a:endParaRPr lang="en-GB" altLang="en-US"/>
          </a:p>
        </p:txBody>
      </p:sp>
    </p:spTree>
    <p:extLst>
      <p:ext uri="{BB962C8B-B14F-4D97-AF65-F5344CB8AC3E}">
        <p14:creationId xmlns:p14="http://schemas.microsoft.com/office/powerpoint/2010/main" val="156002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Constantia"/>
              <a:cs typeface="Arial" charset="0"/>
            </a:endParaRPr>
          </a:p>
        </p:txBody>
      </p:sp>
      <p:sp>
        <p:nvSpPr>
          <p:cNvPr id="3076"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3077"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a:defRPr/>
            </a:pPr>
            <a:fld id="{7D71FCCF-6BCF-4DB5-98AD-C461F6E8071F}" type="datetimeFigureOut">
              <a:rPr lang="en-US"/>
              <a:pPr>
                <a:defRPr/>
              </a:pPr>
              <a:t>4/6/2021</a:t>
            </a:fld>
            <a:endParaRPr lang="en-GB"/>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a:defRPr/>
            </a:pPr>
            <a:endParaRPr lang="en-GB"/>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FB4DF75A-3CB5-4A49-91CF-2086ACEB6367}" type="slidenum">
              <a:rPr lang="en-GB" altLang="en-US"/>
              <a:pPr>
                <a:defRPr/>
              </a:pPr>
              <a:t>‹#›</a:t>
            </a:fld>
            <a:endParaRPr lang="en-GB" altLang="en-US"/>
          </a:p>
        </p:txBody>
      </p:sp>
      <p:grpSp>
        <p:nvGrpSpPr>
          <p:cNvPr id="3081"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solidFill>
                  <a:prstClr val="black"/>
                </a:solidFill>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071" r:id="rId1"/>
    <p:sldLayoutId id="2147484057" r:id="rId2"/>
    <p:sldLayoutId id="2147484072" r:id="rId3"/>
    <p:sldLayoutId id="2147484058" r:id="rId4"/>
    <p:sldLayoutId id="2147484059" r:id="rId5"/>
    <p:sldLayoutId id="2147484060" r:id="rId6"/>
    <p:sldLayoutId id="2147484061" r:id="rId7"/>
    <p:sldLayoutId id="2147484062" r:id="rId8"/>
    <p:sldLayoutId id="2147484073" r:id="rId9"/>
    <p:sldLayoutId id="2147484063" r:id="rId10"/>
    <p:sldLayoutId id="21474840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C24F9620-3DDC-422A-B50C-77AFDCC6CBD9}" type="datetimeFigureOut">
              <a:rPr lang="en-US" smtClean="0"/>
              <a:pPr>
                <a:defRPr/>
              </a:pPr>
              <a:t>4/6/2021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CF218848-8A2D-47CC-A396-F51B37794213}" type="slidenum">
              <a:rPr lang="en-GB" altLang="en-US" smtClean="0"/>
              <a:pPr>
                <a:defRPr/>
              </a:pPr>
              <a:t>‹#›</a:t>
            </a:fld>
            <a:endParaRPr lang="en-GB"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352115"/>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24F9620-3DDC-422A-B50C-77AFDCC6CBD9}" type="datetimeFigureOut">
              <a:rPr lang="en-US" smtClean="0"/>
              <a:pPr>
                <a:defRPr/>
              </a:pPr>
              <a:t>4/6/2021</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CF218848-8A2D-47CC-A396-F51B37794213}" type="slidenum">
              <a:rPr lang="en-GB" altLang="en-US" smtClean="0"/>
              <a:pPr>
                <a:defRPr/>
              </a:pPr>
              <a:t>‹#›</a:t>
            </a:fld>
            <a:endParaRPr lang="en-GB" altLang="en-US"/>
          </a:p>
        </p:txBody>
      </p:sp>
    </p:spTree>
    <p:extLst>
      <p:ext uri="{BB962C8B-B14F-4D97-AF65-F5344CB8AC3E}">
        <p14:creationId xmlns:p14="http://schemas.microsoft.com/office/powerpoint/2010/main" val="3643839471"/>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jpeg"/><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9.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320251"/>
          </a:xfrm>
          <a:prstGeom prst="rect">
            <a:avLst/>
          </a:prstGeom>
        </p:spPr>
      </p:pic>
    </p:spTree>
    <p:extLst>
      <p:ext uri="{BB962C8B-B14F-4D97-AF65-F5344CB8AC3E}">
        <p14:creationId xmlns:p14="http://schemas.microsoft.com/office/powerpoint/2010/main" val="1282507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66667" y="4376805"/>
            <a:ext cx="3345789" cy="1516193"/>
            <a:chOff x="1127448" y="1844824"/>
            <a:chExt cx="3345789" cy="1587371"/>
          </a:xfrm>
        </p:grpSpPr>
        <p:sp>
          <p:nvSpPr>
            <p:cNvPr id="5" name="TextBox 4"/>
            <p:cNvSpPr txBox="1"/>
            <p:nvPr/>
          </p:nvSpPr>
          <p:spPr>
            <a:xfrm>
              <a:off x="2436211" y="2941435"/>
              <a:ext cx="936104" cy="461665"/>
            </a:xfrm>
            <a:prstGeom prst="rect">
              <a:avLst/>
            </a:prstGeom>
            <a:noFill/>
          </p:spPr>
          <p:txBody>
            <a:bodyPr wrap="square" rtlCol="0">
              <a:spAutoFit/>
            </a:bodyPr>
            <a:lstStyle/>
            <a:p>
              <a:r>
                <a:rPr lang="en-US" sz="2400" dirty="0" smtClean="0"/>
                <a:t>0010</a:t>
              </a:r>
              <a:endParaRPr lang="en-US" sz="2400" dirty="0"/>
            </a:p>
          </p:txBody>
        </p:sp>
        <p:sp>
          <p:nvSpPr>
            <p:cNvPr id="9" name="TextBox 8"/>
            <p:cNvSpPr txBox="1"/>
            <p:nvPr/>
          </p:nvSpPr>
          <p:spPr>
            <a:xfrm>
              <a:off x="3477071" y="3001307"/>
              <a:ext cx="996166" cy="400110"/>
            </a:xfrm>
            <a:prstGeom prst="rect">
              <a:avLst/>
            </a:prstGeom>
            <a:noFill/>
          </p:spPr>
          <p:txBody>
            <a:bodyPr wrap="square" rtlCol="0">
              <a:spAutoFit/>
            </a:bodyPr>
            <a:lstStyle/>
            <a:p>
              <a:r>
                <a:rPr lang="en-US" sz="2000" dirty="0" smtClean="0"/>
                <a:t>0011</a:t>
              </a:r>
              <a:endParaRPr lang="en-US" sz="2000" dirty="0"/>
            </a:p>
          </p:txBody>
        </p:sp>
        <p:sp>
          <p:nvSpPr>
            <p:cNvPr id="10" name="TextBox 9"/>
            <p:cNvSpPr txBox="1"/>
            <p:nvPr/>
          </p:nvSpPr>
          <p:spPr>
            <a:xfrm>
              <a:off x="2423592" y="1844824"/>
              <a:ext cx="792088" cy="523220"/>
            </a:xfrm>
            <a:prstGeom prst="rect">
              <a:avLst/>
            </a:prstGeom>
            <a:noFill/>
          </p:spPr>
          <p:txBody>
            <a:bodyPr wrap="square" rtlCol="0">
              <a:spAutoFit/>
            </a:bodyPr>
            <a:lstStyle/>
            <a:p>
              <a:r>
                <a:rPr lang="en-US" sz="2800" dirty="0" smtClean="0"/>
                <a:t>123</a:t>
              </a:r>
              <a:endParaRPr lang="en-US" sz="2800" dirty="0"/>
            </a:p>
          </p:txBody>
        </p:sp>
        <p:sp>
          <p:nvSpPr>
            <p:cNvPr id="12" name="TextBox 11"/>
            <p:cNvSpPr txBox="1"/>
            <p:nvPr/>
          </p:nvSpPr>
          <p:spPr>
            <a:xfrm>
              <a:off x="1127448" y="2970530"/>
              <a:ext cx="912719" cy="461665"/>
            </a:xfrm>
            <a:prstGeom prst="rect">
              <a:avLst/>
            </a:prstGeom>
            <a:noFill/>
          </p:spPr>
          <p:txBody>
            <a:bodyPr wrap="square" rtlCol="0">
              <a:spAutoFit/>
            </a:bodyPr>
            <a:lstStyle/>
            <a:p>
              <a:r>
                <a:rPr lang="en-US" sz="2400" dirty="0" smtClean="0"/>
                <a:t>0001</a:t>
              </a:r>
              <a:endParaRPr lang="en-US" sz="2400" dirty="0"/>
            </a:p>
          </p:txBody>
        </p:sp>
        <p:sp>
          <p:nvSpPr>
            <p:cNvPr id="13" name="Down Arrow 12"/>
            <p:cNvSpPr/>
            <p:nvPr/>
          </p:nvSpPr>
          <p:spPr>
            <a:xfrm rot="2471465">
              <a:off x="2079864" y="2254512"/>
              <a:ext cx="387985" cy="746504"/>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2617595" y="2281054"/>
              <a:ext cx="407055" cy="747372"/>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8972760">
              <a:off x="3422529" y="2199434"/>
              <a:ext cx="312558" cy="856317"/>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529733" y="4509120"/>
            <a:ext cx="3847538" cy="1593206"/>
            <a:chOff x="6807654" y="1568539"/>
            <a:chExt cx="3847538" cy="1796699"/>
          </a:xfrm>
        </p:grpSpPr>
        <p:sp>
          <p:nvSpPr>
            <p:cNvPr id="6" name="TextBox 5"/>
            <p:cNvSpPr txBox="1"/>
            <p:nvPr/>
          </p:nvSpPr>
          <p:spPr>
            <a:xfrm>
              <a:off x="8266676" y="1568539"/>
              <a:ext cx="936104" cy="523220"/>
            </a:xfrm>
            <a:prstGeom prst="rect">
              <a:avLst/>
            </a:prstGeom>
            <a:noFill/>
          </p:spPr>
          <p:txBody>
            <a:bodyPr wrap="square" rtlCol="0">
              <a:spAutoFit/>
            </a:bodyPr>
            <a:lstStyle/>
            <a:p>
              <a:r>
                <a:rPr lang="en-US" sz="2800" dirty="0" smtClean="0"/>
                <a:t>925</a:t>
              </a:r>
              <a:endParaRPr lang="en-US" sz="2800" dirty="0"/>
            </a:p>
          </p:txBody>
        </p:sp>
        <p:sp>
          <p:nvSpPr>
            <p:cNvPr id="7" name="TextBox 6"/>
            <p:cNvSpPr txBox="1"/>
            <p:nvPr/>
          </p:nvSpPr>
          <p:spPr>
            <a:xfrm>
              <a:off x="8256239" y="2780928"/>
              <a:ext cx="1080121" cy="523220"/>
            </a:xfrm>
            <a:prstGeom prst="rect">
              <a:avLst/>
            </a:prstGeom>
            <a:noFill/>
          </p:spPr>
          <p:txBody>
            <a:bodyPr wrap="square" rtlCol="0">
              <a:spAutoFit/>
            </a:bodyPr>
            <a:lstStyle/>
            <a:p>
              <a:r>
                <a:rPr lang="en-US" sz="2800" dirty="0" smtClean="0"/>
                <a:t>0010</a:t>
              </a:r>
              <a:endParaRPr lang="en-US" sz="2800" dirty="0"/>
            </a:p>
          </p:txBody>
        </p:sp>
        <p:sp>
          <p:nvSpPr>
            <p:cNvPr id="8" name="TextBox 7"/>
            <p:cNvSpPr txBox="1"/>
            <p:nvPr/>
          </p:nvSpPr>
          <p:spPr>
            <a:xfrm>
              <a:off x="6807654" y="2842018"/>
              <a:ext cx="1027792" cy="523220"/>
            </a:xfrm>
            <a:prstGeom prst="rect">
              <a:avLst/>
            </a:prstGeom>
            <a:noFill/>
          </p:spPr>
          <p:txBody>
            <a:bodyPr wrap="square" rtlCol="0">
              <a:spAutoFit/>
            </a:bodyPr>
            <a:lstStyle/>
            <a:p>
              <a:r>
                <a:rPr lang="en-US" sz="2800" dirty="0" smtClean="0"/>
                <a:t>1001</a:t>
              </a:r>
              <a:endParaRPr lang="en-US" sz="2800" dirty="0"/>
            </a:p>
          </p:txBody>
        </p:sp>
        <p:sp>
          <p:nvSpPr>
            <p:cNvPr id="11" name="TextBox 10"/>
            <p:cNvSpPr txBox="1"/>
            <p:nvPr/>
          </p:nvSpPr>
          <p:spPr>
            <a:xfrm>
              <a:off x="9552383" y="2708920"/>
              <a:ext cx="1102809" cy="523220"/>
            </a:xfrm>
            <a:prstGeom prst="rect">
              <a:avLst/>
            </a:prstGeom>
            <a:noFill/>
          </p:spPr>
          <p:txBody>
            <a:bodyPr wrap="square" rtlCol="0">
              <a:spAutoFit/>
            </a:bodyPr>
            <a:lstStyle/>
            <a:p>
              <a:r>
                <a:rPr lang="en-US" sz="2800" dirty="0" smtClean="0"/>
                <a:t>0101</a:t>
              </a:r>
              <a:endParaRPr lang="en-US" sz="2800" dirty="0"/>
            </a:p>
          </p:txBody>
        </p:sp>
        <p:sp>
          <p:nvSpPr>
            <p:cNvPr id="18" name="Down Arrow 17"/>
            <p:cNvSpPr/>
            <p:nvPr/>
          </p:nvSpPr>
          <p:spPr>
            <a:xfrm rot="2471465">
              <a:off x="7859877" y="2173937"/>
              <a:ext cx="285289" cy="657081"/>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8972760">
              <a:off x="9304655" y="1996624"/>
              <a:ext cx="312558" cy="856317"/>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8504761" y="2126870"/>
              <a:ext cx="407055" cy="747372"/>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647238" y="3856680"/>
            <a:ext cx="4392488" cy="461665"/>
          </a:xfrm>
          <a:prstGeom prst="rect">
            <a:avLst/>
          </a:prstGeom>
          <a:noFill/>
        </p:spPr>
        <p:txBody>
          <a:bodyPr wrap="square" rtlCol="0">
            <a:spAutoFit/>
          </a:bodyPr>
          <a:lstStyle/>
          <a:p>
            <a:r>
              <a:rPr lang="en-US" sz="2400" dirty="0" smtClean="0"/>
              <a:t>(123)10 </a:t>
            </a:r>
            <a:r>
              <a:rPr lang="bn-BD" sz="2400" dirty="0" smtClean="0"/>
              <a:t>কে </a:t>
            </a:r>
            <a:r>
              <a:rPr lang="en-US" sz="2400" dirty="0" smtClean="0"/>
              <a:t>BCD </a:t>
            </a:r>
            <a:r>
              <a:rPr lang="bn-BD" sz="2400" dirty="0" smtClean="0"/>
              <a:t>কোডে রুপান্তর</a:t>
            </a:r>
            <a:endParaRPr lang="en-US" sz="2400" dirty="0"/>
          </a:p>
        </p:txBody>
      </p:sp>
      <p:sp>
        <p:nvSpPr>
          <p:cNvPr id="24" name="TextBox 23"/>
          <p:cNvSpPr txBox="1"/>
          <p:nvPr/>
        </p:nvSpPr>
        <p:spPr>
          <a:xfrm>
            <a:off x="6862195" y="3915140"/>
            <a:ext cx="4392488" cy="461665"/>
          </a:xfrm>
          <a:prstGeom prst="rect">
            <a:avLst/>
          </a:prstGeom>
          <a:noFill/>
        </p:spPr>
        <p:txBody>
          <a:bodyPr wrap="square" rtlCol="0">
            <a:spAutoFit/>
          </a:bodyPr>
          <a:lstStyle/>
          <a:p>
            <a:r>
              <a:rPr lang="en-US" sz="2400" dirty="0" smtClean="0"/>
              <a:t>(</a:t>
            </a:r>
            <a:r>
              <a:rPr lang="bn-BD" sz="2400" dirty="0" smtClean="0"/>
              <a:t>৯২৫</a:t>
            </a:r>
            <a:r>
              <a:rPr lang="en-US" sz="2400" dirty="0" smtClean="0"/>
              <a:t>)10 </a:t>
            </a:r>
            <a:r>
              <a:rPr lang="bn-BD" sz="2400" dirty="0" smtClean="0"/>
              <a:t>কে </a:t>
            </a:r>
            <a:r>
              <a:rPr lang="en-US" sz="2400" dirty="0" smtClean="0"/>
              <a:t>BCD </a:t>
            </a:r>
            <a:r>
              <a:rPr lang="bn-BD" sz="2400" dirty="0" smtClean="0"/>
              <a:t>কোডে রুপান্তর</a:t>
            </a:r>
            <a:endParaRPr lang="en-US" sz="2400" dirty="0"/>
          </a:p>
        </p:txBody>
      </p:sp>
      <p:graphicFrame>
        <p:nvGraphicFramePr>
          <p:cNvPr id="25" name="Table 24"/>
          <p:cNvGraphicFramePr>
            <a:graphicFrameLocks noGrp="1"/>
          </p:cNvGraphicFramePr>
          <p:nvPr>
            <p:extLst>
              <p:ext uri="{D42A27DB-BD31-4B8C-83A1-F6EECF244321}">
                <p14:modId xmlns:p14="http://schemas.microsoft.com/office/powerpoint/2010/main" val="2783516603"/>
              </p:ext>
            </p:extLst>
          </p:nvPr>
        </p:nvGraphicFramePr>
        <p:xfrm>
          <a:off x="1304262" y="2394411"/>
          <a:ext cx="9073009" cy="1219200"/>
        </p:xfrm>
        <a:graphic>
          <a:graphicData uri="http://schemas.openxmlformats.org/drawingml/2006/table">
            <a:tbl>
              <a:tblPr firstRow="1" firstCol="1" bandRow="1">
                <a:tableStyleId>{5C22544A-7EE6-4342-B048-85BDC9FD1C3A}</a:tableStyleId>
              </a:tblPr>
              <a:tblGrid>
                <a:gridCol w="1008112"/>
                <a:gridCol w="792088"/>
                <a:gridCol w="728599"/>
                <a:gridCol w="821908"/>
                <a:gridCol w="821908"/>
                <a:gridCol w="806381"/>
                <a:gridCol w="821908"/>
                <a:gridCol w="821908"/>
                <a:gridCol w="821908"/>
                <a:gridCol w="821908"/>
                <a:gridCol w="806381"/>
              </a:tblGrid>
              <a:tr h="432048">
                <a:tc>
                  <a:txBody>
                    <a:bodyPr/>
                    <a:lstStyle/>
                    <a:p>
                      <a:pPr marL="0" marR="0" algn="ctr">
                        <a:spcBef>
                          <a:spcPts val="0"/>
                        </a:spcBef>
                        <a:spcAft>
                          <a:spcPts val="0"/>
                        </a:spcAft>
                      </a:pPr>
                      <a:endParaRPr lang="en-US" sz="2000" dirty="0" smtClean="0">
                        <a:effectLst/>
                      </a:endParaRPr>
                    </a:p>
                    <a:p>
                      <a:pPr marL="0" marR="0" algn="ctr">
                        <a:spcBef>
                          <a:spcPts val="0"/>
                        </a:spcBef>
                        <a:spcAft>
                          <a:spcPts val="0"/>
                        </a:spcAft>
                      </a:pPr>
                      <a:r>
                        <a:rPr lang="bn-BD" sz="2000" dirty="0" smtClean="0">
                          <a:effectLst/>
                        </a:rPr>
                        <a:t>দশমিক</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ctr">
                        <a:spcBef>
                          <a:spcPts val="0"/>
                        </a:spcBef>
                        <a:spcAft>
                          <a:spcPts val="0"/>
                        </a:spcAft>
                      </a:pPr>
                      <a:r>
                        <a:rPr lang="en-US" sz="2000" dirty="0" smtClean="0">
                          <a:effectLst/>
                        </a:rPr>
                        <a:t>0</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ctr">
                        <a:spcBef>
                          <a:spcPts val="0"/>
                        </a:spcBef>
                        <a:spcAft>
                          <a:spcPts val="0"/>
                        </a:spcAft>
                      </a:pPr>
                      <a:r>
                        <a:rPr lang="en-US" sz="2000" dirty="0" smtClean="0">
                          <a:effectLst/>
                        </a:rPr>
                        <a:t>1</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ctr">
                        <a:spcBef>
                          <a:spcPts val="0"/>
                        </a:spcBef>
                        <a:spcAft>
                          <a:spcPts val="0"/>
                        </a:spcAft>
                      </a:pPr>
                      <a:r>
                        <a:rPr lang="en-US" sz="2000" dirty="0" smtClean="0">
                          <a:effectLst/>
                        </a:rPr>
                        <a:t>2</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ctr">
                        <a:spcBef>
                          <a:spcPts val="0"/>
                        </a:spcBef>
                        <a:spcAft>
                          <a:spcPts val="0"/>
                        </a:spcAft>
                      </a:pPr>
                      <a:r>
                        <a:rPr lang="en-US" sz="2000" dirty="0">
                          <a:effectLst/>
                        </a:rPr>
                        <a:t>3</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ctr">
                        <a:spcBef>
                          <a:spcPts val="0"/>
                        </a:spcBef>
                        <a:spcAft>
                          <a:spcPts val="0"/>
                        </a:spcAft>
                      </a:pPr>
                      <a:r>
                        <a:rPr lang="en-US" sz="2000" dirty="0">
                          <a:effectLst/>
                        </a:rPr>
                        <a:t> </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ctr">
                        <a:spcBef>
                          <a:spcPts val="0"/>
                        </a:spcBef>
                        <a:spcAft>
                          <a:spcPts val="0"/>
                        </a:spcAft>
                      </a:pPr>
                      <a:r>
                        <a:rPr lang="en-US" sz="2000" dirty="0">
                          <a:effectLst/>
                        </a:rPr>
                        <a:t>5</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ctr">
                        <a:spcBef>
                          <a:spcPts val="0"/>
                        </a:spcBef>
                        <a:spcAft>
                          <a:spcPts val="0"/>
                        </a:spcAft>
                      </a:pPr>
                      <a:r>
                        <a:rPr lang="en-US" sz="2000" dirty="0">
                          <a:effectLst/>
                        </a:rPr>
                        <a:t>6</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ctr">
                        <a:spcBef>
                          <a:spcPts val="0"/>
                        </a:spcBef>
                        <a:spcAft>
                          <a:spcPts val="0"/>
                        </a:spcAft>
                      </a:pPr>
                      <a:r>
                        <a:rPr lang="en-US" sz="2000" dirty="0">
                          <a:effectLst/>
                        </a:rPr>
                        <a:t>7</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ctr">
                        <a:spcBef>
                          <a:spcPts val="0"/>
                        </a:spcBef>
                        <a:spcAft>
                          <a:spcPts val="0"/>
                        </a:spcAft>
                      </a:pPr>
                      <a:r>
                        <a:rPr lang="en-US" sz="2000" dirty="0">
                          <a:effectLst/>
                        </a:rPr>
                        <a:t>8</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ctr">
                        <a:spcBef>
                          <a:spcPts val="0"/>
                        </a:spcBef>
                        <a:spcAft>
                          <a:spcPts val="0"/>
                        </a:spcAft>
                      </a:pPr>
                      <a:r>
                        <a:rPr lang="en-US" sz="2000" dirty="0">
                          <a:effectLst/>
                        </a:rPr>
                        <a:t>9</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r>
              <a:tr h="540060">
                <a:tc>
                  <a:txBody>
                    <a:bodyPr/>
                    <a:lstStyle/>
                    <a:p>
                      <a:pPr marL="0" marR="0" algn="just">
                        <a:spcBef>
                          <a:spcPts val="0"/>
                        </a:spcBef>
                        <a:spcAft>
                          <a:spcPts val="0"/>
                        </a:spcAft>
                      </a:pPr>
                      <a:endParaRPr lang="en-US" sz="2000" dirty="0" smtClean="0">
                        <a:effectLst/>
                      </a:endParaRPr>
                    </a:p>
                    <a:p>
                      <a:pPr marL="0" marR="0" algn="just">
                        <a:spcBef>
                          <a:spcPts val="0"/>
                        </a:spcBef>
                        <a:spcAft>
                          <a:spcPts val="0"/>
                        </a:spcAft>
                      </a:pPr>
                      <a:r>
                        <a:rPr lang="bn-BD" sz="2000" dirty="0" smtClean="0">
                          <a:effectLst/>
                        </a:rPr>
                        <a:t>বিসিডি</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just">
                        <a:spcBef>
                          <a:spcPts val="0"/>
                        </a:spcBef>
                        <a:spcAft>
                          <a:spcPts val="0"/>
                        </a:spcAft>
                      </a:pPr>
                      <a:r>
                        <a:rPr lang="en-US" sz="2000" dirty="0" smtClean="0">
                          <a:effectLst/>
                        </a:rPr>
                        <a:t>0000</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just">
                        <a:spcBef>
                          <a:spcPts val="0"/>
                        </a:spcBef>
                        <a:spcAft>
                          <a:spcPts val="0"/>
                        </a:spcAft>
                      </a:pPr>
                      <a:r>
                        <a:rPr lang="en-US" sz="2000" dirty="0" smtClean="0">
                          <a:effectLst/>
                        </a:rPr>
                        <a:t>0001</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just">
                        <a:spcBef>
                          <a:spcPts val="0"/>
                        </a:spcBef>
                        <a:spcAft>
                          <a:spcPts val="0"/>
                        </a:spcAft>
                      </a:pPr>
                      <a:r>
                        <a:rPr lang="en-US" sz="2000" dirty="0">
                          <a:effectLst/>
                        </a:rPr>
                        <a:t>0010</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just">
                        <a:spcBef>
                          <a:spcPts val="0"/>
                        </a:spcBef>
                        <a:spcAft>
                          <a:spcPts val="0"/>
                        </a:spcAft>
                      </a:pPr>
                      <a:r>
                        <a:rPr lang="en-US" sz="2000">
                          <a:effectLst/>
                        </a:rPr>
                        <a:t>0011</a:t>
                      </a:r>
                      <a:endParaRPr lang="en-US" sz="160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just">
                        <a:spcBef>
                          <a:spcPts val="0"/>
                        </a:spcBef>
                        <a:spcAft>
                          <a:spcPts val="0"/>
                        </a:spcAft>
                      </a:pPr>
                      <a:r>
                        <a:rPr lang="en-US" sz="2000">
                          <a:effectLst/>
                        </a:rPr>
                        <a:t>0100</a:t>
                      </a:r>
                      <a:endParaRPr lang="en-US" sz="160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just">
                        <a:spcBef>
                          <a:spcPts val="0"/>
                        </a:spcBef>
                        <a:spcAft>
                          <a:spcPts val="0"/>
                        </a:spcAft>
                      </a:pPr>
                      <a:r>
                        <a:rPr lang="en-US" sz="2000">
                          <a:effectLst/>
                        </a:rPr>
                        <a:t>0101</a:t>
                      </a:r>
                      <a:endParaRPr lang="en-US" sz="160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just">
                        <a:spcBef>
                          <a:spcPts val="0"/>
                        </a:spcBef>
                        <a:spcAft>
                          <a:spcPts val="0"/>
                        </a:spcAft>
                      </a:pPr>
                      <a:r>
                        <a:rPr lang="en-US" sz="2000" dirty="0">
                          <a:effectLst/>
                        </a:rPr>
                        <a:t>0110</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just">
                        <a:spcBef>
                          <a:spcPts val="0"/>
                        </a:spcBef>
                        <a:spcAft>
                          <a:spcPts val="0"/>
                        </a:spcAft>
                      </a:pPr>
                      <a:r>
                        <a:rPr lang="en-US" sz="2000" dirty="0">
                          <a:effectLst/>
                        </a:rPr>
                        <a:t>0111</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just">
                        <a:spcBef>
                          <a:spcPts val="0"/>
                        </a:spcBef>
                        <a:spcAft>
                          <a:spcPts val="0"/>
                        </a:spcAft>
                      </a:pPr>
                      <a:r>
                        <a:rPr lang="en-US" sz="2000" dirty="0">
                          <a:effectLst/>
                        </a:rPr>
                        <a:t>1000</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c>
                  <a:txBody>
                    <a:bodyPr/>
                    <a:lstStyle/>
                    <a:p>
                      <a:pPr marL="0" marR="0" algn="just">
                        <a:spcBef>
                          <a:spcPts val="0"/>
                        </a:spcBef>
                        <a:spcAft>
                          <a:spcPts val="0"/>
                        </a:spcAft>
                      </a:pPr>
                      <a:r>
                        <a:rPr lang="en-US" sz="2000" dirty="0">
                          <a:effectLst/>
                        </a:rPr>
                        <a:t>1001</a:t>
                      </a:r>
                      <a:endParaRPr lang="en-US" sz="1600" dirty="0">
                        <a:effectLst/>
                        <a:latin typeface="Calibri" panose="020F0502020204030204" pitchFamily="34" charset="0"/>
                        <a:ea typeface="Calibri" panose="020F0502020204030204" pitchFamily="34" charset="0"/>
                        <a:cs typeface="Vrinda" panose="02000500000000020004" pitchFamily="2" charset="0"/>
                      </a:endParaRPr>
                    </a:p>
                  </a:txBody>
                  <a:tcPr marL="68580" marR="68580" marT="0" marB="0"/>
                </a:tc>
              </a:tr>
            </a:tbl>
          </a:graphicData>
        </a:graphic>
      </p:graphicFrame>
      <p:sp>
        <p:nvSpPr>
          <p:cNvPr id="26" name="TextBox 25"/>
          <p:cNvSpPr txBox="1"/>
          <p:nvPr/>
        </p:nvSpPr>
        <p:spPr>
          <a:xfrm>
            <a:off x="1199456" y="1196752"/>
            <a:ext cx="9865096" cy="1077218"/>
          </a:xfrm>
          <a:prstGeom prst="rect">
            <a:avLst/>
          </a:prstGeom>
          <a:noFill/>
        </p:spPr>
        <p:txBody>
          <a:bodyPr wrap="square" rtlCol="0">
            <a:spAutoFit/>
          </a:bodyPr>
          <a:lstStyle/>
          <a:p>
            <a:r>
              <a:rPr lang="bn-BD" sz="3200" dirty="0"/>
              <a:t>০ থেকে ৯ পর্যন্ত এই দশটি অংকের প্রতিটিকে নির্দেশের জন্য  ৪ বিট বাইনারি ডিজিটের প্রয়োজন হয়। </a:t>
            </a:r>
            <a:endParaRPr lang="en-US" sz="3200" dirty="0"/>
          </a:p>
        </p:txBody>
      </p:sp>
      <p:sp>
        <p:nvSpPr>
          <p:cNvPr id="27" name="TextBox 26"/>
          <p:cNvSpPr txBox="1">
            <a:spLocks noChangeArrowheads="1"/>
          </p:cNvSpPr>
          <p:nvPr/>
        </p:nvSpPr>
        <p:spPr bwMode="auto">
          <a:xfrm>
            <a:off x="119336" y="6648"/>
            <a:ext cx="12087547" cy="769441"/>
          </a:xfrm>
          <a:prstGeom prst="rect">
            <a:avLst/>
          </a:prstGeom>
          <a:solidFill>
            <a:schemeClr val="accent6">
              <a:lumMod val="20000"/>
              <a:lumOff val="80000"/>
            </a:schemeClr>
          </a:solidFill>
          <a:ln w="9525">
            <a:noFill/>
            <a:miter lim="800000"/>
            <a:headEnd/>
            <a:tailEnd/>
          </a:ln>
        </p:spPr>
        <p:txBody>
          <a:bodyPr wrap="square">
            <a:spAutoFit/>
          </a:bodyPr>
          <a:lstStyle/>
          <a:p>
            <a:pPr algn="ctr"/>
            <a:r>
              <a:rPr lang="bn-BD" sz="4400" dirty="0"/>
              <a:t>বিসিডি (</a:t>
            </a:r>
            <a:r>
              <a:rPr lang="en-US" sz="4400" dirty="0"/>
              <a:t>BCD) </a:t>
            </a:r>
            <a:r>
              <a:rPr lang="bn-BD" sz="4400" dirty="0"/>
              <a:t>কোড </a:t>
            </a:r>
            <a:endParaRPr lang="en-US" sz="4400" dirty="0"/>
          </a:p>
        </p:txBody>
      </p:sp>
    </p:spTree>
    <p:extLst>
      <p:ext uri="{BB962C8B-B14F-4D97-AF65-F5344CB8AC3E}">
        <p14:creationId xmlns:p14="http://schemas.microsoft.com/office/powerpoint/2010/main" val="2003401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9336" y="6648"/>
            <a:ext cx="12087547" cy="769441"/>
          </a:xfrm>
          <a:prstGeom prst="rect">
            <a:avLst/>
          </a:prstGeom>
          <a:solidFill>
            <a:schemeClr val="accent6">
              <a:lumMod val="20000"/>
              <a:lumOff val="80000"/>
            </a:schemeClr>
          </a:solidFill>
          <a:ln w="9525">
            <a:noFill/>
            <a:miter lim="800000"/>
            <a:headEnd/>
            <a:tailEnd/>
          </a:ln>
        </p:spPr>
        <p:txBody>
          <a:bodyPr wrap="square">
            <a:spAutoFit/>
          </a:bodyPr>
          <a:lstStyle/>
          <a:p>
            <a:pPr algn="ctr"/>
            <a:r>
              <a:rPr lang="bn-BD" sz="4400" dirty="0"/>
              <a:t>ইবিসিডিক (</a:t>
            </a:r>
            <a:r>
              <a:rPr lang="en-US" sz="4400" dirty="0"/>
              <a:t>EBCDIC) </a:t>
            </a:r>
            <a:r>
              <a:rPr lang="bn-BD" sz="4400" dirty="0"/>
              <a:t>কোড কী ?</a:t>
            </a:r>
            <a:endParaRPr lang="en-US" sz="4400" dirty="0"/>
          </a:p>
        </p:txBody>
      </p:sp>
      <p:sp>
        <p:nvSpPr>
          <p:cNvPr id="3" name="TextBox 2"/>
          <p:cNvSpPr txBox="1">
            <a:spLocks noChangeArrowheads="1"/>
          </p:cNvSpPr>
          <p:nvPr/>
        </p:nvSpPr>
        <p:spPr bwMode="auto">
          <a:xfrm>
            <a:off x="1127448" y="1061040"/>
            <a:ext cx="1106455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4000" dirty="0">
                <a:latin typeface="NikoshBAN" panose="02000000000000000000" pitchFamily="2" charset="0"/>
                <a:cs typeface="NikoshBAN" panose="02000000000000000000" pitchFamily="2" charset="0"/>
              </a:rPr>
              <a:t>EBCDIC </a:t>
            </a:r>
            <a:r>
              <a:rPr lang="bn-BD" sz="4000" dirty="0">
                <a:latin typeface="NikoshBAN" panose="02000000000000000000" pitchFamily="2" charset="0"/>
                <a:cs typeface="NikoshBAN" panose="02000000000000000000" pitchFamily="2" charset="0"/>
              </a:rPr>
              <a:t>কোডের পূর্ণরুপ হলো </a:t>
            </a:r>
            <a:r>
              <a:rPr lang="en-US" sz="4000" dirty="0">
                <a:latin typeface="NikoshBAN" panose="02000000000000000000" pitchFamily="2" charset="0"/>
                <a:cs typeface="NikoshBAN" panose="02000000000000000000" pitchFamily="2" charset="0"/>
              </a:rPr>
              <a:t>Extend Binary Coded Decimal Information Code. </a:t>
            </a:r>
            <a:endParaRPr lang="en-US" sz="4000" dirty="0" smtClean="0">
              <a:latin typeface="NikoshBAN" panose="02000000000000000000" pitchFamily="2" charset="0"/>
              <a:cs typeface="NikoshBAN" panose="02000000000000000000" pitchFamily="2" charset="0"/>
            </a:endParaRPr>
          </a:p>
          <a:p>
            <a:pPr algn="just"/>
            <a:r>
              <a:rPr lang="bn-BD" sz="4000" dirty="0" smtClean="0">
                <a:latin typeface="NikoshBAN" panose="02000000000000000000" pitchFamily="2" charset="0"/>
                <a:cs typeface="NikoshBAN" panose="02000000000000000000" pitchFamily="2" charset="0"/>
              </a:rPr>
              <a:t>এটি </a:t>
            </a:r>
            <a:r>
              <a:rPr lang="bn-BD" sz="4000" dirty="0">
                <a:latin typeface="NikoshBAN" panose="02000000000000000000" pitchFamily="2" charset="0"/>
                <a:cs typeface="NikoshBAN" panose="02000000000000000000" pitchFamily="2" charset="0"/>
              </a:rPr>
              <a:t>৮ বিট বিশিষ্ট বাইনারি কোড। </a:t>
            </a:r>
            <a:endParaRPr lang="en-US" sz="4000" dirty="0" smtClean="0">
              <a:latin typeface="NikoshBAN" panose="02000000000000000000" pitchFamily="2" charset="0"/>
              <a:cs typeface="NikoshBAN" panose="02000000000000000000" pitchFamily="2" charset="0"/>
            </a:endParaRPr>
          </a:p>
          <a:p>
            <a:pPr algn="just"/>
            <a:r>
              <a:rPr lang="bn-BD" sz="4000" dirty="0" smtClean="0">
                <a:latin typeface="NikoshBAN" panose="02000000000000000000" pitchFamily="2" charset="0"/>
                <a:cs typeface="NikoshBAN" panose="02000000000000000000" pitchFamily="2" charset="0"/>
              </a:rPr>
              <a:t>যেহেতু </a:t>
            </a:r>
            <a:r>
              <a:rPr lang="bn-BD" sz="4000" dirty="0">
                <a:latin typeface="NikoshBAN" panose="02000000000000000000" pitchFamily="2" charset="0"/>
                <a:cs typeface="NikoshBAN" panose="02000000000000000000" pitchFamily="2" charset="0"/>
              </a:rPr>
              <a:t>এটি ৮ বিটের কোড, কাজেই এখানে সব মিলিয়ে ২৫৬ টি ভিন্ন ভিন্ন চিহ্ন প্রকাশ করা সম্ভব।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1733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9336" y="6648"/>
            <a:ext cx="12087547" cy="769441"/>
          </a:xfrm>
          <a:prstGeom prst="rect">
            <a:avLst/>
          </a:prstGeom>
          <a:solidFill>
            <a:schemeClr val="accent6">
              <a:lumMod val="20000"/>
              <a:lumOff val="80000"/>
            </a:schemeClr>
          </a:solidFill>
          <a:ln w="9525">
            <a:noFill/>
            <a:miter lim="800000"/>
            <a:headEnd/>
            <a:tailEnd/>
          </a:ln>
        </p:spPr>
        <p:txBody>
          <a:bodyPr wrap="square">
            <a:spAutoFit/>
          </a:bodyPr>
          <a:lstStyle/>
          <a:p>
            <a:pPr algn="ctr"/>
            <a:r>
              <a:rPr lang="bn-BD" sz="4400" dirty="0"/>
              <a:t>আলফা নিউমেরিক কোড</a:t>
            </a:r>
            <a:endParaRPr lang="en-US" sz="4400" dirty="0"/>
          </a:p>
        </p:txBody>
      </p:sp>
      <p:sp>
        <p:nvSpPr>
          <p:cNvPr id="3" name="TextBox 2"/>
          <p:cNvSpPr txBox="1">
            <a:spLocks noChangeArrowheads="1"/>
          </p:cNvSpPr>
          <p:nvPr/>
        </p:nvSpPr>
        <p:spPr bwMode="auto">
          <a:xfrm>
            <a:off x="1127448" y="1061040"/>
            <a:ext cx="1106455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bn-BD" sz="4000" dirty="0">
                <a:latin typeface="NikoshBAN" panose="02000000000000000000" pitchFamily="2" charset="0"/>
                <a:cs typeface="NikoshBAN" panose="02000000000000000000" pitchFamily="2" charset="0"/>
              </a:rPr>
              <a:t>কম্পিউটারে সংখ্যার সাথে সাথে নানা বর্ণ, যতিচিহ্ন, গাণিতিক চিহ্ন ইত্যাদি ব্যবহার করতে হয়। যে কোডিংয়ে সংখ্যার সাথে সাথে অক্ষর যতি চিহ্ন, গানিতিক চিহ্ন ইত্যাদি ব্যবহার করা যায় সেগুলোতে </a:t>
            </a:r>
            <a:r>
              <a:rPr lang="bn-BD" sz="4000" dirty="0" smtClean="0">
                <a:latin typeface="NikoshBAN" panose="02000000000000000000" pitchFamily="2" charset="0"/>
                <a:cs typeface="NikoshBAN" panose="02000000000000000000" pitchFamily="2" charset="0"/>
              </a:rPr>
              <a:t>আল</a:t>
            </a:r>
            <a:r>
              <a:rPr lang="en-US" sz="4000" dirty="0" err="1" smtClean="0">
                <a:latin typeface="NikoshBAN" panose="02000000000000000000" pitchFamily="2" charset="0"/>
                <a:cs typeface="NikoshBAN" panose="02000000000000000000" pitchFamily="2" charset="0"/>
              </a:rPr>
              <a:t>ফা</a:t>
            </a:r>
            <a:r>
              <a:rPr lang="bn-BD" sz="4000" dirty="0" smtClean="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নিউমেরিক কোড ব্যবহার করা হয়।  নিচে  দুইটি বহুল ব্যবহারিত আলফা নিউমেরিক কোডের উদাহরন দেওয়া হলো।</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8288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9336" y="6648"/>
            <a:ext cx="12087547" cy="769441"/>
          </a:xfrm>
          <a:prstGeom prst="rect">
            <a:avLst/>
          </a:prstGeom>
          <a:solidFill>
            <a:schemeClr val="accent6">
              <a:lumMod val="20000"/>
              <a:lumOff val="80000"/>
            </a:schemeClr>
          </a:solidFill>
          <a:ln w="9525">
            <a:noFill/>
            <a:miter lim="800000"/>
            <a:headEnd/>
            <a:tailEnd/>
          </a:ln>
        </p:spPr>
        <p:txBody>
          <a:bodyPr wrap="square">
            <a:spAutoFit/>
          </a:bodyPr>
          <a:lstStyle/>
          <a:p>
            <a:pPr algn="ctr"/>
            <a:r>
              <a:rPr lang="bn-BD" sz="4400" dirty="0"/>
              <a:t>আসকি কোড</a:t>
            </a:r>
            <a:r>
              <a:rPr lang="en-US" sz="4400" dirty="0"/>
              <a:t> (ASCII</a:t>
            </a:r>
            <a:r>
              <a:rPr lang="en-US" sz="4400" dirty="0" smtClean="0"/>
              <a:t>)</a:t>
            </a:r>
            <a:endParaRPr lang="en-US" sz="4400" dirty="0"/>
          </a:p>
        </p:txBody>
      </p:sp>
      <p:sp>
        <p:nvSpPr>
          <p:cNvPr id="3" name="TextBox 2"/>
          <p:cNvSpPr txBox="1">
            <a:spLocks noChangeArrowheads="1"/>
          </p:cNvSpPr>
          <p:nvPr/>
        </p:nvSpPr>
        <p:spPr bwMode="auto">
          <a:xfrm>
            <a:off x="1127448" y="1061040"/>
            <a:ext cx="1106455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4000" dirty="0">
                <a:latin typeface="NikoshBAN" panose="02000000000000000000" pitchFamily="2" charset="0"/>
                <a:cs typeface="NikoshBAN" panose="02000000000000000000" pitchFamily="2" charset="0"/>
              </a:rPr>
              <a:t>ASCII </a:t>
            </a:r>
            <a:r>
              <a:rPr lang="bn-BD" sz="4000" dirty="0">
                <a:latin typeface="NikoshBAN" panose="02000000000000000000" pitchFamily="2" charset="0"/>
                <a:cs typeface="NikoshBAN" panose="02000000000000000000" pitchFamily="2" charset="0"/>
              </a:rPr>
              <a:t>এর পূর্ণরুপ হচ্ছে </a:t>
            </a:r>
            <a:r>
              <a:rPr lang="en-US" sz="4000" dirty="0">
                <a:latin typeface="NikoshBAN" panose="02000000000000000000" pitchFamily="2" charset="0"/>
                <a:cs typeface="NikoshBAN" panose="02000000000000000000" pitchFamily="2" charset="0"/>
              </a:rPr>
              <a:t>American Standard Code for Information Interchange. </a:t>
            </a:r>
            <a:r>
              <a:rPr lang="bn-BD" sz="4000" dirty="0">
                <a:latin typeface="NikoshBAN" panose="02000000000000000000" pitchFamily="2" charset="0"/>
                <a:cs typeface="NikoshBAN" panose="02000000000000000000" pitchFamily="2" charset="0"/>
              </a:rPr>
              <a:t>এটি সাত বিটের একটি আলফা নিউমেরিক কোড। এইটি প্রাথমিকভাবে টেলিপ্রিন্টারে ব্যবহার করার জন্য তৈরি করা হয়েছিল এবং পরবর্তীকালে কম্পিউটারে এটি সম্বনয় করা হয়। সাত বিটের কোড হওয়ার কারণে এখানে সব মিলিয়ে </a:t>
            </a:r>
            <a:r>
              <a:rPr lang="en-US" sz="4000" dirty="0">
                <a:latin typeface="NikoshBAN" panose="02000000000000000000" pitchFamily="2" charset="0"/>
                <a:cs typeface="NikoshBAN" panose="02000000000000000000" pitchFamily="2" charset="0"/>
              </a:rPr>
              <a:t>128 </a:t>
            </a:r>
            <a:r>
              <a:rPr lang="bn-BD" sz="4000" dirty="0">
                <a:latin typeface="NikoshBAN" panose="02000000000000000000" pitchFamily="2" charset="0"/>
                <a:cs typeface="NikoshBAN" panose="02000000000000000000" pitchFamily="2" charset="0"/>
              </a:rPr>
              <a:t>চিহ্ন প্রকাশ করা যায়। প্রথম ৩২ টি কোড যান্ত্রিক নিয়ন্ত্রনের জন্য এবং পরবর্তী ৯৬ টি কোড ছোট হাতের, বড় হাতের ইংরেজী অক্ষর, সংখ্যা, যতি চিহ্ন, গাণিতিক চিহ্ন ইত্যাদির জন্য ব্যবহার করা হয়।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6490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9336" y="6648"/>
            <a:ext cx="12087547" cy="769441"/>
          </a:xfrm>
          <a:prstGeom prst="rect">
            <a:avLst/>
          </a:prstGeom>
          <a:solidFill>
            <a:schemeClr val="accent6">
              <a:lumMod val="20000"/>
              <a:lumOff val="80000"/>
            </a:schemeClr>
          </a:solidFill>
          <a:ln w="9525">
            <a:noFill/>
            <a:miter lim="800000"/>
            <a:headEnd/>
            <a:tailEnd/>
          </a:ln>
        </p:spPr>
        <p:txBody>
          <a:bodyPr wrap="square">
            <a:spAutoFit/>
          </a:bodyPr>
          <a:lstStyle/>
          <a:p>
            <a:pPr algn="ctr"/>
            <a:r>
              <a:rPr lang="bn-BD" sz="4400" dirty="0"/>
              <a:t>ইউনিকোড  (Unicode): </a:t>
            </a:r>
            <a:endParaRPr lang="en-US" sz="4400" dirty="0"/>
          </a:p>
        </p:txBody>
      </p:sp>
      <p:sp>
        <p:nvSpPr>
          <p:cNvPr id="3" name="TextBox 2"/>
          <p:cNvSpPr txBox="1">
            <a:spLocks noChangeArrowheads="1"/>
          </p:cNvSpPr>
          <p:nvPr/>
        </p:nvSpPr>
        <p:spPr bwMode="auto">
          <a:xfrm>
            <a:off x="1142331" y="777947"/>
            <a:ext cx="1106455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bn-BD" sz="4000" dirty="0">
                <a:latin typeface="NikoshBAN" panose="02000000000000000000" pitchFamily="2" charset="0"/>
                <a:cs typeface="NikoshBAN" panose="02000000000000000000" pitchFamily="2" charset="0"/>
              </a:rPr>
              <a:t>বিশ্বের সকল ভাষাকে কম্পিউটারের কোড ভুক্ত করার জন্য বড় বড় কোম্পানিগুলো একটি মান তৈরি করেছেন। যাকে ইউনিকোড বলা হয়।  ইউনিকোড হচ্ছে ১৬ বিট কোড। বিভিন্ন ধরনের ক্যারেক্টার, বড় বড় অক্ষর ও টেক্সটকে প্রকাশ করার জন্য ইউনিকোড ব্যবহৃত হয়। ইউনিকোডের মাধ্যমে ২</a:t>
            </a:r>
            <a:r>
              <a:rPr lang="bn-BD" sz="4000" baseline="30000" dirty="0">
                <a:latin typeface="NikoshBAN" panose="02000000000000000000" pitchFamily="2" charset="0"/>
                <a:cs typeface="NikoshBAN" panose="02000000000000000000" pitchFamily="2" charset="0"/>
              </a:rPr>
              <a:t>১৬</a:t>
            </a:r>
            <a:r>
              <a:rPr lang="bn-BD" sz="4000" dirty="0">
                <a:latin typeface="NikoshBAN" panose="02000000000000000000" pitchFamily="2" charset="0"/>
                <a:cs typeface="NikoshBAN" panose="02000000000000000000" pitchFamily="2" charset="0"/>
              </a:rPr>
              <a:t>= ৬৫৫৩৬ টি অদ্বিতীয় চিহ্নকে নির্দিষ্ট করা যায়। ফলে যে সমস্ত দেশের ভাষাকে প্রকাশ করতে ৮ বিটের বেশী কোড ব্যবহারিত হয়, সে সব ক্ষেত্রে ইউনিকোড ব্যবহারিত হয়। আর ইউনিকোডের মাধ্যমে পৃথিবীর সকল ভাষাকে কম্পিউটারের কোড ভুক্ত করা যায় বলে ইউনিকোডকে সার্বজনীন কোড ও বলা হয়।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91789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188640"/>
            <a:ext cx="10666214" cy="704629"/>
          </a:xfrm>
        </p:spPr>
        <p:txBody>
          <a:bodyPr/>
          <a:lstStyle/>
          <a:p>
            <a:r>
              <a:rPr lang="bn-BD" dirty="0" smtClean="0"/>
              <a:t>বিসিডি কোড ও বাইনারি কোডের মধ্যে পার্থক্য</a:t>
            </a:r>
            <a:endParaRPr lang="en-US" dirty="0"/>
          </a:p>
        </p:txBody>
      </p:sp>
      <p:sp>
        <p:nvSpPr>
          <p:cNvPr id="3" name="Text Placeholder 2"/>
          <p:cNvSpPr>
            <a:spLocks noGrp="1"/>
          </p:cNvSpPr>
          <p:nvPr>
            <p:ph type="body" idx="1"/>
          </p:nvPr>
        </p:nvSpPr>
        <p:spPr>
          <a:xfrm>
            <a:off x="619255" y="1181399"/>
            <a:ext cx="5980803" cy="576262"/>
          </a:xfrm>
          <a:ln>
            <a:solidFill>
              <a:schemeClr val="tx1"/>
            </a:solidFill>
          </a:ln>
        </p:spPr>
        <p:txBody>
          <a:bodyPr/>
          <a:lstStyle/>
          <a:p>
            <a:pPr algn="ctr"/>
            <a:r>
              <a:rPr lang="bn-BD" sz="2800" dirty="0" smtClean="0">
                <a:latin typeface="NikoshBAN" panose="02000000000000000000" pitchFamily="2" charset="0"/>
                <a:cs typeface="NikoshBAN" panose="02000000000000000000" pitchFamily="2" charset="0"/>
              </a:rPr>
              <a:t>বিসিডি কোড</a:t>
            </a:r>
            <a:endParaRPr lang="en-US" sz="2800" dirty="0">
              <a:latin typeface="NikoshBAN" panose="02000000000000000000" pitchFamily="2" charset="0"/>
              <a:cs typeface="NikoshBAN" panose="02000000000000000000" pitchFamily="2" charset="0"/>
            </a:endParaRPr>
          </a:p>
        </p:txBody>
      </p:sp>
      <p:sp>
        <p:nvSpPr>
          <p:cNvPr id="4" name="Content Placeholder 3"/>
          <p:cNvSpPr>
            <a:spLocks noGrp="1"/>
          </p:cNvSpPr>
          <p:nvPr>
            <p:ph sz="half" idx="2"/>
          </p:nvPr>
        </p:nvSpPr>
        <p:spPr>
          <a:xfrm>
            <a:off x="617872" y="1969474"/>
            <a:ext cx="5982186" cy="4411853"/>
          </a:xfrm>
          <a:ln>
            <a:solidFill>
              <a:schemeClr val="tx1"/>
            </a:solidFill>
          </a:ln>
        </p:spPr>
        <p:txBody>
          <a:bodyPr>
            <a:normAutofit lnSpcReduction="10000"/>
          </a:bodyPr>
          <a:lstStyle/>
          <a:p>
            <a:r>
              <a:rPr lang="bn-BD" sz="2400" dirty="0" smtClean="0">
                <a:latin typeface="NikoshBAN" panose="02000000000000000000" pitchFamily="2" charset="0"/>
                <a:cs typeface="NikoshBAN" panose="02000000000000000000" pitchFamily="2" charset="0"/>
              </a:rPr>
              <a:t>১। বিসিডি কোড কোন সংখ্যা পদ্ধতি নয়।</a:t>
            </a:r>
          </a:p>
          <a:p>
            <a:r>
              <a:rPr lang="bn-BD" sz="2400" dirty="0" smtClean="0">
                <a:latin typeface="NikoshBAN" panose="02000000000000000000" pitchFamily="2" charset="0"/>
                <a:cs typeface="NikoshBAN" panose="02000000000000000000" pitchFamily="2" charset="0"/>
              </a:rPr>
              <a:t>২ এটা দশমিক সংখ্যা পদ্ধতির সংখ্যাকে বিসিডি কোডে প্রকাশ করা খুব সহজ।</a:t>
            </a:r>
          </a:p>
          <a:p>
            <a:r>
              <a:rPr lang="bn-BD" sz="2400" dirty="0" smtClean="0">
                <a:latin typeface="NikoshBAN" panose="02000000000000000000" pitchFamily="2" charset="0"/>
                <a:cs typeface="NikoshBAN" panose="02000000000000000000" pitchFamily="2" charset="0"/>
              </a:rPr>
              <a:t>৩। শুধুমাত্র ০ থেকে ৯ পর্যন্ত দশমিক সংখ্যার বাইনারি সমতুল্য সংখ্যাকে মনে রাখলেই যেকোন হিসাব সম্পন্ন করা যায়।</a:t>
            </a:r>
          </a:p>
          <a:p>
            <a:r>
              <a:rPr lang="bn-BD" sz="2400" dirty="0" smtClean="0">
                <a:latin typeface="NikoshBAN" panose="02000000000000000000" pitchFamily="2" charset="0"/>
                <a:cs typeface="NikoshBAN" panose="02000000000000000000" pitchFamily="2" charset="0"/>
              </a:rPr>
              <a:t>৪। কোন সংখ্যাকে বিসিডি কোডে প্রকাশের জন্য বেশী বিট লাগে।</a:t>
            </a:r>
          </a:p>
          <a:p>
            <a:r>
              <a:rPr lang="bn-BD" sz="2400" dirty="0" smtClean="0">
                <a:latin typeface="NikoshBAN" panose="02000000000000000000" pitchFamily="2" charset="0"/>
                <a:cs typeface="NikoshBAN" panose="02000000000000000000" pitchFamily="2" charset="0"/>
              </a:rPr>
              <a:t>৫। এটা দশমিক পদ্ধতির সংখ্যাকে বাইনারি সংখ্যায় প্রকাশের জন্য ব্যবহৃত হয়।</a:t>
            </a:r>
          </a:p>
          <a:p>
            <a:r>
              <a:rPr lang="bn-BD" sz="2400" dirty="0" smtClean="0">
                <a:latin typeface="NikoshBAN" panose="02000000000000000000" pitchFamily="2" charset="0"/>
                <a:cs typeface="NikoshBAN" panose="02000000000000000000" pitchFamily="2" charset="0"/>
              </a:rPr>
              <a:t>৬। উদাহরণঃ (১৩৭) এর বিসিডি কোড=(০০০১০০১১০১১১)</a:t>
            </a:r>
          </a:p>
          <a:p>
            <a:endParaRPr lang="en-US" dirty="0"/>
          </a:p>
        </p:txBody>
      </p:sp>
      <p:sp>
        <p:nvSpPr>
          <p:cNvPr id="5" name="Text Placeholder 4"/>
          <p:cNvSpPr>
            <a:spLocks noGrp="1"/>
          </p:cNvSpPr>
          <p:nvPr>
            <p:ph type="body" sz="quarter" idx="3"/>
          </p:nvPr>
        </p:nvSpPr>
        <p:spPr>
          <a:xfrm>
            <a:off x="7032104" y="1143241"/>
            <a:ext cx="4608511" cy="576262"/>
          </a:xfrm>
          <a:ln>
            <a:solidFill>
              <a:schemeClr val="tx1"/>
            </a:solidFill>
          </a:ln>
        </p:spPr>
        <p:txBody>
          <a:bodyPr/>
          <a:lstStyle/>
          <a:p>
            <a:pPr algn="ctr"/>
            <a:r>
              <a:rPr lang="bn-BD" sz="2800" dirty="0" smtClean="0">
                <a:latin typeface="NikoshBAN" panose="02000000000000000000" pitchFamily="2" charset="0"/>
                <a:cs typeface="NikoshBAN" panose="02000000000000000000" pitchFamily="2" charset="0"/>
              </a:rPr>
              <a:t>বাইনারি কোড</a:t>
            </a:r>
            <a:endParaRPr lang="en-US" sz="2800" dirty="0">
              <a:latin typeface="NikoshBAN" panose="02000000000000000000" pitchFamily="2" charset="0"/>
              <a:cs typeface="NikoshBAN" panose="02000000000000000000" pitchFamily="2" charset="0"/>
            </a:endParaRPr>
          </a:p>
        </p:txBody>
      </p:sp>
      <p:sp>
        <p:nvSpPr>
          <p:cNvPr id="6" name="Content Placeholder 5"/>
          <p:cNvSpPr>
            <a:spLocks noGrp="1"/>
          </p:cNvSpPr>
          <p:nvPr>
            <p:ph sz="quarter" idx="4"/>
          </p:nvPr>
        </p:nvSpPr>
        <p:spPr>
          <a:xfrm>
            <a:off x="7032105" y="1969475"/>
            <a:ext cx="4608511" cy="4411852"/>
          </a:xfrm>
          <a:ln>
            <a:solidFill>
              <a:schemeClr val="tx1"/>
            </a:solidFill>
          </a:ln>
        </p:spPr>
        <p:txBody>
          <a:bodyPr>
            <a:normAutofit/>
          </a:bodyPr>
          <a:lstStyle/>
          <a:p>
            <a:r>
              <a:rPr lang="bn-BD" sz="2400" dirty="0" smtClean="0">
                <a:latin typeface="NikoshBAN" panose="02000000000000000000" pitchFamily="2" charset="0"/>
                <a:cs typeface="NikoshBAN" panose="02000000000000000000" pitchFamily="2" charset="0"/>
              </a:rPr>
              <a:t>১। বাইনারি কোড একটি সংখ্যা পদ্ধতি। </a:t>
            </a:r>
          </a:p>
          <a:p>
            <a:r>
              <a:rPr lang="bn-BD" sz="2400" dirty="0" smtClean="0">
                <a:latin typeface="NikoshBAN" panose="02000000000000000000" pitchFamily="2" charset="0"/>
                <a:cs typeface="NikoshBAN" panose="02000000000000000000" pitchFamily="2" charset="0"/>
              </a:rPr>
              <a:t>২। দশমিক সংখ্যাকে বাইনারি সংখ্যায় প্রকাশ করা কঠিন। </a:t>
            </a:r>
          </a:p>
          <a:p>
            <a:r>
              <a:rPr lang="bn-BD" sz="2400" dirty="0" smtClean="0">
                <a:latin typeface="NikoshBAN" panose="02000000000000000000" pitchFamily="2" charset="0"/>
                <a:cs typeface="NikoshBAN" panose="02000000000000000000" pitchFamily="2" charset="0"/>
              </a:rPr>
              <a:t>৩। বাইনারি কোডে হিসেবের প্রয়োজন হয়। </a:t>
            </a:r>
          </a:p>
          <a:p>
            <a:r>
              <a:rPr lang="bn-BD" sz="2400" dirty="0" smtClean="0">
                <a:latin typeface="NikoshBAN" panose="02000000000000000000" pitchFamily="2" charset="0"/>
                <a:cs typeface="NikoshBAN" panose="02000000000000000000" pitchFamily="2" charset="0"/>
              </a:rPr>
              <a:t>৪। কোনো সংখ্যাকে বাইনারিতে প্রকাশের জন্য কম বিট লাগে। </a:t>
            </a:r>
          </a:p>
          <a:p>
            <a:r>
              <a:rPr lang="bn-BD" sz="2400" dirty="0" smtClean="0">
                <a:latin typeface="NikoshBAN" panose="02000000000000000000" pitchFamily="2" charset="0"/>
                <a:cs typeface="NikoshBAN" panose="02000000000000000000" pitchFamily="2" charset="0"/>
              </a:rPr>
              <a:t>৫। এ সংখ্যা পদ্ধতিতে কেবল মাত্র দুটি(০,১) সংক্যা ব্যবহৃত হয়।</a:t>
            </a:r>
          </a:p>
          <a:p>
            <a:r>
              <a:rPr lang="bn-BD" sz="2400" dirty="0" smtClean="0">
                <a:latin typeface="NikoshBAN" panose="02000000000000000000" pitchFamily="2" charset="0"/>
                <a:cs typeface="NikoshBAN" panose="02000000000000000000" pitchFamily="2" charset="0"/>
              </a:rPr>
              <a:t>৬। (১৩৭)১০ এর সমতুল্য বাইনারি=(১০০০১০০১)২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1590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188640"/>
            <a:ext cx="10666214" cy="704629"/>
          </a:xfrm>
        </p:spPr>
        <p:txBody>
          <a:bodyPr/>
          <a:lstStyle/>
          <a:p>
            <a:r>
              <a:rPr lang="en-US" dirty="0" smtClean="0"/>
              <a:t>ASCII </a:t>
            </a:r>
            <a:r>
              <a:rPr lang="bn-BD" dirty="0" smtClean="0"/>
              <a:t>কোড ও </a:t>
            </a:r>
            <a:r>
              <a:rPr lang="en-US" dirty="0" smtClean="0"/>
              <a:t>BCD </a:t>
            </a:r>
            <a:r>
              <a:rPr lang="bn-BD" dirty="0" smtClean="0"/>
              <a:t>কোডের মধ্যে পার্থক্য </a:t>
            </a:r>
            <a:endParaRPr lang="en-US" dirty="0"/>
          </a:p>
        </p:txBody>
      </p:sp>
      <p:sp>
        <p:nvSpPr>
          <p:cNvPr id="3" name="Text Placeholder 2"/>
          <p:cNvSpPr>
            <a:spLocks noGrp="1"/>
          </p:cNvSpPr>
          <p:nvPr>
            <p:ph type="body" idx="1"/>
          </p:nvPr>
        </p:nvSpPr>
        <p:spPr>
          <a:xfrm>
            <a:off x="619255" y="1181399"/>
            <a:ext cx="5980803" cy="576262"/>
          </a:xfrm>
          <a:ln>
            <a:solidFill>
              <a:schemeClr val="tx1"/>
            </a:solidFill>
          </a:ln>
        </p:spPr>
        <p:txBody>
          <a:bodyPr/>
          <a:lstStyle/>
          <a:p>
            <a:pPr algn="ctr"/>
            <a:r>
              <a:rPr lang="en-US" dirty="0" smtClean="0"/>
              <a:t>ASCII Code</a:t>
            </a:r>
            <a:endParaRPr lang="en-US" dirty="0"/>
          </a:p>
        </p:txBody>
      </p:sp>
      <p:sp>
        <p:nvSpPr>
          <p:cNvPr id="4" name="Content Placeholder 3"/>
          <p:cNvSpPr>
            <a:spLocks noGrp="1"/>
          </p:cNvSpPr>
          <p:nvPr>
            <p:ph sz="half" idx="2"/>
          </p:nvPr>
        </p:nvSpPr>
        <p:spPr>
          <a:xfrm>
            <a:off x="617872" y="1969475"/>
            <a:ext cx="5982186" cy="3691774"/>
          </a:xfrm>
          <a:ln>
            <a:solidFill>
              <a:schemeClr val="tx1"/>
            </a:solidFill>
          </a:ln>
        </p:spPr>
        <p:txBody>
          <a:bodyPr>
            <a:normAutofit/>
          </a:bodyPr>
          <a:lstStyle/>
          <a:p>
            <a:pPr algn="just"/>
            <a:r>
              <a:rPr lang="bn-BD" sz="2400" dirty="0" smtClean="0">
                <a:latin typeface="NikoshBAN" panose="02000000000000000000" pitchFamily="2" charset="0"/>
                <a:cs typeface="NikoshBAN" panose="02000000000000000000" pitchFamily="2" charset="0"/>
              </a:rPr>
              <a:t>১। </a:t>
            </a:r>
            <a:r>
              <a:rPr lang="en-US" sz="2400" dirty="0" smtClean="0">
                <a:latin typeface="NikoshBAN" panose="02000000000000000000" pitchFamily="2" charset="0"/>
                <a:cs typeface="NikoshBAN" panose="02000000000000000000" pitchFamily="2" charset="0"/>
              </a:rPr>
              <a:t>ASCII</a:t>
            </a:r>
            <a:r>
              <a:rPr lang="bn-BD" sz="2400" dirty="0" smtClean="0">
                <a:latin typeface="NikoshBAN" panose="02000000000000000000" pitchFamily="2" charset="0"/>
                <a:cs typeface="NikoshBAN" panose="02000000000000000000" pitchFamily="2" charset="0"/>
              </a:rPr>
              <a:t> শব্দটির পূর্ণরুপ হলো </a:t>
            </a:r>
            <a:r>
              <a:rPr lang="en-US" sz="2400" dirty="0" smtClean="0">
                <a:latin typeface="NikoshBAN" panose="02000000000000000000" pitchFamily="2" charset="0"/>
                <a:cs typeface="NikoshBAN" panose="02000000000000000000" pitchFamily="2" charset="0"/>
              </a:rPr>
              <a:t>American Standard Code for Information Interchange.</a:t>
            </a:r>
            <a:endParaRPr lang="bn-BD" sz="2400" dirty="0" smtClean="0">
              <a:latin typeface="NikoshBAN" panose="02000000000000000000" pitchFamily="2" charset="0"/>
              <a:cs typeface="NikoshBAN" panose="02000000000000000000" pitchFamily="2" charset="0"/>
            </a:endParaRPr>
          </a:p>
          <a:p>
            <a:pPr algn="just"/>
            <a:r>
              <a:rPr lang="bn-BD" sz="2400" dirty="0" smtClean="0">
                <a:latin typeface="NikoshBAN" panose="02000000000000000000" pitchFamily="2" charset="0"/>
                <a:cs typeface="NikoshBAN" panose="02000000000000000000" pitchFamily="2" charset="0"/>
              </a:rPr>
              <a:t>২ </a:t>
            </a:r>
            <a:r>
              <a:rPr lang="en-US" sz="2400" dirty="0" smtClean="0">
                <a:latin typeface="NikoshBAN" panose="02000000000000000000" pitchFamily="2" charset="0"/>
                <a:cs typeface="NikoshBAN" panose="02000000000000000000" pitchFamily="2" charset="0"/>
              </a:rPr>
              <a:t>ASCII 7 </a:t>
            </a:r>
            <a:r>
              <a:rPr lang="bn-BD" sz="2400" dirty="0" smtClean="0">
                <a:latin typeface="NikoshBAN" panose="02000000000000000000" pitchFamily="2" charset="0"/>
                <a:cs typeface="NikoshBAN" panose="02000000000000000000" pitchFamily="2" charset="0"/>
              </a:rPr>
              <a:t>টি বিট নিয়ে গঠিত। এই কোডের মাধ্যমে </a:t>
            </a:r>
            <a:r>
              <a:rPr lang="bn-BD"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2</a:t>
            </a:r>
            <a:r>
              <a:rPr lang="en-US" sz="2400" baseline="30000" dirty="0" smtClean="0">
                <a:latin typeface="NikoshBAN" panose="02000000000000000000" pitchFamily="2" charset="0"/>
                <a:cs typeface="NikoshBAN" panose="02000000000000000000" pitchFamily="2" charset="0"/>
              </a:rPr>
              <a:t>7 </a:t>
            </a:r>
            <a:r>
              <a:rPr lang="bn-BD" sz="2400" baseline="30000" dirty="0" smtClean="0">
                <a:latin typeface="NikoshBAN" panose="02000000000000000000" pitchFamily="2" charset="0"/>
                <a:cs typeface="NikoshBAN" panose="02000000000000000000" pitchFamily="2" charset="0"/>
              </a:rPr>
              <a:t> বা </a:t>
            </a:r>
            <a:r>
              <a:rPr lang="en-US" sz="2400" dirty="0" smtClean="0">
                <a:latin typeface="NikoshBAN" panose="02000000000000000000" pitchFamily="2" charset="0"/>
                <a:cs typeface="NikoshBAN" panose="02000000000000000000" pitchFamily="2" charset="0"/>
              </a:rPr>
              <a:t>256</a:t>
            </a:r>
            <a:r>
              <a:rPr lang="bn-BD" sz="2400" dirty="0" smtClean="0">
                <a:latin typeface="NikoshBAN" panose="02000000000000000000" pitchFamily="2" charset="0"/>
                <a:cs typeface="NikoshBAN" panose="02000000000000000000" pitchFamily="2" charset="0"/>
              </a:rPr>
              <a:t> টি অদ্বিতীয় চিহ্নকে নির্দিষ্ট করা যায়।</a:t>
            </a:r>
            <a:endParaRPr lang="en-US" sz="2400" baseline="30000" dirty="0">
              <a:latin typeface="NikoshBAN" panose="02000000000000000000" pitchFamily="2" charset="0"/>
              <a:cs typeface="NikoshBAN" panose="02000000000000000000" pitchFamily="2" charset="0"/>
            </a:endParaRPr>
          </a:p>
          <a:p>
            <a:pPr algn="just"/>
            <a:r>
              <a:rPr lang="bn-BD" sz="2400" dirty="0" smtClean="0">
                <a:latin typeface="NikoshBAN" panose="02000000000000000000" pitchFamily="2" charset="0"/>
                <a:cs typeface="NikoshBAN" panose="02000000000000000000" pitchFamily="2" charset="0"/>
              </a:rPr>
              <a:t>৩। বর্ণ, সংখ্যা , বিশেষ চিহ্ন ও প্রতীককে কোড করে মাইক্রো কম্পিউটারে </a:t>
            </a:r>
            <a:r>
              <a:rPr lang="en-US" sz="2400" dirty="0" smtClean="0">
                <a:latin typeface="NikoshBAN" panose="02000000000000000000" pitchFamily="2" charset="0"/>
                <a:cs typeface="NikoshBAN" panose="02000000000000000000" pitchFamily="2" charset="0"/>
              </a:rPr>
              <a:t>ASCII </a:t>
            </a:r>
            <a:r>
              <a:rPr lang="bn-BD" sz="2400" dirty="0" smtClean="0">
                <a:latin typeface="NikoshBAN" panose="02000000000000000000" pitchFamily="2" charset="0"/>
                <a:cs typeface="NikoshBAN" panose="02000000000000000000" pitchFamily="2" charset="0"/>
              </a:rPr>
              <a:t>কোডের ব্যাপক প্রচলন আছে। </a:t>
            </a:r>
          </a:p>
          <a:p>
            <a:pPr marL="0" indent="0">
              <a:buNone/>
            </a:pPr>
            <a:endParaRPr lang="en-US" dirty="0"/>
          </a:p>
        </p:txBody>
      </p:sp>
      <p:sp>
        <p:nvSpPr>
          <p:cNvPr id="5" name="Text Placeholder 4"/>
          <p:cNvSpPr>
            <a:spLocks noGrp="1"/>
          </p:cNvSpPr>
          <p:nvPr>
            <p:ph type="body" sz="quarter" idx="3"/>
          </p:nvPr>
        </p:nvSpPr>
        <p:spPr>
          <a:xfrm>
            <a:off x="7032104" y="1143241"/>
            <a:ext cx="4608511" cy="576262"/>
          </a:xfrm>
          <a:ln>
            <a:solidFill>
              <a:schemeClr val="tx1"/>
            </a:solidFill>
          </a:ln>
        </p:spPr>
        <p:txBody>
          <a:bodyPr/>
          <a:lstStyle/>
          <a:p>
            <a:pPr algn="ctr"/>
            <a:r>
              <a:rPr lang="en-US" dirty="0" smtClean="0"/>
              <a:t>BCD Code</a:t>
            </a:r>
            <a:endParaRPr lang="en-US" dirty="0"/>
          </a:p>
        </p:txBody>
      </p:sp>
      <p:sp>
        <p:nvSpPr>
          <p:cNvPr id="6" name="Content Placeholder 5"/>
          <p:cNvSpPr>
            <a:spLocks noGrp="1"/>
          </p:cNvSpPr>
          <p:nvPr>
            <p:ph sz="quarter" idx="4"/>
          </p:nvPr>
        </p:nvSpPr>
        <p:spPr>
          <a:xfrm>
            <a:off x="7032105" y="1969475"/>
            <a:ext cx="4608511" cy="3835789"/>
          </a:xfrm>
          <a:ln>
            <a:solidFill>
              <a:schemeClr val="tx1"/>
            </a:solidFill>
          </a:ln>
        </p:spPr>
        <p:txBody>
          <a:bodyPr>
            <a:normAutofit/>
          </a:bodyPr>
          <a:lstStyle/>
          <a:p>
            <a:pPr algn="just"/>
            <a:r>
              <a:rPr lang="bn-BD" sz="2400" dirty="0" smtClean="0">
                <a:latin typeface="NikoshBAN" panose="02000000000000000000" pitchFamily="2" charset="0"/>
                <a:cs typeface="NikoshBAN" panose="02000000000000000000" pitchFamily="2" charset="0"/>
              </a:rPr>
              <a:t>১। </a:t>
            </a:r>
            <a:r>
              <a:rPr lang="en-US" sz="2400" dirty="0" smtClean="0">
                <a:latin typeface="NikoshBAN" panose="02000000000000000000" pitchFamily="2" charset="0"/>
                <a:cs typeface="NikoshBAN" panose="02000000000000000000" pitchFamily="2" charset="0"/>
              </a:rPr>
              <a:t>BCD </a:t>
            </a:r>
            <a:r>
              <a:rPr lang="bn-BD" sz="2400" dirty="0" smtClean="0">
                <a:latin typeface="NikoshBAN" panose="02000000000000000000" pitchFamily="2" charset="0"/>
                <a:cs typeface="NikoshBAN" panose="02000000000000000000" pitchFamily="2" charset="0"/>
              </a:rPr>
              <a:t>এর পূর্ণরুপ হলো </a:t>
            </a:r>
            <a:r>
              <a:rPr lang="en-US" sz="2400" dirty="0" smtClean="0">
                <a:latin typeface="NikoshBAN" panose="02000000000000000000" pitchFamily="2" charset="0"/>
                <a:cs typeface="NikoshBAN" panose="02000000000000000000" pitchFamily="2" charset="0"/>
              </a:rPr>
              <a:t>Binary Code Decimal.</a:t>
            </a:r>
            <a:endParaRPr lang="bn-BD" sz="2400" dirty="0" smtClean="0">
              <a:latin typeface="NikoshBAN" panose="02000000000000000000" pitchFamily="2" charset="0"/>
              <a:cs typeface="NikoshBAN" panose="02000000000000000000" pitchFamily="2" charset="0"/>
            </a:endParaRPr>
          </a:p>
          <a:p>
            <a:pPr algn="just"/>
            <a:r>
              <a:rPr lang="bn-BD" sz="2400" dirty="0" smtClean="0">
                <a:latin typeface="NikoshBAN" panose="02000000000000000000" pitchFamily="2" charset="0"/>
                <a:cs typeface="NikoshBAN" panose="02000000000000000000" pitchFamily="2" charset="0"/>
              </a:rPr>
              <a:t>২। </a:t>
            </a:r>
            <a:r>
              <a:rPr lang="en-US" sz="2400" dirty="0" smtClean="0">
                <a:latin typeface="NikoshBAN" panose="02000000000000000000" pitchFamily="2" charset="0"/>
                <a:cs typeface="NikoshBAN" panose="02000000000000000000" pitchFamily="2" charset="0"/>
              </a:rPr>
              <a:t>BCD </a:t>
            </a:r>
            <a:r>
              <a:rPr lang="bn-BD" sz="2400" dirty="0" smtClean="0">
                <a:latin typeface="NikoshBAN" panose="02000000000000000000" pitchFamily="2" charset="0"/>
                <a:cs typeface="NikoshBAN" panose="02000000000000000000" pitchFamily="2" charset="0"/>
              </a:rPr>
              <a:t>কোড </a:t>
            </a:r>
            <a:r>
              <a:rPr lang="en-US" sz="2400" dirty="0" smtClean="0">
                <a:latin typeface="NikoshBAN" panose="02000000000000000000" pitchFamily="2" charset="0"/>
                <a:cs typeface="NikoshBAN" panose="02000000000000000000" pitchFamily="2" charset="0"/>
              </a:rPr>
              <a:t>4 </a:t>
            </a:r>
            <a:r>
              <a:rPr lang="bn-BD" sz="2400" dirty="0" smtClean="0">
                <a:latin typeface="NikoshBAN" panose="02000000000000000000" pitchFamily="2" charset="0"/>
                <a:cs typeface="NikoshBAN" panose="02000000000000000000" pitchFamily="2" charset="0"/>
              </a:rPr>
              <a:t>টি বিট নিয়ে গঠিত । এ কোডের মাধ্যমে ২৪ বা ৩২ টি অদ্বিতীয় চিহ্নকে নির্দিষ্ট করা যায়। </a:t>
            </a:r>
          </a:p>
          <a:p>
            <a:pPr algn="just"/>
            <a:r>
              <a:rPr lang="bn-BD" sz="2400" dirty="0" smtClean="0">
                <a:latin typeface="NikoshBAN" panose="02000000000000000000" pitchFamily="2" charset="0"/>
                <a:cs typeface="NikoshBAN" panose="02000000000000000000" pitchFamily="2" charset="0"/>
              </a:rPr>
              <a:t>৩। দশমিক পদ্ধতির সংখ্যাকে বাইনারিতে রুপান্তরের জন্যই </a:t>
            </a:r>
            <a:r>
              <a:rPr lang="en-US" sz="2400" dirty="0" smtClean="0">
                <a:latin typeface="NikoshBAN" panose="02000000000000000000" pitchFamily="2" charset="0"/>
                <a:cs typeface="NikoshBAN" panose="02000000000000000000" pitchFamily="2" charset="0"/>
              </a:rPr>
              <a:t>BCD </a:t>
            </a:r>
            <a:r>
              <a:rPr lang="bn-BD" sz="2400" dirty="0" smtClean="0">
                <a:latin typeface="NikoshBAN" panose="02000000000000000000" pitchFamily="2" charset="0"/>
                <a:cs typeface="NikoshBAN" panose="02000000000000000000" pitchFamily="2" charset="0"/>
              </a:rPr>
              <a:t>কোডের ব্যবহার করা হয়। </a:t>
            </a:r>
          </a:p>
        </p:txBody>
      </p:sp>
    </p:spTree>
    <p:extLst>
      <p:ext uri="{BB962C8B-B14F-4D97-AF65-F5344CB8AC3E}">
        <p14:creationId xmlns:p14="http://schemas.microsoft.com/office/powerpoint/2010/main" val="416948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811338" y="923925"/>
            <a:ext cx="85693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bn-IN" altLang="en-US" sz="1400" b="1" dirty="0">
              <a:latin typeface="AdorshoLipi" panose="02000500020000020004" pitchFamily="1" charset="0"/>
            </a:endParaRPr>
          </a:p>
          <a:p>
            <a:pPr eaLnBrk="1" hangingPunct="1">
              <a:spcBef>
                <a:spcPct val="0"/>
              </a:spcBef>
              <a:buClrTx/>
              <a:buSzTx/>
              <a:buFontTx/>
              <a:buNone/>
            </a:pPr>
            <a:r>
              <a:rPr lang="bn-IN" altLang="en-US" sz="3600" b="1" dirty="0">
                <a:latin typeface="NikoshBAN" panose="02000000000000000000" pitchFamily="2" charset="0"/>
                <a:cs typeface="NikoshBAN" panose="02000000000000000000" pitchFamily="2" charset="0"/>
              </a:rPr>
              <a:t>১। </a:t>
            </a:r>
            <a:r>
              <a:rPr lang="en-US" altLang="en-US" sz="3600" b="1" dirty="0" err="1" smtClean="0">
                <a:latin typeface="NikoshBAN" panose="02000000000000000000" pitchFamily="2" charset="0"/>
                <a:cs typeface="NikoshBAN" panose="02000000000000000000" pitchFamily="2" charset="0"/>
              </a:rPr>
              <a:t>কোড</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বলতে</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বুঝো</a:t>
            </a:r>
            <a:r>
              <a:rPr lang="en-US" altLang="en-US" sz="3600" b="1" dirty="0" smtClean="0">
                <a:latin typeface="NikoshBAN" panose="02000000000000000000" pitchFamily="2" charset="0"/>
                <a:cs typeface="NikoshBAN" panose="02000000000000000000" pitchFamily="2" charset="0"/>
              </a:rPr>
              <a:t> </a:t>
            </a:r>
            <a:r>
              <a:rPr lang="bn-IN" altLang="en-US" sz="3600" b="1" dirty="0">
                <a:latin typeface="NikoshBAN" panose="02000000000000000000" pitchFamily="2" charset="0"/>
                <a:cs typeface="NikoshBAN" panose="02000000000000000000" pitchFamily="2" charset="0"/>
              </a:rPr>
              <a:t>?</a:t>
            </a:r>
          </a:p>
        </p:txBody>
      </p:sp>
      <p:sp>
        <p:nvSpPr>
          <p:cNvPr id="23555" name="TextBox 2"/>
          <p:cNvSpPr txBox="1">
            <a:spLocks noChangeArrowheads="1"/>
          </p:cNvSpPr>
          <p:nvPr/>
        </p:nvSpPr>
        <p:spPr bwMode="auto">
          <a:xfrm>
            <a:off x="191344" y="0"/>
            <a:ext cx="12000656" cy="707886"/>
          </a:xfrm>
          <a:prstGeom prst="rect">
            <a:avLst/>
          </a:prstGeom>
          <a:solidFill>
            <a:schemeClr val="bg2"/>
          </a:solidFill>
          <a:ln w="9525">
            <a:noFill/>
            <a:miter lim="800000"/>
            <a:headEnd/>
            <a:tailEnd/>
          </a:ln>
        </p:spPr>
        <p:txBody>
          <a:bodyPr wrap="square">
            <a:spAutoFit/>
          </a:bodyPr>
          <a:lstStyle/>
          <a:p>
            <a:pPr algn="ctr" eaLnBrk="1" hangingPunct="1">
              <a:defRPr/>
            </a:pPr>
            <a:r>
              <a:rPr lang="bn-IN" sz="4000" b="1" dirty="0">
                <a:latin typeface="NikoshBAN" pitchFamily="2" charset="0"/>
                <a:cs typeface="NikoshBAN" pitchFamily="2" charset="0"/>
              </a:rPr>
              <a:t>মুল্যায়ণ</a:t>
            </a:r>
          </a:p>
        </p:txBody>
      </p:sp>
      <p:sp>
        <p:nvSpPr>
          <p:cNvPr id="2" name="TextBox 1"/>
          <p:cNvSpPr txBox="1">
            <a:spLocks noChangeArrowheads="1"/>
          </p:cNvSpPr>
          <p:nvPr/>
        </p:nvSpPr>
        <p:spPr bwMode="auto">
          <a:xfrm>
            <a:off x="1843088" y="1668323"/>
            <a:ext cx="8497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IN" altLang="en-US" sz="3600" b="1" dirty="0">
                <a:latin typeface="NikoshBAN" panose="02000000000000000000" pitchFamily="2" charset="0"/>
                <a:cs typeface="NikoshBAN" panose="02000000000000000000" pitchFamily="2" charset="0"/>
              </a:rPr>
              <a:t>২। </a:t>
            </a:r>
            <a:r>
              <a:rPr lang="en-US" altLang="en-US" sz="3600" b="1" dirty="0" err="1" smtClean="0">
                <a:latin typeface="NikoshBAN" panose="02000000000000000000" pitchFamily="2" charset="0"/>
                <a:cs typeface="NikoshBAN" panose="02000000000000000000" pitchFamily="2" charset="0"/>
              </a:rPr>
              <a:t>কোডের</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প্রকারভেদ</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বর্ণনা</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কর</a:t>
            </a:r>
            <a:r>
              <a:rPr lang="en-US" altLang="en-US" sz="3600" b="1" dirty="0" smtClean="0">
                <a:latin typeface="NikoshBAN" panose="02000000000000000000" pitchFamily="2" charset="0"/>
                <a:cs typeface="NikoshBAN" panose="02000000000000000000" pitchFamily="2" charset="0"/>
              </a:rPr>
              <a:t> </a:t>
            </a:r>
            <a:r>
              <a:rPr lang="bn-IN" altLang="en-US" sz="3600" b="1" dirty="0" smtClean="0">
                <a:latin typeface="NikoshBAN" panose="02000000000000000000" pitchFamily="2" charset="0"/>
                <a:cs typeface="NikoshBAN" panose="02000000000000000000" pitchFamily="2" charset="0"/>
              </a:rPr>
              <a:t>?</a:t>
            </a:r>
            <a:endParaRPr lang="bn-IN" altLang="en-US" sz="3600" b="1" dirty="0">
              <a:latin typeface="NikoshBAN" panose="02000000000000000000" pitchFamily="2" charset="0"/>
              <a:cs typeface="NikoshBAN" panose="02000000000000000000" pitchFamily="2" charset="0"/>
            </a:endParaRPr>
          </a:p>
        </p:txBody>
      </p:sp>
      <p:sp>
        <p:nvSpPr>
          <p:cNvPr id="3" name="TextBox 2"/>
          <p:cNvSpPr txBox="1">
            <a:spLocks noChangeArrowheads="1"/>
          </p:cNvSpPr>
          <p:nvPr/>
        </p:nvSpPr>
        <p:spPr bwMode="auto">
          <a:xfrm>
            <a:off x="1725787" y="2269440"/>
            <a:ext cx="8461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IN" altLang="en-US" sz="3600" b="1" dirty="0">
                <a:latin typeface="NikoshBAN" panose="02000000000000000000" pitchFamily="2" charset="0"/>
                <a:cs typeface="NikoshBAN" panose="02000000000000000000" pitchFamily="2" charset="0"/>
              </a:rPr>
              <a:t>৩। </a:t>
            </a:r>
            <a:r>
              <a:rPr lang="en-US" altLang="en-US" sz="3600" b="1" dirty="0" err="1" smtClean="0">
                <a:latin typeface="NikoshBAN" panose="02000000000000000000" pitchFamily="2" charset="0"/>
                <a:cs typeface="NikoshBAN" panose="02000000000000000000" pitchFamily="2" charset="0"/>
              </a:rPr>
              <a:t>আলফানিউমেরিক</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কোড</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কাকে</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বলে</a:t>
            </a:r>
            <a:r>
              <a:rPr lang="en-US" altLang="en-US" sz="3600" b="1" dirty="0" smtClean="0">
                <a:latin typeface="NikoshBAN" panose="02000000000000000000" pitchFamily="2" charset="0"/>
                <a:cs typeface="NikoshBAN" panose="02000000000000000000" pitchFamily="2" charset="0"/>
              </a:rPr>
              <a:t> </a:t>
            </a:r>
            <a:r>
              <a:rPr lang="bn-IN" altLang="en-US" sz="3600" b="1" dirty="0" smtClean="0">
                <a:latin typeface="NikoshBAN" panose="02000000000000000000" pitchFamily="2" charset="0"/>
                <a:cs typeface="NikoshBAN" panose="02000000000000000000" pitchFamily="2" charset="0"/>
              </a:rPr>
              <a:t>?</a:t>
            </a:r>
            <a:endParaRPr lang="en-US" altLang="en-US" sz="3600" dirty="0"/>
          </a:p>
        </p:txBody>
      </p:sp>
      <p:sp>
        <p:nvSpPr>
          <p:cNvPr id="4" name="TextBox 3"/>
          <p:cNvSpPr txBox="1">
            <a:spLocks noChangeArrowheads="1"/>
          </p:cNvSpPr>
          <p:nvPr/>
        </p:nvSpPr>
        <p:spPr bwMode="auto">
          <a:xfrm>
            <a:off x="1811338" y="2897639"/>
            <a:ext cx="8361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NikoshBAN" panose="02000000000000000000" pitchFamily="2" charset="0"/>
                <a:cs typeface="NikoshBAN" panose="02000000000000000000" pitchFamily="2" charset="0"/>
              </a:rPr>
              <a:t>৪। </a:t>
            </a:r>
            <a:r>
              <a:rPr lang="en-US" altLang="en-US" sz="3600" b="1" dirty="0" err="1" smtClean="0">
                <a:latin typeface="NikoshBAN" panose="02000000000000000000" pitchFamily="2" charset="0"/>
                <a:cs typeface="NikoshBAN" panose="02000000000000000000" pitchFamily="2" charset="0"/>
              </a:rPr>
              <a:t>হেক্সাডিসিমেল</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কোড</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বলতে</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বুঝো</a:t>
            </a:r>
            <a:r>
              <a:rPr lang="en-US" altLang="en-US" sz="3600" b="1" dirty="0" smtClean="0">
                <a:latin typeface="NikoshBAN" panose="02000000000000000000" pitchFamily="2" charset="0"/>
                <a:cs typeface="NikoshBAN" panose="02000000000000000000" pitchFamily="2" charset="0"/>
              </a:rPr>
              <a:t> ?</a:t>
            </a:r>
            <a:endParaRPr lang="en-US" altLang="en-US" sz="3600" b="1" dirty="0">
              <a:latin typeface="NikoshBAN" panose="02000000000000000000" pitchFamily="2" charset="0"/>
              <a:cs typeface="NikoshBAN" panose="02000000000000000000" pitchFamily="2" charset="0"/>
            </a:endParaRPr>
          </a:p>
        </p:txBody>
      </p:sp>
      <p:sp>
        <p:nvSpPr>
          <p:cNvPr id="5" name="TextBox 4"/>
          <p:cNvSpPr txBox="1">
            <a:spLocks noChangeArrowheads="1"/>
          </p:cNvSpPr>
          <p:nvPr/>
        </p:nvSpPr>
        <p:spPr bwMode="auto">
          <a:xfrm>
            <a:off x="1778124" y="3496499"/>
            <a:ext cx="8137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NikoshBAN" panose="02000000000000000000" pitchFamily="2" charset="0"/>
                <a:cs typeface="NikoshBAN" panose="02000000000000000000" pitchFamily="2" charset="0"/>
              </a:rPr>
              <a:t>৫। </a:t>
            </a:r>
            <a:r>
              <a:rPr lang="en-US" altLang="en-US" sz="3600" b="1" dirty="0" err="1" smtClean="0">
                <a:latin typeface="NikoshBAN" panose="02000000000000000000" pitchFamily="2" charset="0"/>
                <a:cs typeface="NikoshBAN" panose="02000000000000000000" pitchFamily="2" charset="0"/>
              </a:rPr>
              <a:t>বিসিডি</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কোড</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কাকে</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বলে</a:t>
            </a:r>
            <a:r>
              <a:rPr lang="en-US" altLang="en-US" sz="3600" b="1" dirty="0" smtClean="0">
                <a:latin typeface="NikoshBAN" panose="02000000000000000000" pitchFamily="2" charset="0"/>
                <a:cs typeface="NikoshBAN" panose="02000000000000000000" pitchFamily="2" charset="0"/>
              </a:rPr>
              <a:t> ?</a:t>
            </a:r>
            <a:endParaRPr lang="bn-IN" altLang="en-US" sz="3600" b="1" dirty="0">
              <a:latin typeface="NikoshBAN" panose="02000000000000000000" pitchFamily="2" charset="0"/>
              <a:cs typeface="NikoshBAN" panose="02000000000000000000" pitchFamily="2" charset="0"/>
            </a:endParaRPr>
          </a:p>
        </p:txBody>
      </p:sp>
      <p:sp>
        <p:nvSpPr>
          <p:cNvPr id="6" name="TextBox 5"/>
          <p:cNvSpPr txBox="1">
            <a:spLocks noChangeArrowheads="1"/>
          </p:cNvSpPr>
          <p:nvPr/>
        </p:nvSpPr>
        <p:spPr bwMode="auto">
          <a:xfrm>
            <a:off x="1792586" y="4091658"/>
            <a:ext cx="8208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NikoshBAN" panose="02000000000000000000" pitchFamily="2" charset="0"/>
                <a:cs typeface="NikoshBAN" panose="02000000000000000000" pitchFamily="2" charset="0"/>
              </a:rPr>
              <a:t>৬। </a:t>
            </a:r>
            <a:r>
              <a:rPr lang="en-US" altLang="en-US" sz="3600" b="1" dirty="0" err="1" smtClean="0">
                <a:latin typeface="NikoshBAN" panose="02000000000000000000" pitchFamily="2" charset="0"/>
                <a:cs typeface="NikoshBAN" panose="02000000000000000000" pitchFamily="2" charset="0"/>
              </a:rPr>
              <a:t>আস্কি</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কোড</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a:t>
            </a:r>
            <a:r>
              <a:rPr lang="en-US" altLang="en-US" sz="3600" b="1" dirty="0" smtClean="0">
                <a:latin typeface="NikoshBAN" panose="02000000000000000000" pitchFamily="2" charset="0"/>
                <a:cs typeface="NikoshBAN" panose="02000000000000000000" pitchFamily="2" charset="0"/>
              </a:rPr>
              <a:t> ?</a:t>
            </a:r>
            <a:endParaRPr lang="en-US" altLang="en-US" sz="3600" b="1" dirty="0">
              <a:latin typeface="NikoshBAN" panose="02000000000000000000" pitchFamily="2" charset="0"/>
              <a:cs typeface="NikoshBAN" panose="02000000000000000000" pitchFamily="2" charset="0"/>
            </a:endParaRPr>
          </a:p>
        </p:txBody>
      </p:sp>
      <p:sp>
        <p:nvSpPr>
          <p:cNvPr id="7" name="TextBox 6"/>
          <p:cNvSpPr txBox="1">
            <a:spLocks noChangeArrowheads="1"/>
          </p:cNvSpPr>
          <p:nvPr/>
        </p:nvSpPr>
        <p:spPr bwMode="auto">
          <a:xfrm>
            <a:off x="1885950" y="4734818"/>
            <a:ext cx="8286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NikoshBAN" panose="02000000000000000000" pitchFamily="2" charset="0"/>
                <a:cs typeface="NikoshBAN" panose="02000000000000000000" pitchFamily="2" charset="0"/>
              </a:rPr>
              <a:t>৭। </a:t>
            </a:r>
            <a:r>
              <a:rPr lang="en-US" altLang="en-US" sz="3600" b="1" dirty="0" err="1" smtClean="0">
                <a:latin typeface="NikoshBAN" panose="02000000000000000000" pitchFamily="2" charset="0"/>
                <a:cs typeface="NikoshBAN" panose="02000000000000000000" pitchFamily="2" charset="0"/>
              </a:rPr>
              <a:t>ইউনিকোড</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বর্ণনা</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কর</a:t>
            </a:r>
            <a:r>
              <a:rPr lang="en-US" altLang="en-US" sz="3600" b="1" dirty="0" smtClean="0">
                <a:latin typeface="NikoshBAN" panose="02000000000000000000" pitchFamily="2" charset="0"/>
                <a:cs typeface="NikoshBAN" panose="02000000000000000000" pitchFamily="2" charset="0"/>
              </a:rPr>
              <a:t> ?</a:t>
            </a:r>
            <a:endParaRPr lang="en-US" altLang="en-US" sz="3600" dirty="0"/>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 grpId="0"/>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576" y="2420888"/>
            <a:ext cx="7488832" cy="646331"/>
          </a:xfrm>
          <a:prstGeom prst="rect">
            <a:avLst/>
          </a:prstGeom>
          <a:solidFill>
            <a:schemeClr val="accent2">
              <a:lumMod val="40000"/>
              <a:lumOff val="60000"/>
            </a:schemeClr>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বিভিন্ন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ধরনের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কোডের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বর্ণনা</a:t>
            </a:r>
            <a:endParaRPr lang="en-US" sz="3600" dirty="0">
              <a:latin typeface="NikoshBAN" panose="02000000000000000000" pitchFamily="2" charset="0"/>
              <a:cs typeface="NikoshBAN" panose="02000000000000000000" pitchFamily="2" charset="0"/>
            </a:endParaRPr>
          </a:p>
        </p:txBody>
      </p:sp>
      <p:sp>
        <p:nvSpPr>
          <p:cNvPr id="3" name="TextBox 1"/>
          <p:cNvSpPr txBox="1">
            <a:spLocks noChangeArrowheads="1"/>
          </p:cNvSpPr>
          <p:nvPr/>
        </p:nvSpPr>
        <p:spPr bwMode="auto">
          <a:xfrm>
            <a:off x="191344" y="41275"/>
            <a:ext cx="12000656" cy="769938"/>
          </a:xfrm>
          <a:prstGeom prst="rect">
            <a:avLst/>
          </a:prstGeom>
          <a:solidFill>
            <a:schemeClr val="bg2"/>
          </a:solidFill>
          <a:ln w="28575">
            <a:solidFill>
              <a:schemeClr val="tx1"/>
            </a:solidFill>
            <a:miter lim="800000"/>
            <a:headEnd/>
            <a:tailEnd/>
          </a:ln>
        </p:spPr>
        <p:txBody>
          <a:bodyPr wrap="square">
            <a:spAutoFit/>
          </a:bodyPr>
          <a:lstStyle/>
          <a:p>
            <a:pPr algn="ctr" eaLnBrk="1" hangingPunct="1">
              <a:defRPr/>
            </a:pPr>
            <a:r>
              <a:rPr lang="bn-IN" sz="4400" b="1" dirty="0">
                <a:latin typeface="NikoshBAN" pitchFamily="2" charset="0"/>
                <a:cs typeface="NikoshBAN" pitchFamily="2" charset="0"/>
              </a:rPr>
              <a:t>বাড়ীর কাজ</a:t>
            </a:r>
          </a:p>
        </p:txBody>
      </p:sp>
    </p:spTree>
    <p:extLst>
      <p:ext uri="{BB962C8B-B14F-4D97-AF65-F5344CB8AC3E}">
        <p14:creationId xmlns:p14="http://schemas.microsoft.com/office/powerpoint/2010/main" val="3851145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2"/>
          <p:cNvSpPr txBox="1">
            <a:spLocks noChangeArrowheads="1"/>
          </p:cNvSpPr>
          <p:nvPr/>
        </p:nvSpPr>
        <p:spPr bwMode="auto">
          <a:xfrm>
            <a:off x="191344" y="0"/>
            <a:ext cx="12000656" cy="523875"/>
          </a:xfrm>
          <a:prstGeom prst="rect">
            <a:avLst/>
          </a:prstGeom>
          <a:solidFill>
            <a:schemeClr val="bg2">
              <a:lumMod val="90000"/>
            </a:schemeClr>
          </a:solidFill>
          <a:ln>
            <a:noFill/>
          </a:ln>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bn-IN" altLang="en-US" sz="2400" b="1" dirty="0">
                <a:latin typeface="NikoshBAN" panose="02000000000000000000" pitchFamily="2" charset="0"/>
                <a:cs typeface="NikoshBAN" panose="02000000000000000000" pitchFamily="2" charset="0"/>
              </a:rPr>
              <a:t>পরব</a:t>
            </a:r>
            <a:r>
              <a:rPr lang="bn-IN" altLang="en-US" sz="2800" b="1" dirty="0">
                <a:latin typeface="NikoshBAN" panose="02000000000000000000" pitchFamily="2" charset="0"/>
                <a:cs typeface="NikoshBAN" panose="02000000000000000000" pitchFamily="2" charset="0"/>
              </a:rPr>
              <a:t>র্তী ক্লাসে  </a:t>
            </a:r>
            <a:r>
              <a:rPr lang="en-US" altLang="en-US" sz="2800" b="1" dirty="0" err="1" smtClean="0">
                <a:latin typeface="NikoshBAN" panose="02000000000000000000" pitchFamily="2" charset="0"/>
                <a:cs typeface="NikoshBAN" panose="02000000000000000000" pitchFamily="2" charset="0"/>
              </a:rPr>
              <a:t>আমরা</a:t>
            </a:r>
            <a:r>
              <a:rPr lang="en-US" altLang="en-US" sz="2800" b="1" dirty="0" smtClean="0">
                <a:latin typeface="NikoshBAN" panose="02000000000000000000" pitchFamily="2" charset="0"/>
                <a:cs typeface="NikoshBAN" panose="02000000000000000000" pitchFamily="2" charset="0"/>
              </a:rPr>
              <a:t> </a:t>
            </a:r>
            <a:r>
              <a:rPr lang="en-US" altLang="en-US" sz="2800" b="1" dirty="0" err="1" smtClean="0">
                <a:latin typeface="NikoshBAN" panose="02000000000000000000" pitchFamily="2" charset="0"/>
                <a:cs typeface="NikoshBAN" panose="02000000000000000000" pitchFamily="2" charset="0"/>
              </a:rPr>
              <a:t>আলোচনা</a:t>
            </a:r>
            <a:r>
              <a:rPr lang="en-US" altLang="en-US" sz="2800" b="1" dirty="0" smtClean="0">
                <a:latin typeface="NikoshBAN" panose="02000000000000000000" pitchFamily="2" charset="0"/>
                <a:cs typeface="NikoshBAN" panose="02000000000000000000" pitchFamily="2" charset="0"/>
              </a:rPr>
              <a:t> </a:t>
            </a:r>
            <a:r>
              <a:rPr lang="en-US" altLang="en-US" sz="2800" b="1" dirty="0" err="1" smtClean="0">
                <a:latin typeface="NikoshBAN" panose="02000000000000000000" pitchFamily="2" charset="0"/>
                <a:cs typeface="NikoshBAN" panose="02000000000000000000" pitchFamily="2" charset="0"/>
              </a:rPr>
              <a:t>করব</a:t>
            </a:r>
            <a:r>
              <a:rPr lang="bn-IN" altLang="en-US" sz="2800" b="1" dirty="0" smtClean="0">
                <a:latin typeface="NikoshBAN" panose="02000000000000000000" pitchFamily="2" charset="0"/>
                <a:cs typeface="NikoshBAN" panose="02000000000000000000" pitchFamily="2" charset="0"/>
              </a:rPr>
              <a:t> </a:t>
            </a:r>
            <a:endParaRPr lang="en-GB" altLang="en-US" sz="2800" b="1" dirty="0">
              <a:latin typeface="NikoshBAN" panose="02000000000000000000" pitchFamily="2" charset="0"/>
              <a:cs typeface="NikoshBAN" panose="02000000000000000000" pitchFamily="2" charset="0"/>
            </a:endParaRPr>
          </a:p>
        </p:txBody>
      </p:sp>
      <p:sp>
        <p:nvSpPr>
          <p:cNvPr id="27652" name="TextBox 1"/>
          <p:cNvSpPr txBox="1">
            <a:spLocks noChangeArrowheads="1"/>
          </p:cNvSpPr>
          <p:nvPr/>
        </p:nvSpPr>
        <p:spPr bwMode="auto">
          <a:xfrm>
            <a:off x="3071664" y="2780928"/>
            <a:ext cx="6408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4000" b="1" dirty="0" err="1">
                <a:latin typeface="NikoshBAN" panose="02000000000000000000" pitchFamily="2" charset="0"/>
                <a:cs typeface="NikoshBAN" panose="02000000000000000000" pitchFamily="2" charset="0"/>
              </a:rPr>
              <a:t>আইসিটি</a:t>
            </a:r>
            <a:r>
              <a:rPr lang="en-US" altLang="en-US" sz="4000" b="1" dirty="0">
                <a:latin typeface="NikoshBAN" panose="02000000000000000000" pitchFamily="2" charset="0"/>
                <a:cs typeface="NikoshBAN" panose="02000000000000000000" pitchFamily="2" charset="0"/>
              </a:rPr>
              <a:t> </a:t>
            </a:r>
            <a:r>
              <a:rPr lang="en-US" altLang="en-US" sz="4000" b="1" dirty="0" err="1">
                <a:latin typeface="NikoshBAN" panose="02000000000000000000" pitchFamily="2" charset="0"/>
                <a:cs typeface="NikoshBAN" panose="02000000000000000000" pitchFamily="2" charset="0"/>
              </a:rPr>
              <a:t>সংশ্লিষ্ট</a:t>
            </a:r>
            <a:r>
              <a:rPr lang="en-US" altLang="en-US" sz="4000" b="1" dirty="0">
                <a:latin typeface="NikoshBAN" panose="02000000000000000000" pitchFamily="2" charset="0"/>
                <a:cs typeface="NikoshBAN" panose="02000000000000000000" pitchFamily="2" charset="0"/>
              </a:rPr>
              <a:t> </a:t>
            </a:r>
            <a:r>
              <a:rPr lang="en-US" altLang="en-US" sz="4000" b="1" dirty="0" err="1">
                <a:latin typeface="NikoshBAN" panose="02000000000000000000" pitchFamily="2" charset="0"/>
                <a:cs typeface="NikoshBAN" panose="02000000000000000000" pitchFamily="2" charset="0"/>
              </a:rPr>
              <a:t>যন্ত্রপাতি</a:t>
            </a:r>
            <a:endParaRPr lang="en-GB" altLang="en-US" sz="4000" b="1"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2000"/>
                                        <p:tgtEl>
                                          <p:spTgt spid="27652"/>
                                        </p:tgtEl>
                                      </p:cBhvr>
                                    </p:animEffect>
                                    <p:anim calcmode="lin" valueType="num">
                                      <p:cBhvr>
                                        <p:cTn id="8" dur="2000" fill="hold"/>
                                        <p:tgtEl>
                                          <p:spTgt spid="27652"/>
                                        </p:tgtEl>
                                        <p:attrNameLst>
                                          <p:attrName>ppt_w</p:attrName>
                                        </p:attrNameLst>
                                      </p:cBhvr>
                                      <p:tavLst>
                                        <p:tav tm="0" fmla="#ppt_w*sin(2.5*pi*$)">
                                          <p:val>
                                            <p:fltVal val="0"/>
                                          </p:val>
                                        </p:tav>
                                        <p:tav tm="100000">
                                          <p:val>
                                            <p:fltVal val="1"/>
                                          </p:val>
                                        </p:tav>
                                      </p:tavLst>
                                    </p:anim>
                                    <p:anim calcmode="lin" valueType="num">
                                      <p:cBhvr>
                                        <p:cTn id="9" dur="2000" fill="hold"/>
                                        <p:tgtEl>
                                          <p:spTgt spid="276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6910" y="1357298"/>
            <a:ext cx="7786742" cy="3077766"/>
          </a:xfrm>
          <a:prstGeom prst="rect">
            <a:avLst/>
          </a:prstGeom>
          <a:ln>
            <a:noFill/>
          </a:ln>
          <a:effectLst>
            <a:glow rad="228600">
              <a:schemeClr val="accent3">
                <a:satMod val="175000"/>
                <a:alpha val="40000"/>
              </a:schemeClr>
            </a:glow>
            <a:outerShdw blurRad="50800" dist="38100" algn="l" rotWithShape="0">
              <a:prstClr val="black">
                <a:alpha val="40000"/>
              </a:prstClr>
            </a:outerShdw>
            <a:reflection blurRad="6350" stA="50000" endA="300" endPos="90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en-US" sz="2800" b="1">
                <a:solidFill>
                  <a:prstClr val="black"/>
                </a:solidFill>
                <a:latin typeface="AdorshoLipi" pitchFamily="1" charset="0"/>
                <a:cs typeface="AdorshoLipi" pitchFamily="1" charset="0"/>
              </a:rPr>
              <a:t>আজকের ক্লাসে উপস্থিত সবাইকে</a:t>
            </a:r>
            <a:endParaRPr lang="bn-IN" sz="2800" b="1">
              <a:solidFill>
                <a:prstClr val="black"/>
              </a:solidFill>
              <a:latin typeface="AdorshoLipi" pitchFamily="1" charset="0"/>
              <a:cs typeface="AdorshoLipi" pitchFamily="1" charset="0"/>
            </a:endParaRPr>
          </a:p>
          <a:p>
            <a:pPr algn="ctr" eaLnBrk="1" hangingPunct="1">
              <a:defRPr/>
            </a:pPr>
            <a:r>
              <a:rPr lang="en-US" sz="2800">
                <a:solidFill>
                  <a:prstClr val="black"/>
                </a:solidFill>
                <a:latin typeface="AdorshoLipi" pitchFamily="1" charset="0"/>
                <a:cs typeface="AdorshoLipi" pitchFamily="1" charset="0"/>
              </a:rPr>
              <a:t> </a:t>
            </a:r>
          </a:p>
          <a:p>
            <a:pPr algn="ctr" eaLnBrk="1" hangingPunct="1">
              <a:defRPr/>
            </a:pPr>
            <a:r>
              <a:rPr lang="en-US" sz="13800" b="1">
                <a:solidFill>
                  <a:srgbClr val="0BD0D9"/>
                </a:solidFill>
                <a:latin typeface="AdorshoLipi" pitchFamily="1" charset="0"/>
                <a:cs typeface="AdorshoLipi" pitchFamily="1" charset="0"/>
              </a:rPr>
              <a:t>স্বাগতম</a:t>
            </a:r>
            <a:endParaRPr lang="en-GB" sz="13800" b="1">
              <a:solidFill>
                <a:srgbClr val="0BD0D9"/>
              </a:solidFill>
              <a:latin typeface="AdorshoLipi" pitchFamily="1" charset="0"/>
              <a:cs typeface="AdorshoLipi" pitchFamily="1"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265" y="3114253"/>
            <a:ext cx="2525558" cy="321355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4570332"/>
            <a:ext cx="1826816" cy="1644135"/>
          </a:xfrm>
          <a:prstGeom prst="ellipse">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39" y="3587375"/>
            <a:ext cx="1900736" cy="2740433"/>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3630" y="4721030"/>
            <a:ext cx="1656184" cy="1656184"/>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9212" y="0"/>
            <a:ext cx="3247008" cy="3247008"/>
          </a:xfrm>
          <a:prstGeom prst="ellipse">
            <a:avLst/>
          </a:prstGeom>
          <a:ln>
            <a:noFill/>
          </a:ln>
          <a:effectLst>
            <a:softEdge rad="112500"/>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7384"/>
            <a:ext cx="1650091" cy="3447662"/>
          </a:xfrm>
          <a:prstGeom prst="rect">
            <a:avLst/>
          </a:prstGeom>
          <a:ln>
            <a:noFill/>
          </a:ln>
          <a:effectLst>
            <a:softEdge rad="112500"/>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8938" y="-41580"/>
            <a:ext cx="1112912" cy="111291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1824" y="-41580"/>
            <a:ext cx="1626880" cy="1247551"/>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7154" y="0"/>
            <a:ext cx="1442928" cy="11153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881188" y="1928813"/>
            <a:ext cx="8501062" cy="2800350"/>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bn-IN" sz="8800">
                <a:solidFill>
                  <a:srgbClr val="04617B">
                    <a:lumMod val="60000"/>
                    <a:lumOff val="40000"/>
                  </a:srgbClr>
                </a:solidFill>
                <a:latin typeface="AdorshoLipi" pitchFamily="1" charset="0"/>
                <a:cs typeface="AdorshoLipi" pitchFamily="1" charset="0"/>
              </a:rPr>
              <a:t>সবাইকে অনেক </a:t>
            </a:r>
            <a:r>
              <a:rPr lang="bn-IN" sz="8800" b="1">
                <a:solidFill>
                  <a:srgbClr val="04617B">
                    <a:lumMod val="60000"/>
                    <a:lumOff val="40000"/>
                  </a:srgbClr>
                </a:solidFill>
                <a:latin typeface="AdorshoLipi" pitchFamily="1" charset="0"/>
                <a:cs typeface="AdorshoLipi" pitchFamily="1" charset="0"/>
              </a:rPr>
              <a:t>ধন্যবাদ</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56.jpg"/>
          <p:cNvPicPr>
            <a:picLocks noChangeAspect="1"/>
          </p:cNvPicPr>
          <p:nvPr/>
        </p:nvPicPr>
        <p:blipFill>
          <a:blip r:embed="rId2" cstate="print">
            <a:extLst/>
          </a:blip>
          <a:srcRect/>
          <a:stretch>
            <a:fillRect/>
          </a:stretch>
        </p:blipFill>
        <p:spPr bwMode="auto">
          <a:xfrm>
            <a:off x="263352" y="116631"/>
            <a:ext cx="1656184" cy="1946995"/>
          </a:xfrm>
          <a:prstGeom prst="ellipse">
            <a:avLst/>
          </a:prstGeom>
          <a:ln>
            <a:noFill/>
          </a:ln>
          <a:effectLst>
            <a:softEdge rad="112500"/>
          </a:effectLst>
          <a:extLst/>
        </p:spPr>
      </p:pic>
      <p:sp>
        <p:nvSpPr>
          <p:cNvPr id="14339" name="TextBox 3"/>
          <p:cNvSpPr txBox="1">
            <a:spLocks noChangeArrowheads="1"/>
          </p:cNvSpPr>
          <p:nvPr/>
        </p:nvSpPr>
        <p:spPr bwMode="auto">
          <a:xfrm>
            <a:off x="2279576" y="1988840"/>
            <a:ext cx="6624811"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bn-IN" altLang="en-US" sz="4400" u="sng" dirty="0">
                <a:latin typeface="NikoshBAN" panose="02000000000000000000" pitchFamily="2" charset="0"/>
                <a:cs typeface="NikoshBAN" panose="02000000000000000000" pitchFamily="2" charset="0"/>
              </a:rPr>
              <a:t>পাঠ পরিচিতি</a:t>
            </a:r>
          </a:p>
          <a:p>
            <a:pPr algn="ctr" eaLnBrk="1" hangingPunct="1">
              <a:spcBef>
                <a:spcPct val="0"/>
              </a:spcBef>
              <a:buClrTx/>
              <a:buSzTx/>
              <a:buFontTx/>
              <a:buNone/>
            </a:pPr>
            <a:r>
              <a:rPr lang="bn-IN" altLang="en-US" sz="3200" dirty="0">
                <a:latin typeface="NikoshBAN" panose="02000000000000000000" pitchFamily="2" charset="0"/>
                <a:cs typeface="NikoshBAN" panose="02000000000000000000" pitchFamily="2" charset="0"/>
              </a:rPr>
              <a:t>শ্রেণী</a:t>
            </a:r>
            <a:r>
              <a:rPr lang="en-US" altLang="en-US" sz="3200" dirty="0">
                <a:latin typeface="NikoshBAN" panose="02000000000000000000" pitchFamily="2" charset="0"/>
                <a:cs typeface="NikoshBAN" panose="02000000000000000000" pitchFamily="2" charset="0"/>
              </a:rPr>
              <a:t>ঃ </a:t>
            </a:r>
            <a:r>
              <a:rPr lang="bn-IN" altLang="en-US" sz="3200" dirty="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অষ্টম</a:t>
            </a:r>
            <a:endParaRPr lang="bn-IN" altLang="en-US" sz="3200" dirty="0">
              <a:latin typeface="NikoshBAN" panose="02000000000000000000" pitchFamily="2" charset="0"/>
              <a:cs typeface="NikoshBAN" panose="02000000000000000000" pitchFamily="2" charset="0"/>
            </a:endParaRPr>
          </a:p>
          <a:p>
            <a:pPr algn="ctr" eaLnBrk="1" hangingPunct="1">
              <a:spcBef>
                <a:spcPct val="0"/>
              </a:spcBef>
              <a:buClrTx/>
              <a:buSzTx/>
              <a:buFontTx/>
              <a:buNone/>
            </a:pPr>
            <a:r>
              <a:rPr lang="bn-IN" altLang="en-US" sz="3200" dirty="0">
                <a:latin typeface="NikoshBAN" panose="02000000000000000000" pitchFamily="2" charset="0"/>
                <a:cs typeface="NikoshBAN" panose="02000000000000000000" pitchFamily="2" charset="0"/>
              </a:rPr>
              <a:t>বিষয়ঃ তথ্য ও যোগাযোগ প্রযুক্তি</a:t>
            </a:r>
          </a:p>
          <a:p>
            <a:pPr algn="ctr" eaLnBrk="1" hangingPunct="1">
              <a:spcBef>
                <a:spcPct val="0"/>
              </a:spcBef>
              <a:buClrTx/>
              <a:buSzTx/>
              <a:buFontTx/>
              <a:buNone/>
            </a:pPr>
            <a:r>
              <a:rPr lang="bn-IN" altLang="en-US" sz="3200" dirty="0">
                <a:latin typeface="NikoshBAN" panose="02000000000000000000" pitchFamily="2" charset="0"/>
                <a:cs typeface="NikoshBAN" panose="02000000000000000000" pitchFamily="2" charset="0"/>
              </a:rPr>
              <a:t>অধ্যায়</a:t>
            </a:r>
            <a:r>
              <a:rPr lang="en-US" altLang="en-US" sz="3200" dirty="0">
                <a:latin typeface="NikoshBAN" panose="02000000000000000000" pitchFamily="2" charset="0"/>
                <a:cs typeface="NikoshBAN" panose="02000000000000000000" pitchFamily="2" charset="0"/>
              </a:rPr>
              <a:t> </a:t>
            </a:r>
            <a:r>
              <a:rPr lang="en-US" altLang="en-US" sz="3200" dirty="0" smtClean="0">
                <a:latin typeface="NikoshBAN" panose="02000000000000000000" pitchFamily="2" charset="0"/>
                <a:cs typeface="NikoshBAN" panose="02000000000000000000" pitchFamily="2" charset="0"/>
              </a:rPr>
              <a:t>৩ –</a:t>
            </a:r>
            <a:r>
              <a:rPr lang="en-US" altLang="en-US" sz="3200" dirty="0" err="1" smtClean="0">
                <a:latin typeface="NikoshBAN" panose="02000000000000000000" pitchFamily="2" charset="0"/>
                <a:cs typeface="NikoshBAN" panose="02000000000000000000" pitchFamily="2" charset="0"/>
              </a:rPr>
              <a:t>সংখ্যা</a:t>
            </a:r>
            <a:r>
              <a:rPr lang="en-US" altLang="en-US" sz="3200" dirty="0" smtClean="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পদ্ধতি</a:t>
            </a:r>
            <a:r>
              <a:rPr lang="en-US" altLang="en-US" sz="3200" dirty="0" smtClean="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এবং</a:t>
            </a:r>
            <a:r>
              <a:rPr lang="en-US" altLang="en-US" sz="3200" dirty="0" smtClean="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ডিজিটাল</a:t>
            </a:r>
            <a:r>
              <a:rPr lang="en-US" altLang="en-US" sz="3200" dirty="0" smtClean="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ডিভাইস</a:t>
            </a:r>
            <a:endParaRPr lang="en-US" altLang="en-US" sz="3200" dirty="0">
              <a:latin typeface="NikoshBAN" panose="02000000000000000000" pitchFamily="2" charset="0"/>
              <a:cs typeface="NikoshBAN" panose="02000000000000000000" pitchFamily="2" charset="0"/>
            </a:endParaRPr>
          </a:p>
          <a:p>
            <a:pPr algn="ctr" eaLnBrk="1" hangingPunct="1">
              <a:spcBef>
                <a:spcPct val="0"/>
              </a:spcBef>
              <a:buClrTx/>
              <a:buSzTx/>
              <a:buFontTx/>
              <a:buNone/>
            </a:pPr>
            <a:r>
              <a:rPr lang="en-US" altLang="en-US" sz="3200" dirty="0" err="1">
                <a:latin typeface="NikoshBAN" panose="02000000000000000000" pitchFamily="2" charset="0"/>
                <a:cs typeface="NikoshBAN" panose="02000000000000000000" pitchFamily="2" charset="0"/>
              </a:rPr>
              <a:t>পাঠঃ</a:t>
            </a:r>
            <a:r>
              <a:rPr lang="bn-IN" altLang="en-US" sz="3200" dirty="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কম্পিউটার</a:t>
            </a:r>
            <a:r>
              <a:rPr lang="en-US" altLang="en-US" sz="3200" dirty="0" smtClean="0">
                <a:latin typeface="NikoshBAN" panose="02000000000000000000" pitchFamily="2" charset="0"/>
                <a:cs typeface="NikoshBAN" panose="02000000000000000000" pitchFamily="2" charset="0"/>
              </a:rPr>
              <a:t> </a:t>
            </a:r>
            <a:r>
              <a:rPr lang="en-US" altLang="en-US" sz="3200" dirty="0" err="1" smtClean="0">
                <a:latin typeface="NikoshBAN" panose="02000000000000000000" pitchFamily="2" charset="0"/>
                <a:cs typeface="NikoshBAN" panose="02000000000000000000" pitchFamily="2" charset="0"/>
              </a:rPr>
              <a:t>কোড</a:t>
            </a:r>
            <a:r>
              <a:rPr lang="bn-IN" altLang="en-US" sz="3200" dirty="0" smtClean="0">
                <a:latin typeface="NikoshBAN" panose="02000000000000000000" pitchFamily="2" charset="0"/>
                <a:cs typeface="NikoshBAN" panose="02000000000000000000" pitchFamily="2" charset="0"/>
              </a:rPr>
              <a:t> </a:t>
            </a:r>
            <a:endParaRPr lang="bn-IN" altLang="en-US" sz="3200" dirty="0">
              <a:latin typeface="NikoshBAN" panose="02000000000000000000" pitchFamily="2" charset="0"/>
              <a:cs typeface="NikoshBAN" panose="02000000000000000000" pitchFamily="2" charset="0"/>
            </a:endParaRPr>
          </a:p>
          <a:p>
            <a:pPr algn="ctr" eaLnBrk="1" hangingPunct="1">
              <a:spcBef>
                <a:spcPct val="0"/>
              </a:spcBef>
              <a:buClrTx/>
              <a:buSzTx/>
              <a:buFontTx/>
              <a:buNone/>
            </a:pPr>
            <a:r>
              <a:rPr lang="bn-IN" altLang="en-US" sz="3200" dirty="0">
                <a:latin typeface="NikoshBAN" panose="02000000000000000000" pitchFamily="2" charset="0"/>
                <a:cs typeface="NikoshBAN" panose="02000000000000000000" pitchFamily="2" charset="0"/>
              </a:rPr>
              <a:t>সময়ঃ </a:t>
            </a:r>
            <a:r>
              <a:rPr lang="en-US" altLang="en-US" sz="3200" dirty="0">
                <a:latin typeface="NikoshBAN" panose="02000000000000000000" pitchFamily="2" charset="0"/>
                <a:cs typeface="NikoshBAN" panose="02000000000000000000" pitchFamily="2" charset="0"/>
              </a:rPr>
              <a:t>৪</a:t>
            </a:r>
            <a:r>
              <a:rPr lang="bn-IN" altLang="en-US" sz="3200" dirty="0">
                <a:latin typeface="NikoshBAN" panose="02000000000000000000" pitchFamily="2" charset="0"/>
                <a:cs typeface="NikoshBAN" panose="02000000000000000000" pitchFamily="2" charset="0"/>
              </a:rPr>
              <a:t>০ মিনিট</a:t>
            </a:r>
            <a:endParaRPr lang="bn-IN" altLang="en-US" sz="1800" dirty="0">
              <a:latin typeface="NikoshBAN" panose="02000000000000000000" pitchFamily="2" charset="0"/>
              <a:cs typeface="NikoshBAN" panose="02000000000000000000" pitchFamily="2" charset="0"/>
            </a:endParaRPr>
          </a:p>
          <a:p>
            <a:pPr eaLnBrk="1" hangingPunct="1">
              <a:spcBef>
                <a:spcPct val="0"/>
              </a:spcBef>
              <a:buClrTx/>
              <a:buSzTx/>
              <a:buFontTx/>
              <a:buNone/>
            </a:pPr>
            <a:endParaRPr lang="en-GB" altLang="en-US" sz="1800" dirty="0">
              <a:latin typeface="NikoshBAN" panose="02000000000000000000" pitchFamily="2" charset="0"/>
              <a:cs typeface="NikoshBAN" panose="02000000000000000000" pitchFamily="2" charset="0"/>
            </a:endParaRPr>
          </a:p>
        </p:txBody>
      </p:sp>
      <p:sp>
        <p:nvSpPr>
          <p:cNvPr id="14340" name="TextBox 3"/>
          <p:cNvSpPr txBox="1">
            <a:spLocks noChangeArrowheads="1"/>
          </p:cNvSpPr>
          <p:nvPr/>
        </p:nvSpPr>
        <p:spPr bwMode="auto">
          <a:xfrm>
            <a:off x="8688288" y="116631"/>
            <a:ext cx="3383904"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bn-IN" altLang="en-US" sz="1800" dirty="0">
                <a:latin typeface="NikoshBAN" panose="02000000000000000000" pitchFamily="2" charset="0"/>
                <a:cs typeface="NikoshBAN" panose="02000000000000000000" pitchFamily="2" charset="0"/>
              </a:rPr>
              <a:t>সৈয়দ জহিরুল কাইয়ুম</a:t>
            </a:r>
          </a:p>
          <a:p>
            <a:pPr algn="ctr" eaLnBrk="1" hangingPunct="1">
              <a:spcBef>
                <a:spcPct val="0"/>
              </a:spcBef>
              <a:buClrTx/>
              <a:buSzTx/>
              <a:buFontTx/>
              <a:buNone/>
            </a:pPr>
            <a:r>
              <a:rPr lang="bn-IN" altLang="en-US" sz="1800" dirty="0">
                <a:latin typeface="NikoshBAN" panose="02000000000000000000" pitchFamily="2" charset="0"/>
                <a:cs typeface="NikoshBAN" panose="02000000000000000000" pitchFamily="2" charset="0"/>
              </a:rPr>
              <a:t>সহকারী শিক্ষক (আইসিটি) </a:t>
            </a:r>
          </a:p>
          <a:p>
            <a:pPr algn="ctr" eaLnBrk="1" hangingPunct="1">
              <a:spcBef>
                <a:spcPct val="0"/>
              </a:spcBef>
              <a:buClrTx/>
              <a:buSzTx/>
              <a:buFontTx/>
              <a:buNone/>
            </a:pPr>
            <a:r>
              <a:rPr lang="en-US" altLang="en-US" sz="1800" dirty="0" err="1">
                <a:latin typeface="NikoshBAN" panose="02000000000000000000" pitchFamily="2" charset="0"/>
                <a:cs typeface="NikoshBAN" panose="02000000000000000000" pitchFamily="2" charset="0"/>
              </a:rPr>
              <a:t>জনতা</a:t>
            </a:r>
            <a:r>
              <a:rPr lang="en-US" altLang="en-US" sz="1800" dirty="0">
                <a:latin typeface="NikoshBAN" panose="02000000000000000000" pitchFamily="2" charset="0"/>
                <a:cs typeface="NikoshBAN" panose="02000000000000000000" pitchFamily="2" charset="0"/>
              </a:rPr>
              <a:t> </a:t>
            </a:r>
            <a:r>
              <a:rPr lang="en-US" altLang="en-US" sz="1800" dirty="0" err="1">
                <a:latin typeface="NikoshBAN" panose="02000000000000000000" pitchFamily="2" charset="0"/>
                <a:cs typeface="NikoshBAN" panose="02000000000000000000" pitchFamily="2" charset="0"/>
              </a:rPr>
              <a:t>আদর্শ</a:t>
            </a:r>
            <a:r>
              <a:rPr lang="en-US" altLang="en-US" sz="1800" dirty="0">
                <a:latin typeface="NikoshBAN" panose="02000000000000000000" pitchFamily="2" charset="0"/>
                <a:cs typeface="NikoshBAN" panose="02000000000000000000" pitchFamily="2" charset="0"/>
              </a:rPr>
              <a:t> </a:t>
            </a:r>
            <a:r>
              <a:rPr lang="en-US" altLang="en-US" sz="1800" dirty="0" err="1">
                <a:latin typeface="NikoshBAN" panose="02000000000000000000" pitchFamily="2" charset="0"/>
                <a:cs typeface="NikoshBAN" panose="02000000000000000000" pitchFamily="2" charset="0"/>
              </a:rPr>
              <a:t>বিদ্যাপীঠ</a:t>
            </a:r>
            <a:endParaRPr lang="bn-IN" altLang="en-US" sz="1800" dirty="0">
              <a:latin typeface="NikoshBAN" panose="02000000000000000000" pitchFamily="2" charset="0"/>
              <a:cs typeface="NikoshBAN" panose="02000000000000000000" pitchFamily="2" charset="0"/>
            </a:endParaRPr>
          </a:p>
          <a:p>
            <a:pPr algn="ctr" eaLnBrk="1" hangingPunct="1">
              <a:spcBef>
                <a:spcPct val="0"/>
              </a:spcBef>
              <a:buClrTx/>
              <a:buSzTx/>
              <a:buFontTx/>
              <a:buNone/>
            </a:pPr>
            <a:r>
              <a:rPr lang="en-US" altLang="en-US" sz="1800" dirty="0" err="1">
                <a:latin typeface="NikoshBAN" panose="02000000000000000000" pitchFamily="2" charset="0"/>
                <a:cs typeface="NikoshBAN" panose="02000000000000000000" pitchFamily="2" charset="0"/>
              </a:rPr>
              <a:t>পলাশ</a:t>
            </a:r>
            <a:r>
              <a:rPr lang="en-US" altLang="en-US" sz="1800" dirty="0">
                <a:latin typeface="NikoshBAN" panose="02000000000000000000" pitchFamily="2" charset="0"/>
                <a:cs typeface="NikoshBAN" panose="02000000000000000000" pitchFamily="2" charset="0"/>
              </a:rPr>
              <a:t>, </a:t>
            </a:r>
            <a:r>
              <a:rPr lang="en-US" altLang="en-US" sz="1800" dirty="0" err="1">
                <a:latin typeface="NikoshBAN" panose="02000000000000000000" pitchFamily="2" charset="0"/>
                <a:cs typeface="NikoshBAN" panose="02000000000000000000" pitchFamily="2" charset="0"/>
              </a:rPr>
              <a:t>নরসিংদী</a:t>
            </a:r>
            <a:r>
              <a:rPr lang="en-US" altLang="en-US" sz="1800" dirty="0">
                <a:latin typeface="NikoshBAN" panose="02000000000000000000" pitchFamily="2" charset="0"/>
                <a:cs typeface="NikoshBAN" panose="02000000000000000000" pitchFamily="2" charset="0"/>
              </a:rPr>
              <a:t>।</a:t>
            </a:r>
            <a:endParaRPr lang="bn-IN" altLang="en-US" sz="1800" dirty="0">
              <a:latin typeface="NikoshBAN" panose="02000000000000000000" pitchFamily="2" charset="0"/>
              <a:cs typeface="NikoshBAN" panose="02000000000000000000" pitchFamily="2" charset="0"/>
            </a:endParaRPr>
          </a:p>
          <a:p>
            <a:pPr algn="ctr" eaLnBrk="1" hangingPunct="1">
              <a:spcBef>
                <a:spcPct val="0"/>
              </a:spcBef>
              <a:buClrTx/>
              <a:buSzTx/>
              <a:buFontTx/>
              <a:buNone/>
            </a:pPr>
            <a:r>
              <a:rPr lang="bn-IN" altLang="en-US" sz="1800" dirty="0" smtClean="0">
                <a:latin typeface="NikoshBAN" panose="02000000000000000000" pitchFamily="2" charset="0"/>
                <a:cs typeface="NikoshBAN" panose="02000000000000000000" pitchFamily="2" charset="0"/>
              </a:rPr>
              <a:t>০১৭১১-১২৬৭৮০</a:t>
            </a:r>
            <a:endParaRPr lang="en-US" altLang="en-US" sz="1800" dirty="0" smtClean="0">
              <a:latin typeface="NikoshBAN" panose="02000000000000000000" pitchFamily="2" charset="0"/>
              <a:cs typeface="NikoshBAN" panose="02000000000000000000" pitchFamily="2" charset="0"/>
            </a:endParaRPr>
          </a:p>
          <a:p>
            <a:pPr algn="ctr" eaLnBrk="1" hangingPunct="1">
              <a:spcBef>
                <a:spcPct val="0"/>
              </a:spcBef>
              <a:buClrTx/>
              <a:buSzTx/>
              <a:buFontTx/>
              <a:buNone/>
            </a:pPr>
            <a:r>
              <a:rPr lang="en-US" altLang="en-US" sz="1200" dirty="0" smtClean="0">
                <a:latin typeface="NikoshBAN" panose="02000000000000000000" pitchFamily="2" charset="0"/>
                <a:cs typeface="NikoshBAN" panose="02000000000000000000" pitchFamily="2" charset="0"/>
              </a:rPr>
              <a:t>Kuaiyum.bd@gmail.com</a:t>
            </a:r>
            <a:endParaRPr lang="en-GB" altLang="en-US" sz="12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049" y="-195373"/>
            <a:ext cx="3048000" cy="2286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2"/>
          <p:cNvSpPr txBox="1">
            <a:spLocks noChangeArrowheads="1"/>
          </p:cNvSpPr>
          <p:nvPr/>
        </p:nvSpPr>
        <p:spPr bwMode="auto">
          <a:xfrm>
            <a:off x="103460" y="-4762"/>
            <a:ext cx="12088539" cy="584775"/>
          </a:xfrm>
          <a:prstGeom prst="rect">
            <a:avLst/>
          </a:prstGeom>
          <a:solidFill>
            <a:schemeClr val="accent6">
              <a:lumMod val="20000"/>
              <a:lumOff val="80000"/>
            </a:schemeClr>
          </a:solidFill>
          <a:ln w="9525">
            <a:noFill/>
            <a:miter lim="800000"/>
            <a:headEnd/>
            <a:tailEnd/>
          </a:ln>
        </p:spPr>
        <p:txBody>
          <a:bodyPr wrap="square">
            <a:spAutoFit/>
          </a:bodyPr>
          <a:lstStyle/>
          <a:p>
            <a:pPr algn="ctr" eaLnBrk="1" hangingPunct="1">
              <a:defRPr/>
            </a:pPr>
            <a:r>
              <a:rPr lang="bn-IN" sz="3200" b="1" dirty="0">
                <a:latin typeface="NikoshBAN" pitchFamily="2" charset="0"/>
                <a:cs typeface="NikoshBAN" pitchFamily="2" charset="0"/>
              </a:rPr>
              <a:t>নিচের চিত্র গুলো </a:t>
            </a:r>
            <a:r>
              <a:rPr lang="en-US" sz="3200" b="1" dirty="0" err="1">
                <a:latin typeface="NikoshBAN" pitchFamily="2" charset="0"/>
                <a:cs typeface="NikoshBAN" pitchFamily="2" charset="0"/>
              </a:rPr>
              <a:t>দেখ</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এবং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বলতে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পারবা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এইগুলো</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কিসের</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চিত্র</a:t>
            </a:r>
            <a:r>
              <a:rPr lang="en-US" sz="3200" b="1" dirty="0" smtClean="0">
                <a:latin typeface="NikoshBAN" pitchFamily="2" charset="0"/>
                <a:cs typeface="NikoshBAN" pitchFamily="2" charset="0"/>
              </a:rPr>
              <a:t> </a:t>
            </a:r>
            <a:r>
              <a:rPr lang="bn-IN" sz="3200" b="1" dirty="0">
                <a:latin typeface="NikoshBAN" pitchFamily="2" charset="0"/>
                <a:cs typeface="NikoshBAN" pitchFamily="2" charset="0"/>
              </a:rPr>
              <a:t>?</a:t>
            </a:r>
            <a:endParaRPr lang="en-GB" sz="3200" b="1" dirty="0">
              <a:latin typeface="NikoshBAN" pitchFamily="2" charset="0"/>
              <a:cs typeface="NikoshBAN" pitchFamily="2" charset="0"/>
            </a:endParaRPr>
          </a:p>
        </p:txBody>
      </p:sp>
      <p:sp>
        <p:nvSpPr>
          <p:cNvPr id="2" name="TextBox 1"/>
          <p:cNvSpPr txBox="1">
            <a:spLocks noChangeArrowheads="1"/>
          </p:cNvSpPr>
          <p:nvPr/>
        </p:nvSpPr>
        <p:spPr bwMode="auto">
          <a:xfrm>
            <a:off x="2567608" y="813038"/>
            <a:ext cx="7458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 typeface="Wingdings" panose="05000000000000000000" pitchFamily="2" charset="2"/>
              <a:buChar char="Ø"/>
            </a:pPr>
            <a:r>
              <a:rPr lang="bn-IN" altLang="en-US" sz="3200" b="1" dirty="0">
                <a:latin typeface="NikoshBAN" panose="02000000000000000000" pitchFamily="2" charset="0"/>
                <a:cs typeface="NikoshBAN" panose="02000000000000000000" pitchFamily="2" charset="0"/>
              </a:rPr>
              <a:t> </a:t>
            </a:r>
            <a:r>
              <a:rPr lang="en-US" altLang="en-US" sz="3200" b="1" dirty="0">
                <a:latin typeface="NikoshBAN" panose="02000000000000000000" pitchFamily="2" charset="0"/>
                <a:cs typeface="NikoshBAN" panose="02000000000000000000" pitchFamily="2" charset="0"/>
              </a:rPr>
              <a:t> </a:t>
            </a:r>
            <a:r>
              <a:rPr lang="en-US" altLang="en-US" sz="3200" b="1" dirty="0" err="1" smtClean="0">
                <a:latin typeface="NikoshBAN" panose="02000000000000000000" pitchFamily="2" charset="0"/>
                <a:cs typeface="NikoshBAN" panose="02000000000000000000" pitchFamily="2" charset="0"/>
              </a:rPr>
              <a:t>কম্পিউটার</a:t>
            </a:r>
            <a:r>
              <a:rPr lang="en-US" altLang="en-US" sz="3200" b="1" dirty="0" smtClean="0">
                <a:latin typeface="NikoshBAN" panose="02000000000000000000" pitchFamily="2" charset="0"/>
                <a:cs typeface="NikoshBAN" panose="02000000000000000000" pitchFamily="2" charset="0"/>
              </a:rPr>
              <a:t> </a:t>
            </a:r>
            <a:r>
              <a:rPr lang="en-US" altLang="en-US" sz="3200" b="1" dirty="0" err="1" smtClean="0">
                <a:latin typeface="NikoshBAN" panose="02000000000000000000" pitchFamily="2" charset="0"/>
                <a:cs typeface="NikoshBAN" panose="02000000000000000000" pitchFamily="2" charset="0"/>
              </a:rPr>
              <a:t>কোড</a:t>
            </a:r>
            <a:endParaRPr lang="en-GB" altLang="en-US" sz="32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61" y="1423137"/>
            <a:ext cx="3744416" cy="24379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320" y="1397238"/>
            <a:ext cx="4461200" cy="24638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584" y="4045240"/>
            <a:ext cx="5889622" cy="2773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524000" y="260350"/>
            <a:ext cx="9144000" cy="646113"/>
          </a:xfrm>
          <a:prstGeom prst="rect">
            <a:avLst/>
          </a:prstGeom>
          <a:solidFill>
            <a:schemeClr val="accent6">
              <a:lumMod val="20000"/>
              <a:lumOff val="80000"/>
            </a:schemeClr>
          </a:solidFill>
          <a:ln w="9525">
            <a:noFill/>
            <a:miter lim="800000"/>
            <a:headEnd/>
            <a:tailEnd/>
          </a:ln>
        </p:spPr>
        <p:txBody>
          <a:bodyPr>
            <a:spAutoFit/>
          </a:bodyPr>
          <a:lstStyle/>
          <a:p>
            <a:pPr eaLnBrk="1" hangingPunct="1">
              <a:defRPr/>
            </a:pPr>
            <a:r>
              <a:rPr lang="en-US" sz="3600" b="1" dirty="0" err="1">
                <a:latin typeface="NikoshBAN" pitchFamily="2" charset="0"/>
                <a:cs typeface="NikoshBAN" pitchFamily="2" charset="0"/>
              </a:rPr>
              <a:t>আমাদের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আজকের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ক্লাসের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পাঠ</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শিরোণাম</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হতে</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a:t>
            </a:r>
            <a:r>
              <a:rPr lang="en-US" sz="3600" b="1" dirty="0">
                <a:latin typeface="NikoshBAN" pitchFamily="2" charset="0"/>
                <a:cs typeface="NikoshBAN" pitchFamily="2" charset="0"/>
              </a:rPr>
              <a:t> ?</a:t>
            </a:r>
            <a:endParaRPr lang="en-GB" sz="3600" b="1" dirty="0">
              <a:latin typeface="NikoshBAN" pitchFamily="2" charset="0"/>
              <a:cs typeface="NikoshBAN" pitchFamily="2" charset="0"/>
            </a:endParaRPr>
          </a:p>
        </p:txBody>
      </p:sp>
      <p:sp>
        <p:nvSpPr>
          <p:cNvPr id="8195" name="TextBox 2"/>
          <p:cNvSpPr txBox="1">
            <a:spLocks noChangeArrowheads="1"/>
          </p:cNvSpPr>
          <p:nvPr/>
        </p:nvSpPr>
        <p:spPr bwMode="auto">
          <a:xfrm>
            <a:off x="1952625" y="2428875"/>
            <a:ext cx="85358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6000" b="1" dirty="0" err="1">
                <a:latin typeface="NikoshBAN" panose="02000000000000000000" pitchFamily="2" charset="0"/>
                <a:cs typeface="NikoshBAN" panose="02000000000000000000" pitchFamily="2" charset="0"/>
              </a:rPr>
              <a:t>পাঠ</a:t>
            </a:r>
            <a:r>
              <a:rPr lang="en-US" altLang="en-US" sz="6000" b="1" dirty="0">
                <a:latin typeface="NikoshBAN" panose="02000000000000000000" pitchFamily="2" charset="0"/>
                <a:cs typeface="NikoshBAN" panose="02000000000000000000" pitchFamily="2" charset="0"/>
              </a:rPr>
              <a:t> </a:t>
            </a:r>
            <a:r>
              <a:rPr lang="en-US" altLang="en-US" sz="6000" b="1" dirty="0" err="1">
                <a:latin typeface="NikoshBAN" panose="02000000000000000000" pitchFamily="2" charset="0"/>
                <a:cs typeface="NikoshBAN" panose="02000000000000000000" pitchFamily="2" charset="0"/>
              </a:rPr>
              <a:t>শিরোণামঃ</a:t>
            </a:r>
            <a:r>
              <a:rPr lang="bn-IN" altLang="en-US" sz="6000" b="1" dirty="0">
                <a:latin typeface="NikoshBAN" panose="02000000000000000000" pitchFamily="2" charset="0"/>
                <a:cs typeface="NikoshBAN" panose="02000000000000000000" pitchFamily="2" charset="0"/>
              </a:rPr>
              <a:t> </a:t>
            </a:r>
            <a:r>
              <a:rPr lang="en-US" altLang="en-US" sz="6600" b="1" dirty="0" err="1" smtClean="0">
                <a:latin typeface="NikoshBAN" panose="02000000000000000000" pitchFamily="2" charset="0"/>
                <a:cs typeface="NikoshBAN" panose="02000000000000000000" pitchFamily="2" charset="0"/>
              </a:rPr>
              <a:t>কম্পিউটার</a:t>
            </a:r>
            <a:r>
              <a:rPr lang="en-US" altLang="en-US" sz="6600" b="1" dirty="0" smtClean="0">
                <a:latin typeface="NikoshBAN" panose="02000000000000000000" pitchFamily="2" charset="0"/>
                <a:cs typeface="NikoshBAN" panose="02000000000000000000" pitchFamily="2" charset="0"/>
              </a:rPr>
              <a:t> </a:t>
            </a:r>
            <a:r>
              <a:rPr lang="en-US" altLang="en-US" sz="6600" b="1" dirty="0" err="1" smtClean="0">
                <a:latin typeface="NikoshBAN" panose="02000000000000000000" pitchFamily="2" charset="0"/>
                <a:cs typeface="NikoshBAN" panose="02000000000000000000" pitchFamily="2" charset="0"/>
              </a:rPr>
              <a:t>কোড</a:t>
            </a:r>
            <a:endParaRPr lang="en-GB" altLang="en-US" sz="6600" b="1"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991544" y="908050"/>
            <a:ext cx="92170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bn-IN" altLang="en-US" sz="3200" b="1" dirty="0">
                <a:latin typeface="NikoshBAN" panose="02000000000000000000" pitchFamily="2" charset="0"/>
                <a:cs typeface="NikoshBAN" panose="02000000000000000000" pitchFamily="2" charset="0"/>
              </a:rPr>
              <a:t>এই পাঠ শেষে </a:t>
            </a:r>
            <a:r>
              <a:rPr lang="en-US" altLang="en-US" sz="3200" b="1" dirty="0" err="1">
                <a:latin typeface="NikoshBAN" panose="02000000000000000000" pitchFamily="2" charset="0"/>
                <a:cs typeface="NikoshBAN" panose="02000000000000000000" pitchFamily="2" charset="0"/>
              </a:rPr>
              <a:t>আমরা</a:t>
            </a:r>
            <a:r>
              <a:rPr lang="en-US" altLang="en-US" sz="3200" b="1" dirty="0">
                <a:latin typeface="NikoshBAN" panose="02000000000000000000" pitchFamily="2" charset="0"/>
                <a:cs typeface="NikoshBAN" panose="02000000000000000000" pitchFamily="2" charset="0"/>
              </a:rPr>
              <a:t> </a:t>
            </a:r>
            <a:r>
              <a:rPr lang="en-US" altLang="en-US" sz="3200" b="1" dirty="0" err="1">
                <a:latin typeface="NikoshBAN" panose="02000000000000000000" pitchFamily="2" charset="0"/>
                <a:cs typeface="NikoshBAN" panose="02000000000000000000" pitchFamily="2" charset="0"/>
              </a:rPr>
              <a:t>যা</a:t>
            </a:r>
            <a:r>
              <a:rPr lang="en-US" altLang="en-US" sz="3200" b="1" dirty="0">
                <a:latin typeface="NikoshBAN" panose="02000000000000000000" pitchFamily="2" charset="0"/>
                <a:cs typeface="NikoshBAN" panose="02000000000000000000" pitchFamily="2" charset="0"/>
              </a:rPr>
              <a:t> </a:t>
            </a:r>
            <a:r>
              <a:rPr lang="en-US" altLang="en-US" sz="3200" b="1" dirty="0" err="1">
                <a:latin typeface="NikoshBAN" panose="02000000000000000000" pitchFamily="2" charset="0"/>
                <a:cs typeface="NikoshBAN" panose="02000000000000000000" pitchFamily="2" charset="0"/>
              </a:rPr>
              <a:t>করতে</a:t>
            </a:r>
            <a:r>
              <a:rPr lang="en-US" altLang="en-US" sz="3200" b="1" dirty="0">
                <a:latin typeface="NikoshBAN" panose="02000000000000000000" pitchFamily="2" charset="0"/>
                <a:cs typeface="NikoshBAN" panose="02000000000000000000" pitchFamily="2" charset="0"/>
              </a:rPr>
              <a:t> </a:t>
            </a:r>
            <a:r>
              <a:rPr lang="en-US" altLang="en-US" sz="3200" b="1" dirty="0" err="1">
                <a:latin typeface="NikoshBAN" panose="02000000000000000000" pitchFamily="2" charset="0"/>
                <a:cs typeface="NikoshBAN" panose="02000000000000000000" pitchFamily="2" charset="0"/>
              </a:rPr>
              <a:t>সক্ষম</a:t>
            </a:r>
            <a:r>
              <a:rPr lang="en-US" altLang="en-US" sz="3200" b="1" dirty="0">
                <a:latin typeface="NikoshBAN" panose="02000000000000000000" pitchFamily="2" charset="0"/>
                <a:cs typeface="NikoshBAN" panose="02000000000000000000" pitchFamily="2" charset="0"/>
              </a:rPr>
              <a:t> </a:t>
            </a:r>
            <a:r>
              <a:rPr lang="en-US" altLang="en-US" sz="3200" b="1" dirty="0" err="1">
                <a:latin typeface="NikoshBAN" panose="02000000000000000000" pitchFamily="2" charset="0"/>
                <a:cs typeface="NikoshBAN" panose="02000000000000000000" pitchFamily="2" charset="0"/>
              </a:rPr>
              <a:t>হবো</a:t>
            </a:r>
            <a:r>
              <a:rPr lang="en-US" altLang="en-US" sz="3200" b="1" dirty="0">
                <a:latin typeface="NikoshBAN" panose="02000000000000000000" pitchFamily="2" charset="0"/>
                <a:cs typeface="NikoshBAN" panose="02000000000000000000" pitchFamily="2" charset="0"/>
              </a:rPr>
              <a:t> </a:t>
            </a:r>
            <a:endParaRPr lang="bn-IN" altLang="en-US" sz="3200" b="1" dirty="0">
              <a:latin typeface="NikoshBAN" panose="02000000000000000000" pitchFamily="2" charset="0"/>
              <a:cs typeface="NikoshBAN" panose="02000000000000000000" pitchFamily="2" charset="0"/>
            </a:endParaRPr>
          </a:p>
        </p:txBody>
      </p:sp>
      <p:sp>
        <p:nvSpPr>
          <p:cNvPr id="17411" name="TextBox 1"/>
          <p:cNvSpPr txBox="1">
            <a:spLocks noChangeArrowheads="1"/>
          </p:cNvSpPr>
          <p:nvPr/>
        </p:nvSpPr>
        <p:spPr bwMode="auto">
          <a:xfrm>
            <a:off x="214736" y="63213"/>
            <a:ext cx="12000655" cy="769937"/>
          </a:xfrm>
          <a:prstGeom prst="rect">
            <a:avLst/>
          </a:prstGeom>
          <a:solidFill>
            <a:schemeClr val="accent6">
              <a:lumMod val="20000"/>
              <a:lumOff val="80000"/>
            </a:schemeClr>
          </a:solidFill>
          <a:ln w="9525">
            <a:noFill/>
            <a:miter lim="800000"/>
            <a:headEnd/>
            <a:tailEnd/>
          </a:ln>
        </p:spPr>
        <p:txBody>
          <a:bodyPr wrap="square">
            <a:spAutoFit/>
          </a:bodyPr>
          <a:lstStyle/>
          <a:p>
            <a:pPr algn="ctr" eaLnBrk="1" hangingPunct="1">
              <a:defRPr/>
            </a:pPr>
            <a:r>
              <a:rPr lang="bn-IN" sz="4400" b="1" dirty="0">
                <a:latin typeface="NikoshBAN" pitchFamily="2" charset="0"/>
                <a:cs typeface="NikoshBAN" pitchFamily="2" charset="0"/>
              </a:rPr>
              <a:t>শিখনফল</a:t>
            </a:r>
          </a:p>
        </p:txBody>
      </p:sp>
      <p:sp>
        <p:nvSpPr>
          <p:cNvPr id="4" name="TextBox 3"/>
          <p:cNvSpPr txBox="1"/>
          <p:nvPr/>
        </p:nvSpPr>
        <p:spPr>
          <a:xfrm>
            <a:off x="2013648" y="1662450"/>
            <a:ext cx="67945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১। কম্পিউটার কোড সম্পর্কে ধারণা লাভ করবো;</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2028212" y="3378753"/>
            <a:ext cx="7668187" cy="461665"/>
          </a:xfrm>
          <a:prstGeom prst="rect">
            <a:avLst/>
          </a:prstGeom>
          <a:noFill/>
        </p:spPr>
        <p:txBody>
          <a:bodyPr wrap="square" rtlCol="0">
            <a:spAutoFit/>
          </a:bodyPr>
          <a:lstStyle/>
          <a:p>
            <a:r>
              <a:rPr lang="bn-BD" sz="2400" dirty="0">
                <a:latin typeface="AdorshoLipi" panose="02000500020000020004" pitchFamily="1" charset="0"/>
                <a:cs typeface="AdorshoLipi" panose="02000500020000020004" pitchFamily="1" charset="0"/>
              </a:rPr>
              <a:t>৩</a:t>
            </a:r>
            <a:r>
              <a:rPr lang="bn-BD" sz="2400" dirty="0" smtClean="0">
                <a:latin typeface="AdorshoLipi" panose="02000500020000020004" pitchFamily="1" charset="0"/>
                <a:cs typeface="AdorshoLipi" panose="02000500020000020004" pitchFamily="1" charset="0"/>
              </a:rPr>
              <a:t>। বিভিন্ন প্রকার কোডের ধারণা ব্যাখ্যা করতে পারবো ;</a:t>
            </a:r>
            <a:endParaRPr lang="en-US" sz="2400" dirty="0">
              <a:latin typeface="AdorshoLipi" panose="02000500020000020004" pitchFamily="1" charset="0"/>
              <a:cs typeface="AdorshoLipi" panose="02000500020000020004" pitchFamily="1" charset="0"/>
            </a:endParaRPr>
          </a:p>
        </p:txBody>
      </p:sp>
      <p:sp>
        <p:nvSpPr>
          <p:cNvPr id="6" name="TextBox 5"/>
          <p:cNvSpPr txBox="1"/>
          <p:nvPr/>
        </p:nvSpPr>
        <p:spPr>
          <a:xfrm>
            <a:off x="2013648" y="4202038"/>
            <a:ext cx="8402832" cy="461665"/>
          </a:xfrm>
          <a:prstGeom prst="rect">
            <a:avLst/>
          </a:prstGeom>
          <a:noFill/>
        </p:spPr>
        <p:txBody>
          <a:bodyPr wrap="square" rtlCol="0">
            <a:spAutoFit/>
          </a:bodyPr>
          <a:lstStyle/>
          <a:p>
            <a:r>
              <a:rPr lang="bn-BD" sz="2400" dirty="0" smtClean="0">
                <a:latin typeface="AdorshoLipi" panose="02000500020000020004" pitchFamily="1" charset="0"/>
                <a:cs typeface="AdorshoLipi" panose="02000500020000020004" pitchFamily="1" charset="0"/>
              </a:rPr>
              <a:t>৪। বিসিডি কোড ও বাইনারি কোডের পার্থক্য বর্ণনা করতে পারবো;</a:t>
            </a:r>
            <a:endParaRPr lang="en-US" sz="2400" dirty="0">
              <a:latin typeface="AdorshoLipi" panose="02000500020000020004" pitchFamily="1" charset="0"/>
              <a:cs typeface="AdorshoLipi" panose="02000500020000020004" pitchFamily="1" charset="0"/>
            </a:endParaRPr>
          </a:p>
        </p:txBody>
      </p:sp>
      <p:sp>
        <p:nvSpPr>
          <p:cNvPr id="7" name="TextBox 6"/>
          <p:cNvSpPr txBox="1"/>
          <p:nvPr/>
        </p:nvSpPr>
        <p:spPr>
          <a:xfrm>
            <a:off x="1847527" y="4941168"/>
            <a:ext cx="8136903" cy="523220"/>
          </a:xfrm>
          <a:prstGeom prst="rect">
            <a:avLst/>
          </a:prstGeom>
          <a:noFill/>
        </p:spPr>
        <p:txBody>
          <a:bodyPr wrap="square" rtlCol="0">
            <a:spAutoFit/>
          </a:bodyPr>
          <a:lstStyle/>
          <a:p>
            <a:r>
              <a:rPr lang="en-US" dirty="0">
                <a:latin typeface="AdorshoLipi" panose="02000500020000020004" pitchFamily="1" charset="0"/>
                <a:cs typeface="AdorshoLipi" panose="02000500020000020004" pitchFamily="1" charset="0"/>
              </a:rPr>
              <a:t> </a:t>
            </a:r>
            <a:r>
              <a:rPr lang="en-US" dirty="0" smtClean="0">
                <a:latin typeface="AdorshoLipi" panose="02000500020000020004" pitchFamily="1" charset="0"/>
                <a:cs typeface="AdorshoLipi" panose="02000500020000020004" pitchFamily="1" charset="0"/>
              </a:rPr>
              <a:t> </a:t>
            </a:r>
            <a:r>
              <a:rPr lang="bn-BD" sz="2400" dirty="0" smtClean="0">
                <a:latin typeface="AdorshoLipi" panose="02000500020000020004" pitchFamily="1" charset="0"/>
                <a:cs typeface="AdorshoLipi" panose="02000500020000020004" pitchFamily="1" charset="0"/>
              </a:rPr>
              <a:t>৫। </a:t>
            </a:r>
            <a:r>
              <a:rPr lang="en-US" sz="2800" dirty="0" smtClean="0">
                <a:latin typeface="Times New Roman" panose="02020603050405020304" pitchFamily="18" charset="0"/>
                <a:cs typeface="Times New Roman" panose="02020603050405020304" pitchFamily="18" charset="0"/>
              </a:rPr>
              <a:t>ASCII </a:t>
            </a:r>
            <a:r>
              <a:rPr lang="bn-BD" sz="2800" dirty="0" smtClean="0">
                <a:latin typeface="Times New Roman" panose="02020603050405020304" pitchFamily="18" charset="0"/>
                <a:cs typeface="Times New Roman" panose="02020603050405020304" pitchFamily="18" charset="0"/>
              </a:rPr>
              <a:t>কোড ও </a:t>
            </a:r>
            <a:r>
              <a:rPr lang="en-US" sz="2800" dirty="0" smtClean="0">
                <a:latin typeface="Times New Roman" panose="02020603050405020304" pitchFamily="18" charset="0"/>
                <a:cs typeface="Times New Roman" panose="02020603050405020304" pitchFamily="18" charset="0"/>
              </a:rPr>
              <a:t>BCD </a:t>
            </a:r>
            <a:r>
              <a:rPr lang="bn-BD" sz="2800" dirty="0" smtClean="0">
                <a:latin typeface="Times New Roman" panose="02020603050405020304" pitchFamily="18" charset="0"/>
                <a:cs typeface="Times New Roman" panose="02020603050405020304" pitchFamily="18" charset="0"/>
              </a:rPr>
              <a:t>কোডের পার্থক্য ব্যাখ্যা করতে পারবো </a:t>
            </a:r>
            <a:r>
              <a:rPr lang="bn-BD" sz="2400" dirty="0" smtClean="0">
                <a:latin typeface="AdorshoLipi" panose="02000500020000020004" pitchFamily="1" charset="0"/>
                <a:cs typeface="AdorshoLipi" panose="02000500020000020004" pitchFamily="1" charset="0"/>
              </a:rPr>
              <a:t>;</a:t>
            </a:r>
            <a:endParaRPr lang="en-US" sz="2400" dirty="0">
              <a:latin typeface="AdorshoLipi" panose="02000500020000020004" pitchFamily="1" charset="0"/>
              <a:cs typeface="AdorshoLipi" panose="02000500020000020004" pitchFamily="1" charset="0"/>
            </a:endParaRPr>
          </a:p>
        </p:txBody>
      </p:sp>
      <p:sp>
        <p:nvSpPr>
          <p:cNvPr id="8" name="TextBox 7"/>
          <p:cNvSpPr txBox="1"/>
          <p:nvPr/>
        </p:nvSpPr>
        <p:spPr>
          <a:xfrm>
            <a:off x="2028212" y="2457220"/>
            <a:ext cx="7956219" cy="461665"/>
          </a:xfrm>
          <a:prstGeom prst="rect">
            <a:avLst/>
          </a:prstGeom>
          <a:noFill/>
        </p:spPr>
        <p:txBody>
          <a:bodyPr wrap="square" rtlCol="0">
            <a:spAutoFit/>
          </a:bodyPr>
          <a:lstStyle/>
          <a:p>
            <a:r>
              <a:rPr lang="bn-BD" sz="2400" dirty="0">
                <a:latin typeface="AdorshoLipi" panose="02000500020000020004" pitchFamily="1" charset="0"/>
                <a:cs typeface="AdorshoLipi" panose="02000500020000020004" pitchFamily="1" charset="0"/>
              </a:rPr>
              <a:t>২</a:t>
            </a:r>
            <a:r>
              <a:rPr lang="bn-BD" sz="2400" dirty="0" smtClean="0">
                <a:latin typeface="AdorshoLipi" panose="02000500020000020004" pitchFamily="1" charset="0"/>
                <a:cs typeface="AdorshoLipi" panose="02000500020000020004" pitchFamily="1" charset="0"/>
              </a:rPr>
              <a:t>। কম্পিউটার কোডের প্রকারভেদ বর্ণনা করতে পারবো;</a:t>
            </a:r>
            <a:endParaRPr lang="en-US" sz="2400" dirty="0">
              <a:latin typeface="AdorshoLipi" panose="02000500020000020004" pitchFamily="1" charset="0"/>
              <a:cs typeface="AdorshoLipi" panose="02000500020000020004"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1344" y="-26988"/>
            <a:ext cx="12000656" cy="830997"/>
          </a:xfrm>
          <a:prstGeom prst="rect">
            <a:avLst/>
          </a:prstGeom>
          <a:solidFill>
            <a:schemeClr val="bg2"/>
          </a:solidFill>
          <a:ln w="9525">
            <a:noFill/>
            <a:miter lim="800000"/>
            <a:headEnd/>
            <a:tailEnd/>
          </a:ln>
        </p:spPr>
        <p:txBody>
          <a:bodyPr wrap="square">
            <a:spAutoFit/>
          </a:bodyPr>
          <a:lstStyle/>
          <a:p>
            <a:pPr algn="ctr"/>
            <a:r>
              <a:rPr lang="bn-BD" sz="4800" dirty="0"/>
              <a:t>কোড কী ?</a:t>
            </a:r>
            <a:endParaRPr lang="en-US" sz="4800" dirty="0"/>
          </a:p>
        </p:txBody>
      </p:sp>
      <p:sp>
        <p:nvSpPr>
          <p:cNvPr id="2" name="TextBox 1"/>
          <p:cNvSpPr txBox="1">
            <a:spLocks noChangeArrowheads="1"/>
          </p:cNvSpPr>
          <p:nvPr/>
        </p:nvSpPr>
        <p:spPr bwMode="auto">
          <a:xfrm>
            <a:off x="1343473" y="981075"/>
            <a:ext cx="105131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bn-BD" sz="3600" dirty="0">
                <a:latin typeface="NikoshBAN" panose="02000000000000000000" pitchFamily="2" charset="0"/>
                <a:cs typeface="NikoshBAN" panose="02000000000000000000" pitchFamily="2" charset="0"/>
              </a:rPr>
              <a:t>কম্পিউটার সিস্টামে ব্যবহৃত প্রতিটি বর্ণ, সংখ্যা বা বিশেষ চিহ্ন সমূহকে আলাদাভাবে সিপিইউ কে বোঝানোর জন্য বিটের (০,১) বিভিন্ন বিন্যাসের সাহায্যে অদ্বিতীয় সংকেত তৈরি হয়।  এই অদ্বিতীয় সংকেতকে কোড বলা হয়। </a:t>
            </a:r>
            <a:endParaRPr lang="en-US" sz="3600" dirty="0">
              <a:latin typeface="NikoshBAN" panose="02000000000000000000" pitchFamily="2" charset="0"/>
              <a:cs typeface="NikoshBAN" panose="02000000000000000000" pitchFamily="2" charset="0"/>
            </a:endParaRPr>
          </a:p>
        </p:txBody>
      </p:sp>
      <p:sp>
        <p:nvSpPr>
          <p:cNvPr id="4" name="TextBox 3"/>
          <p:cNvSpPr txBox="1">
            <a:spLocks noChangeArrowheads="1"/>
          </p:cNvSpPr>
          <p:nvPr/>
        </p:nvSpPr>
        <p:spPr bwMode="auto">
          <a:xfrm>
            <a:off x="1343473" y="3789040"/>
            <a:ext cx="1051316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bn-BD" sz="3600" dirty="0">
                <a:latin typeface="NikoshBAN" panose="02000000000000000000" pitchFamily="2" charset="0"/>
                <a:cs typeface="NikoshBAN" panose="02000000000000000000" pitchFamily="2" charset="0"/>
              </a:rPr>
              <a:t>বিভিন্ন বর্ণ, অংক, গাণিতিক চিহ্ন, এবং বিশেষ চিহ্নগুলো চিপিইউকে বুঝানোর জন্য যে বাইনারি বিন্যাস ব্যবহার করা হয় তাকে কোড বা তথ্য সংকেত বলে। </a:t>
            </a:r>
            <a:endParaRPr lang="en-US" sz="3600" dirty="0">
              <a:latin typeface="NikoshBAN" panose="02000000000000000000" pitchFamily="2" charset="0"/>
              <a:cs typeface="NikoshBAN" panose="02000000000000000000" pitchFamily="2" charset="0"/>
            </a:endParaRPr>
          </a:p>
          <a:p>
            <a:pPr algn="just"/>
            <a:r>
              <a:rPr lang="bn-BD" sz="3600" dirty="0">
                <a:latin typeface="NikoshBAN" panose="02000000000000000000" pitchFamily="2" charset="0"/>
                <a:cs typeface="NikoshBAN" panose="02000000000000000000" pitchFamily="2" charset="0"/>
              </a:rPr>
              <a:t>কোডের সাহায্যে কম্পিউটার সমস্ত ডেটা বুঝতে পারে। </a:t>
            </a:r>
            <a:endParaRPr lang="en-US" sz="3600" dirty="0">
              <a:latin typeface="NikoshBAN" panose="02000000000000000000" pitchFamily="2" charset="0"/>
              <a:cs typeface="NikoshBAN" panose="020000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0-#ppt_w/2"/>
                                          </p:val>
                                        </p:tav>
                                        <p:tav tm="100000">
                                          <p:val>
                                            <p:strVal val="#ppt_x"/>
                                          </p:val>
                                        </p:tav>
                                      </p:tavLst>
                                    </p:anim>
                                    <p:anim calcmode="lin" valueType="num">
                                      <p:cBhvr additive="base">
                                        <p:cTn id="14"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19336" y="0"/>
            <a:ext cx="12072664" cy="830263"/>
          </a:xfrm>
          <a:prstGeom prst="rect">
            <a:avLst/>
          </a:prstGeom>
          <a:solidFill>
            <a:schemeClr val="accent6">
              <a:lumMod val="20000"/>
              <a:lumOff val="80000"/>
            </a:schemeClr>
          </a:solidFill>
          <a:ln w="9525">
            <a:noFill/>
            <a:miter lim="800000"/>
            <a:headEnd/>
            <a:tailEnd/>
          </a:ln>
        </p:spPr>
        <p:txBody>
          <a:bodyPr wrap="square">
            <a:spAutoFit/>
          </a:bodyPr>
          <a:lstStyle/>
          <a:p>
            <a:pPr algn="ctr" eaLnBrk="1" hangingPunct="1">
              <a:defRPr/>
            </a:pPr>
            <a:r>
              <a:rPr lang="en-US" b="1" dirty="0">
                <a:latin typeface="AdorshoLipi" pitchFamily="1" charset="0"/>
                <a:cs typeface="Arial" charset="0"/>
              </a:rPr>
              <a:t>                 </a:t>
            </a:r>
            <a:r>
              <a:rPr lang="bn-BD" sz="4800" b="1" dirty="0" smtClean="0">
                <a:latin typeface="NikoshBAN" pitchFamily="2" charset="0"/>
                <a:cs typeface="NikoshBAN" pitchFamily="2" charset="0"/>
              </a:rPr>
              <a:t>কোডের প্রকারভেদ</a:t>
            </a:r>
            <a:endParaRPr lang="en-GB" sz="4800" b="1" dirty="0">
              <a:latin typeface="NikoshBAN" pitchFamily="2" charset="0"/>
              <a:cs typeface="NikoshBAN" pitchFamily="2" charset="0"/>
            </a:endParaRPr>
          </a:p>
        </p:txBody>
      </p:sp>
      <p:sp>
        <p:nvSpPr>
          <p:cNvPr id="3" name="TextBox 2"/>
          <p:cNvSpPr txBox="1">
            <a:spLocks noChangeArrowheads="1"/>
          </p:cNvSpPr>
          <p:nvPr/>
        </p:nvSpPr>
        <p:spPr bwMode="auto">
          <a:xfrm>
            <a:off x="1343472" y="933457"/>
            <a:ext cx="10369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r>
              <a:rPr lang="bn-BD" sz="2800" dirty="0"/>
              <a:t>ডাটা প্রক্রিয়াকরণ তথা কম্পিউটারের বিভিন্ন প্রকার কাজের জন্য ব্যবহৃত কোড গুলো হলোঃ</a:t>
            </a:r>
            <a:endParaRPr lang="en-US" sz="2800" dirty="0"/>
          </a:p>
        </p:txBody>
      </p:sp>
      <p:sp>
        <p:nvSpPr>
          <p:cNvPr id="2" name="TextBox 1"/>
          <p:cNvSpPr txBox="1">
            <a:spLocks noChangeArrowheads="1"/>
          </p:cNvSpPr>
          <p:nvPr/>
        </p:nvSpPr>
        <p:spPr bwMode="auto">
          <a:xfrm>
            <a:off x="2204716" y="1559871"/>
            <a:ext cx="8208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bn-BD" sz="4000" dirty="0"/>
              <a:t>বিসিডি (</a:t>
            </a:r>
            <a:r>
              <a:rPr lang="en-US" sz="4000" dirty="0"/>
              <a:t>BCD) </a:t>
            </a:r>
            <a:r>
              <a:rPr lang="bn-BD" sz="4000" dirty="0"/>
              <a:t>কোড</a:t>
            </a:r>
            <a:endParaRPr lang="en-US" sz="4000" dirty="0"/>
          </a:p>
        </p:txBody>
      </p:sp>
      <p:sp>
        <p:nvSpPr>
          <p:cNvPr id="4" name="TextBox 3"/>
          <p:cNvSpPr txBox="1">
            <a:spLocks noChangeArrowheads="1"/>
          </p:cNvSpPr>
          <p:nvPr/>
        </p:nvSpPr>
        <p:spPr bwMode="auto">
          <a:xfrm>
            <a:off x="2248100" y="2281250"/>
            <a:ext cx="90324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bn-BD" sz="4000" dirty="0"/>
              <a:t>আলফানিউমেরিক </a:t>
            </a:r>
            <a:r>
              <a:rPr lang="bn-BD" sz="4000" dirty="0" smtClean="0"/>
              <a:t>(</a:t>
            </a:r>
            <a:r>
              <a:rPr lang="en-US" sz="4000" dirty="0" smtClean="0"/>
              <a:t>Alphanumeric Code</a:t>
            </a:r>
            <a:r>
              <a:rPr lang="bn-BD" sz="4000" dirty="0" smtClean="0"/>
              <a:t>) </a:t>
            </a:r>
            <a:endParaRPr lang="en-US" sz="4000" dirty="0"/>
          </a:p>
        </p:txBody>
      </p:sp>
      <p:sp>
        <p:nvSpPr>
          <p:cNvPr id="5" name="TextBox 4"/>
          <p:cNvSpPr txBox="1"/>
          <p:nvPr/>
        </p:nvSpPr>
        <p:spPr>
          <a:xfrm>
            <a:off x="2252787" y="3045289"/>
            <a:ext cx="6336704" cy="707886"/>
          </a:xfrm>
          <a:prstGeom prst="rect">
            <a:avLst/>
          </a:prstGeom>
          <a:noFill/>
        </p:spPr>
        <p:txBody>
          <a:bodyPr wrap="square" rtlCol="0">
            <a:spAutoFit/>
          </a:bodyPr>
          <a:lstStyle/>
          <a:p>
            <a:pPr lvl="0"/>
            <a:r>
              <a:rPr lang="bn-BD" sz="4000" dirty="0"/>
              <a:t>আস্কি কোড (</a:t>
            </a:r>
            <a:r>
              <a:rPr lang="en-US" sz="4000" dirty="0"/>
              <a:t>ASCII Code)</a:t>
            </a:r>
          </a:p>
        </p:txBody>
      </p:sp>
      <p:sp>
        <p:nvSpPr>
          <p:cNvPr id="7" name="TextBox 6"/>
          <p:cNvSpPr txBox="1"/>
          <p:nvPr/>
        </p:nvSpPr>
        <p:spPr>
          <a:xfrm>
            <a:off x="2276028" y="3766861"/>
            <a:ext cx="6336704" cy="707886"/>
          </a:xfrm>
          <a:prstGeom prst="rect">
            <a:avLst/>
          </a:prstGeom>
          <a:noFill/>
        </p:spPr>
        <p:txBody>
          <a:bodyPr wrap="square" rtlCol="0">
            <a:spAutoFit/>
          </a:bodyPr>
          <a:lstStyle/>
          <a:p>
            <a:pPr lvl="0"/>
            <a:r>
              <a:rPr lang="bn-BD" sz="4000" dirty="0"/>
              <a:t>অক্টাল </a:t>
            </a:r>
            <a:r>
              <a:rPr lang="bn-BD" sz="4000" dirty="0" smtClean="0"/>
              <a:t>কোড</a:t>
            </a:r>
            <a:r>
              <a:rPr lang="en-US" sz="4000" dirty="0" smtClean="0"/>
              <a:t> (Octal Code)</a:t>
            </a:r>
            <a:endParaRPr lang="en-US" sz="4000" dirty="0"/>
          </a:p>
        </p:txBody>
      </p:sp>
      <p:sp>
        <p:nvSpPr>
          <p:cNvPr id="8" name="TextBox 7"/>
          <p:cNvSpPr txBox="1"/>
          <p:nvPr/>
        </p:nvSpPr>
        <p:spPr>
          <a:xfrm>
            <a:off x="2276028" y="4529098"/>
            <a:ext cx="9148563" cy="707886"/>
          </a:xfrm>
          <a:prstGeom prst="rect">
            <a:avLst/>
          </a:prstGeom>
          <a:noFill/>
        </p:spPr>
        <p:txBody>
          <a:bodyPr wrap="square" rtlCol="0">
            <a:spAutoFit/>
          </a:bodyPr>
          <a:lstStyle/>
          <a:p>
            <a:pPr lvl="0"/>
            <a:r>
              <a:rPr lang="bn-BD" sz="4000" dirty="0"/>
              <a:t>হেক্সাডিসিমেল (</a:t>
            </a:r>
            <a:r>
              <a:rPr lang="en-US" sz="4000" dirty="0"/>
              <a:t>Hexadecimal) </a:t>
            </a:r>
            <a:r>
              <a:rPr lang="bn-BD" sz="4000" dirty="0"/>
              <a:t>কোড</a:t>
            </a:r>
            <a:endParaRPr lang="en-US" sz="4000" dirty="0"/>
          </a:p>
        </p:txBody>
      </p:sp>
      <p:sp>
        <p:nvSpPr>
          <p:cNvPr id="9" name="TextBox 8"/>
          <p:cNvSpPr txBox="1"/>
          <p:nvPr/>
        </p:nvSpPr>
        <p:spPr>
          <a:xfrm>
            <a:off x="2248100" y="5346361"/>
            <a:ext cx="6336704" cy="707886"/>
          </a:xfrm>
          <a:prstGeom prst="rect">
            <a:avLst/>
          </a:prstGeom>
          <a:noFill/>
        </p:spPr>
        <p:txBody>
          <a:bodyPr wrap="square" rtlCol="0">
            <a:spAutoFit/>
          </a:bodyPr>
          <a:lstStyle/>
          <a:p>
            <a:pPr lvl="0"/>
            <a:r>
              <a:rPr lang="bn-BD" sz="4000" dirty="0"/>
              <a:t>ইবিসিডিক (</a:t>
            </a:r>
            <a:r>
              <a:rPr lang="en-US" sz="4000" dirty="0"/>
              <a:t>EBCDIC) </a:t>
            </a:r>
            <a:r>
              <a:rPr lang="bn-BD" sz="4000" dirty="0"/>
              <a:t>কোড</a:t>
            </a:r>
            <a:endParaRPr lang="en-US" sz="4000" dirty="0"/>
          </a:p>
        </p:txBody>
      </p:sp>
      <p:sp>
        <p:nvSpPr>
          <p:cNvPr id="10" name="TextBox 9"/>
          <p:cNvSpPr txBox="1"/>
          <p:nvPr/>
        </p:nvSpPr>
        <p:spPr>
          <a:xfrm>
            <a:off x="2197827" y="6103572"/>
            <a:ext cx="6336704" cy="707886"/>
          </a:xfrm>
          <a:prstGeom prst="rect">
            <a:avLst/>
          </a:prstGeom>
          <a:noFill/>
        </p:spPr>
        <p:txBody>
          <a:bodyPr wrap="square" rtlCol="0">
            <a:spAutoFit/>
          </a:bodyPr>
          <a:lstStyle/>
          <a:p>
            <a:r>
              <a:rPr lang="bn-BD" sz="4000" dirty="0"/>
              <a:t>ইউনিকোড (</a:t>
            </a:r>
            <a:r>
              <a:rPr lang="en-US" sz="4000" dirty="0" err="1"/>
              <a:t>Uni</a:t>
            </a:r>
            <a:r>
              <a:rPr lang="en-US" sz="4000" dirty="0"/>
              <a:t> Code) </a:t>
            </a:r>
            <a:endParaRPr lang="en-US" sz="4000" b="1"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9336" y="6648"/>
            <a:ext cx="12087547" cy="769441"/>
          </a:xfrm>
          <a:prstGeom prst="rect">
            <a:avLst/>
          </a:prstGeom>
          <a:solidFill>
            <a:schemeClr val="accent6">
              <a:lumMod val="20000"/>
              <a:lumOff val="80000"/>
            </a:schemeClr>
          </a:solidFill>
          <a:ln w="9525">
            <a:noFill/>
            <a:miter lim="800000"/>
            <a:headEnd/>
            <a:tailEnd/>
          </a:ln>
        </p:spPr>
        <p:txBody>
          <a:bodyPr wrap="square">
            <a:spAutoFit/>
          </a:bodyPr>
          <a:lstStyle/>
          <a:p>
            <a:pPr algn="ctr"/>
            <a:r>
              <a:rPr lang="bn-BD" sz="4400" dirty="0"/>
              <a:t>বিসিডি (</a:t>
            </a:r>
            <a:r>
              <a:rPr lang="en-US" sz="4400" dirty="0"/>
              <a:t>BCD) </a:t>
            </a:r>
            <a:r>
              <a:rPr lang="bn-BD" sz="4400" dirty="0"/>
              <a:t>কোড কী ?</a:t>
            </a:r>
            <a:endParaRPr lang="en-US" sz="4400" dirty="0"/>
          </a:p>
        </p:txBody>
      </p:sp>
      <p:sp>
        <p:nvSpPr>
          <p:cNvPr id="3" name="TextBox 2"/>
          <p:cNvSpPr txBox="1">
            <a:spLocks noChangeArrowheads="1"/>
          </p:cNvSpPr>
          <p:nvPr/>
        </p:nvSpPr>
        <p:spPr bwMode="auto">
          <a:xfrm>
            <a:off x="1152128" y="1061040"/>
            <a:ext cx="1106455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4000" dirty="0">
                <a:latin typeface="NikoshBAN" panose="02000000000000000000" pitchFamily="2" charset="0"/>
                <a:cs typeface="NikoshBAN" panose="02000000000000000000" pitchFamily="2" charset="0"/>
              </a:rPr>
              <a:t>BCD </a:t>
            </a:r>
            <a:r>
              <a:rPr lang="bn-BD" sz="4000" dirty="0">
                <a:latin typeface="NikoshBAN" panose="02000000000000000000" pitchFamily="2" charset="0"/>
                <a:cs typeface="NikoshBAN" panose="02000000000000000000" pitchFamily="2" charset="0"/>
              </a:rPr>
              <a:t>কোডের পূর্ণরুপ হলো </a:t>
            </a:r>
            <a:r>
              <a:rPr lang="en-US" sz="4000" dirty="0">
                <a:latin typeface="NikoshBAN" panose="02000000000000000000" pitchFamily="2" charset="0"/>
                <a:cs typeface="NikoshBAN" panose="02000000000000000000" pitchFamily="2" charset="0"/>
              </a:rPr>
              <a:t>Binary Coded Decimal. </a:t>
            </a:r>
            <a:r>
              <a:rPr lang="en-US" sz="4000" dirty="0" smtClean="0">
                <a:latin typeface="NikoshBAN" panose="02000000000000000000" pitchFamily="2" charset="0"/>
                <a:cs typeface="NikoshBAN" panose="02000000000000000000" pitchFamily="2" charset="0"/>
              </a:rPr>
              <a:t>BCD </a:t>
            </a:r>
            <a:r>
              <a:rPr lang="bn-BD" sz="4000" dirty="0" smtClean="0">
                <a:latin typeface="NikoshBAN" panose="02000000000000000000" pitchFamily="2" charset="0"/>
                <a:cs typeface="NikoshBAN" panose="02000000000000000000" pitchFamily="2" charset="0"/>
              </a:rPr>
              <a:t>দ্বারা শুধুমাত্র দশমিক পদ্ধতির প্রতীকগুলোকে কোড করা হয়। দশমিক </a:t>
            </a:r>
            <a:r>
              <a:rPr lang="bn-BD" sz="4000" dirty="0">
                <a:latin typeface="NikoshBAN" panose="02000000000000000000" pitchFamily="2" charset="0"/>
                <a:cs typeface="NikoshBAN" panose="02000000000000000000" pitchFamily="2" charset="0"/>
              </a:rPr>
              <a:t>সংখ্যার প্রতিটি অংককে সমতুল্য বাইনারি সংখ্যা দ্বারা প্রকাশ করাকে বিসিডি কোড বলে </a:t>
            </a:r>
            <a:r>
              <a:rPr lang="hi-IN"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দশমিক পদ্ধতির সংখ্যাকে বাইনারি সংখ্যায় প্রকাশের নিমিত্তে এই কোড ব্যবহৃত হয়। </a:t>
            </a:r>
            <a:endParaRPr lang="as-IN" sz="4000" b="0" dirty="0" smtClean="0">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stretch>
            <a:fillRect/>
          </a:stretch>
        </p:blipFill>
        <p:spPr>
          <a:xfrm>
            <a:off x="2135560" y="4077072"/>
            <a:ext cx="7691413" cy="25990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3107</TotalTime>
  <Words>989</Words>
  <Application>Microsoft Office PowerPoint</Application>
  <PresentationFormat>Widescreen</PresentationFormat>
  <Paragraphs>125</Paragraphs>
  <Slides>20</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20</vt:i4>
      </vt:variant>
    </vt:vector>
  </HeadingPairs>
  <TitlesOfParts>
    <vt:vector size="35" baseType="lpstr">
      <vt:lpstr>AdorshoLipi</vt:lpstr>
      <vt:lpstr>Arial</vt:lpstr>
      <vt:lpstr>Calibri</vt:lpstr>
      <vt:lpstr>Calibri Light</vt:lpstr>
      <vt:lpstr>Century Gothic</vt:lpstr>
      <vt:lpstr>Constantia</vt:lpstr>
      <vt:lpstr>NikoshBAN</vt:lpstr>
      <vt:lpstr>Times New Roman</vt:lpstr>
      <vt:lpstr>Vrinda</vt:lpstr>
      <vt:lpstr>Wingdings</vt:lpstr>
      <vt:lpstr>Wingdings 2</vt:lpstr>
      <vt:lpstr>Wingdings 3</vt:lpstr>
      <vt:lpstr>2_Flow</vt:lpstr>
      <vt:lpstr>Retrospect</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বিসিডি কোড ও বাইনারি কোডের মধ্যে পার্থক্য</vt:lpstr>
      <vt:lpstr>ASCII কোড ও BCD কোডের মধ্যে পার্থক্য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kaiyum</dc:creator>
  <cp:lastModifiedBy>jakaria05@gmail.com</cp:lastModifiedBy>
  <cp:revision>210</cp:revision>
  <dcterms:created xsi:type="dcterms:W3CDTF">2016-08-04T15:19:33Z</dcterms:created>
  <dcterms:modified xsi:type="dcterms:W3CDTF">2021-04-06T05:40:37Z</dcterms:modified>
</cp:coreProperties>
</file>