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8" r:id="rId3"/>
    <p:sldId id="284" r:id="rId4"/>
    <p:sldId id="280" r:id="rId5"/>
    <p:sldId id="282" r:id="rId6"/>
    <p:sldId id="274" r:id="rId7"/>
    <p:sldId id="278" r:id="rId8"/>
    <p:sldId id="275" r:id="rId9"/>
    <p:sldId id="277" r:id="rId10"/>
    <p:sldId id="260" r:id="rId11"/>
    <p:sldId id="261" r:id="rId12"/>
    <p:sldId id="283" r:id="rId13"/>
    <p:sldId id="270" r:id="rId14"/>
    <p:sldId id="263" r:id="rId15"/>
    <p:sldId id="262" r:id="rId16"/>
    <p:sldId id="271" r:id="rId17"/>
    <p:sldId id="259" r:id="rId18"/>
    <p:sldId id="264" r:id="rId19"/>
    <p:sldId id="265" r:id="rId20"/>
    <p:sldId id="258" r:id="rId21"/>
    <p:sldId id="257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BCEEF-A5BE-4C52-A7A5-06890762B063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F65D-8E15-4D81-AAF3-615B47AEE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B465-2364-407E-8EA9-2CCA39E16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B465-2364-407E-8EA9-2CCA39E169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8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3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7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9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0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9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6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8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033F-A55D-4284-A38C-CC907E15AE7F}" type="datetimeFigureOut">
              <a:rPr lang="en-US" smtClean="0"/>
              <a:t>06-Apr-21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0D7C-364E-4DD1-B242-66FFF09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2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cube">
            <a:avLst>
              <a:gd name="adj" fmla="val 35804"/>
            </a:avLst>
          </a:prstGeom>
          <a:solidFill>
            <a:schemeClr val="accent4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4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0"/>
          <a:stretch/>
        </p:blipFill>
        <p:spPr>
          <a:xfrm>
            <a:off x="1035586" y="2181340"/>
            <a:ext cx="5060414" cy="467666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564" y="2280325"/>
            <a:ext cx="4726236" cy="44786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821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36" y="506438"/>
            <a:ext cx="10515600" cy="1690688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bn-BD" sz="6600" b="1" dirty="0" smtClean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b="1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653" y="2725957"/>
            <a:ext cx="7743092" cy="3632639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n>
                <a:solidFill>
                  <a:schemeClr val="accent1">
                    <a:lumMod val="75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55" y="491734"/>
            <a:ext cx="10515600" cy="1325563"/>
          </a:xfrm>
          <a:prstGeom prst="ellipse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সমাধান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599348"/>
            <a:ext cx="11020866" cy="3731113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জননের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দ্বিধাবিভক্তি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ক.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খ.মাইটোসিস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গ.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411" y="2025951"/>
            <a:ext cx="10889284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প্রক্রিয়ায় একটি মাতৃকোষ বিভাজিত হয়ে সম আকৃতি ও সমগুন সম্পন্ন দুইটি অপত্য কোষের </a:t>
            </a:r>
            <a:r>
              <a:rPr lang="en-US" sz="2800" dirty="0" smtClean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2800" dirty="0" smtClean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 হয় তাকে মাইটোসিস কোষ বিভাজন বলে।</a:t>
            </a:r>
            <a:endParaRPr lang="en-US" sz="2800" dirty="0">
              <a:ln w="0"/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9076" y="3410946"/>
            <a:ext cx="8369006" cy="31700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 ৫টি ধাপে সম্পন্ন হয়। যথাঃ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প্রোফেজ 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প্রো-মেটাফে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মেটাফেজ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অ্যানাফেজ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টেলোফেজ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817" y="723397"/>
            <a:ext cx="10354711" cy="1220114"/>
          </a:xfrm>
          <a:prstGeom prst="flowChartPreparation">
            <a:avLst/>
          </a:prstGeom>
          <a:solidFill>
            <a:srgbClr val="FFFF00"/>
          </a:solidFill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</a:t>
            </a:r>
            <a:endParaRPr lang="en-US" sz="40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Callout 1"/>
          <p:cNvSpPr/>
          <p:nvPr/>
        </p:nvSpPr>
        <p:spPr>
          <a:xfrm flipH="1">
            <a:off x="145767" y="402474"/>
            <a:ext cx="6288080" cy="1856103"/>
          </a:xfrm>
          <a:prstGeom prst="leftArrowCallout">
            <a:avLst>
              <a:gd name="adj1" fmla="val 26312"/>
              <a:gd name="adj2" fmla="val 50000"/>
              <a:gd name="adj3" fmla="val 44318"/>
              <a:gd name="adj4" fmla="val 83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প্রোফেজ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মাইটোসিসের প্রথম ধাপ 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 নিউক্লিয়াস আকারে বড় হয়,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বিয়োজনের ফলে ক্রোমাটিন তন্তু ভেঙ্গে ক্রোমোজোম গঠন করে 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3" name="Left Arrow Callout 2"/>
          <p:cNvSpPr/>
          <p:nvPr/>
        </p:nvSpPr>
        <p:spPr>
          <a:xfrm flipH="1">
            <a:off x="198963" y="2694916"/>
            <a:ext cx="6508416" cy="1881010"/>
          </a:xfrm>
          <a:prstGeom prst="leftArrowCallout">
            <a:avLst>
              <a:gd name="adj1" fmla="val 26619"/>
              <a:gd name="adj2" fmla="val 46923"/>
              <a:gd name="adj3" fmla="val 54083"/>
              <a:gd name="adj4" fmla="val 80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প্রো-মেটাফেজ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মেরু বিশিষ্ট স্পিন্ডল যন্ত্রের আবির্ভাব ঘটে।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মেমব্রেন ও নিউক্লিওলাসের বিলুপ্তি ঘটতে থাকে 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ক্রোমোজোমগুলো বিষুবীয় অঞ্চলে বিন্যস্ত হতে থাকে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Callout 4"/>
          <p:cNvSpPr/>
          <p:nvPr/>
        </p:nvSpPr>
        <p:spPr>
          <a:xfrm flipH="1">
            <a:off x="145767" y="5012265"/>
            <a:ext cx="6561612" cy="1651399"/>
          </a:xfrm>
          <a:prstGeom prst="leftArrowCallout">
            <a:avLst>
              <a:gd name="adj1" fmla="val 24871"/>
              <a:gd name="adj2" fmla="val 46714"/>
              <a:gd name="adj3" fmla="val 61588"/>
              <a:gd name="adj4" fmla="val 81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মেটাফেজ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নিউক্লিয়ার মেমব্রেন ও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নিউক্লিওলাসের সম্পূর্ণ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বিলুপ্তি ঘটতে থাকে 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ক্রোমোজোমগুলো সবচেয়ে মোটাও খাটো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দেখায় 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ক্রোমোজোমগুলো বিষুবীয় অঞ্চলে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 করে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3" t="27993" r="38251" b="7360"/>
          <a:stretch/>
        </p:blipFill>
        <p:spPr>
          <a:xfrm>
            <a:off x="7455155" y="2694916"/>
            <a:ext cx="1576404" cy="1915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7" t="15281" r="22919" b="15393"/>
          <a:stretch/>
        </p:blipFill>
        <p:spPr>
          <a:xfrm>
            <a:off x="7522248" y="5012265"/>
            <a:ext cx="1509311" cy="16745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2" t="26543" r="41560" b="5471"/>
          <a:stretch/>
        </p:blipFill>
        <p:spPr>
          <a:xfrm>
            <a:off x="7522248" y="495759"/>
            <a:ext cx="1509312" cy="176281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8539598" y="927270"/>
            <a:ext cx="1239737" cy="36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494004" y="1288273"/>
            <a:ext cx="1285331" cy="131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1324" y="1593231"/>
            <a:ext cx="1858011" cy="1285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431706" y="3140921"/>
            <a:ext cx="1347629" cy="185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461187" y="3926161"/>
            <a:ext cx="1318148" cy="18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609878" y="3652664"/>
            <a:ext cx="123655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494004" y="5479289"/>
            <a:ext cx="1352424" cy="45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469319" y="5913176"/>
            <a:ext cx="1377109" cy="480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750439" y="5757333"/>
            <a:ext cx="1095989" cy="149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243357" y="6315028"/>
            <a:ext cx="1603071" cy="180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114844" y="9272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278533" y="150460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419644" y="12320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912092" y="753523"/>
            <a:ext cx="1726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মেমব্রেন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3485" y="1092087"/>
            <a:ext cx="1340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68310" y="1450500"/>
            <a:ext cx="187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41275" y="2959432"/>
            <a:ext cx="1749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মাকুযন্ত্র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14493" y="3431419"/>
            <a:ext cx="164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লুপ্তপ্রায় নিউক্লিয়াস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89400" y="3769983"/>
            <a:ext cx="144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447" y="5192345"/>
            <a:ext cx="1576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মাকুতন্তু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46972" y="5592455"/>
            <a:ext cx="121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বিষুবীয় অঞ্চল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34329" y="5820833"/>
            <a:ext cx="134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03106" y="6194019"/>
            <a:ext cx="13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4" y="562706"/>
            <a:ext cx="10537874" cy="1913207"/>
          </a:xfrm>
          <a:prstGeom prst="ellipseRibbon2">
            <a:avLst>
              <a:gd name="adj1" fmla="val 39706"/>
              <a:gd name="adj2" fmla="val 50000"/>
              <a:gd name="adj3" fmla="val 12500"/>
            </a:avLst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bn-BD" sz="60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accent5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n w="9525">
                <a:solidFill>
                  <a:srgbClr val="FF0000"/>
                </a:solidFill>
                <a:prstDash val="solid"/>
              </a:ln>
              <a:solidFill>
                <a:schemeClr val="accent5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701" y="2866634"/>
            <a:ext cx="10683240" cy="2929255"/>
          </a:xfrm>
          <a:prstGeom prst="verticalScroll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600" dirty="0" smtClean="0">
              <a:ln>
                <a:solidFill>
                  <a:schemeClr val="accent2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১। মাইটোসিস কোষ বিভাজনের ৫টি ধাপের নাম লেখ। </a:t>
            </a:r>
          </a:p>
          <a:p>
            <a:pPr marL="0" indent="0">
              <a:buNone/>
            </a:pPr>
            <a:r>
              <a:rPr lang="bn-BD" sz="3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২। প্রো-মেটাফেজ ও মেটাফেজ ধাপের ২টি করে বৈশিষ্ট লেখ।</a:t>
            </a:r>
            <a:endParaRPr lang="en-US" sz="36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63"/>
            <a:ext cx="10515600" cy="1564079"/>
          </a:xfrm>
          <a:prstGeom prst="cube">
            <a:avLst>
              <a:gd name="adj" fmla="val 3349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কাজের সমাধান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560"/>
            <a:ext cx="10908323" cy="454511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প্রোফেজ, প্রো-মেটাফেজ, মেটাফেজ , অ্যানাফেজ, টেলোফেজ 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২।</a:t>
            </a:r>
          </a:p>
          <a:p>
            <a:pPr marL="0" indent="0">
              <a:buNone/>
            </a:pP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প্রো-মেটাফেজঃ</a:t>
            </a:r>
            <a:endParaRPr lang="bn-BD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 </a:t>
            </a: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মেরু বিশিষ্ট স্পিন্ডল যন্ত্রের আবির্ভাব ঘটে।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</a:t>
            </a: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মেমব্রেন ও নিউক্লিওলাসের বিলুপ্তি ঘটতে থাকে 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প্রো-মেটাফেজঃ</a:t>
            </a:r>
            <a:endParaRPr lang="bn-BD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 </a:t>
            </a: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মেরু বিশিষ্ট স্পিন্ডল যন্ত্রের আবির্ভাব ঘটে।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</a:t>
            </a:r>
            <a:r>
              <a:rPr lang="bn-BD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মেমব্রেন ও নিউক্লিওলাসের বিলুপ্তি ঘটতে থাকে 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548641" y="1041009"/>
            <a:ext cx="7118251" cy="18991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অ্যানাফেজ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১।সেন্ট্রোমিয়ার দুই ভাগে বিভক্ত হয়ে যায়।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ক্রোমোজোমগুলো পরস্পর হতে বিপরীত মেরুর দিকে সরে যেতে থাকে।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ক্রোমোজোমগুলোকে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V,L,J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মতো আকার ধারণ করে </a:t>
            </a:r>
            <a:r>
              <a:rPr lang="bn-BD" sz="1600" dirty="0" smtClean="0"/>
              <a:t>।</a:t>
            </a:r>
            <a:endParaRPr lang="en-US" sz="1600" dirty="0"/>
          </a:p>
        </p:txBody>
      </p:sp>
      <p:sp>
        <p:nvSpPr>
          <p:cNvPr id="5" name="Flowchart: Terminator 4"/>
          <p:cNvSpPr/>
          <p:nvPr/>
        </p:nvSpPr>
        <p:spPr>
          <a:xfrm>
            <a:off x="548640" y="3995225"/>
            <a:ext cx="7427741" cy="191320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টেলোফেজ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১। পানি যোজনের ফলে ক্রোমোজোমগুলো সরু ও লম্বা হয়ে নিউক্লিয়ার রেটিকুলাম গঠন করে 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২।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নিউক্লিয়ার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রেটিকুলামকে ঘিরে পুনরায় নিউক্লিয়ার মেমব্রেনের সৃষ্টি হয় 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৩। নিউক্লিওলাসের পুনঃ আবির্ভাব ঘটে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0" t="24381" r="24876" b="20173"/>
          <a:stretch/>
        </p:blipFill>
        <p:spPr>
          <a:xfrm>
            <a:off x="8436743" y="1122999"/>
            <a:ext cx="1487278" cy="1735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24353" r="50997" b="21556"/>
          <a:stretch/>
        </p:blipFill>
        <p:spPr>
          <a:xfrm>
            <a:off x="8527327" y="4102689"/>
            <a:ext cx="1396694" cy="169827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V="1">
            <a:off x="9595692" y="1619480"/>
            <a:ext cx="870332" cy="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9180382" y="2497900"/>
            <a:ext cx="1285642" cy="165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364337" y="5362658"/>
            <a:ext cx="1276121" cy="330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364337" y="4700530"/>
            <a:ext cx="12540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364337" y="4428782"/>
            <a:ext cx="1276121" cy="32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66024" y="1458525"/>
            <a:ext cx="1630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অপত্য নিউক্লিয়াস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97309" y="2314371"/>
            <a:ext cx="122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97309" y="4276711"/>
            <a:ext cx="155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মেমব্রেন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50215" y="4500475"/>
            <a:ext cx="1145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নিউক্লিওলাস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40458" y="5195655"/>
            <a:ext cx="1189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অপত্য কোষ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59" y="492370"/>
            <a:ext cx="10515600" cy="1746958"/>
          </a:xfrm>
          <a:prstGeom prst="can">
            <a:avLst>
              <a:gd name="adj" fmla="val 27452"/>
            </a:avLst>
          </a:prstGeom>
          <a:solidFill>
            <a:schemeClr val="accent2"/>
          </a:solidFill>
          <a:ln>
            <a:solidFill>
              <a:srgbClr val="00B050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>
            <a:prstTxWarp prst="textChevronInverted">
              <a:avLst/>
            </a:prstTxWarp>
            <a:normAutofit/>
          </a:bodyPr>
          <a:lstStyle/>
          <a:p>
            <a:pPr algn="ctr"/>
            <a:r>
              <a:rPr lang="bn-BD" dirty="0" smtClean="0">
                <a:ln>
                  <a:solidFill>
                    <a:srgbClr val="92D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বিভাজনের গুরুত্ব</a:t>
            </a:r>
            <a:endParaRPr lang="en-US" dirty="0">
              <a:ln>
                <a:solidFill>
                  <a:srgbClr val="92D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471" y="2785402"/>
            <a:ext cx="10515600" cy="3742007"/>
          </a:xfrm>
          <a:prstGeom prst="round2Diag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endParaRPr lang="en-US" sz="3200" b="1" dirty="0" smtClean="0">
              <a:ln/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endParaRPr lang="en-US" sz="3200" b="1" dirty="0" smtClean="0">
              <a:ln/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বহুকোষী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এককোষী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বংশবৃদ্ধি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অঙ্গজ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ক্ষতস্থান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অনিয়ন্ত্রিত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বিভাজনের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টিউমার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200" b="1" dirty="0">
              <a:ln/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02" y="604912"/>
            <a:ext cx="10515600" cy="1873568"/>
          </a:xfrm>
          <a:prstGeom prst="flowChartMagneticDisk">
            <a:avLst/>
          </a:prstGeom>
          <a:solidFill>
            <a:srgbClr val="00B0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txBody>
          <a:bodyPr>
            <a:prstTxWarp prst="textPlain">
              <a:avLst>
                <a:gd name="adj" fmla="val 49867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959" y="2630659"/>
            <a:ext cx="10515600" cy="4065562"/>
          </a:xfrm>
          <a:prstGeom prst="horizontalScroll">
            <a:avLst>
              <a:gd name="adj" fmla="val 25000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১। টেলোফেজ ধাপের ৩টি বৈশিষ্ট্য উল্লেখ কর।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২। মাইটোসিস কোষ বিভাজনের ৩টি গুরুত্ব লেখ।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05" y="365125"/>
            <a:ext cx="11451101" cy="1618419"/>
          </a:xfrm>
          <a:prstGeom prst="ribbon2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কাজের সমাধান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772" y="2321169"/>
            <a:ext cx="10508566" cy="4346916"/>
          </a:xfrm>
          <a:prstGeom prst="roundRect">
            <a:avLst/>
          </a:prstGeom>
          <a:solidFill>
            <a:schemeClr val="accent6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BD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টেলোফেজের বৈশিষ্ট্যঃ</a:t>
            </a:r>
            <a:endParaRPr lang="bn-BD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পানি </a:t>
            </a:r>
            <a:r>
              <a:rPr lang="bn-BD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যোজনের ফলে ক্রোমোজোমগুলো সরু ও লম্বা হয়ে নিউক্লিয়ার রেটিকুলাম গঠন করে ।</a:t>
            </a: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</a:t>
            </a:r>
            <a:r>
              <a:rPr lang="bn-BD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রেটিকুলামকে ঘিরে পুনরায় নিউক্লিয়ার মেমব্রেনের সৃষ্টি হয় ।</a:t>
            </a: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iii.</a:t>
            </a: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নিউক্লিওলাসের </a:t>
            </a:r>
            <a:r>
              <a:rPr lang="bn-BD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পুনঃ আবির্ভাব ঘটে </a:t>
            </a:r>
            <a:r>
              <a:rPr lang="bn-BD" sz="3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5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মাইটোসিস কোষ বিভাজনের গুরুত্বঃ </a:t>
            </a:r>
            <a:endParaRPr lang="en-US" sz="35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endParaRPr lang="en-US" sz="3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 .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বহুকোষী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iii.</a:t>
            </a:r>
            <a:r>
              <a:rPr lang="bn-BD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এককোষী</a:t>
            </a:r>
            <a:r>
              <a:rPr lang="en-US" sz="3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বংশবৃদ্ধি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অঙ্গজ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9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9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05" y="461921"/>
            <a:ext cx="10165739" cy="1612408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bn-BD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924" y="2724248"/>
            <a:ext cx="6064093" cy="3030617"/>
          </a:xfrm>
          <a:prstGeom prst="flowChartAlternateProcess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4800" dirty="0" smtClean="0">
                <a:solidFill>
                  <a:srgbClr val="FF0000"/>
                </a:solidFill>
                <a:latin typeface="NikoshBAN"/>
                <a:cs typeface="NikoshBAN"/>
              </a:rPr>
              <a:t>এ এইচ এম মোস্তফা কামাল</a:t>
            </a:r>
            <a:endParaRPr lang="bn-IN" sz="4800" dirty="0" smtClean="0">
              <a:solidFill>
                <a:srgbClr val="FF0000"/>
              </a:solidFill>
              <a:latin typeface="NikoshBAN"/>
              <a:cs typeface="NikoshBAN"/>
            </a:endParaRPr>
          </a:p>
          <a:p>
            <a:pPr lvl="0" algn="ctr"/>
            <a:r>
              <a:rPr lang="bn-IN" sz="3600" dirty="0" smtClean="0">
                <a:solidFill>
                  <a:srgbClr val="FF0000"/>
                </a:solidFill>
                <a:latin typeface="NikoshBAN"/>
                <a:cs typeface="NikoshBAN"/>
              </a:rPr>
              <a:t>চাঁনপুর </a:t>
            </a:r>
            <a:r>
              <a:rPr lang="bn-IN" sz="3600" smtClean="0">
                <a:solidFill>
                  <a:srgbClr val="FF0000"/>
                </a:solidFill>
                <a:latin typeface="NikoshBAN"/>
                <a:cs typeface="NikoshBAN"/>
              </a:rPr>
              <a:t>উচ্চ বিদ্যালয়</a:t>
            </a:r>
            <a:endParaRPr lang="bn-IN" sz="3600" dirty="0" smtClean="0">
              <a:solidFill>
                <a:srgbClr val="FF0000"/>
              </a:solidFill>
              <a:latin typeface="NikoshBAN"/>
              <a:cs typeface="NikoshBAN"/>
            </a:endParaRPr>
          </a:p>
          <a:p>
            <a:pPr lvl="0" algn="ctr"/>
            <a:r>
              <a:rPr lang="bn-IN" sz="3600" dirty="0" smtClean="0">
                <a:solidFill>
                  <a:srgbClr val="FF0000"/>
                </a:solidFill>
                <a:latin typeface="NikoshBAN"/>
                <a:cs typeface="NikoshBAN"/>
              </a:rPr>
              <a:t>তাহিরপুর,সুনামগঞ্জ। </a:t>
            </a:r>
          </a:p>
          <a:p>
            <a:pPr lvl="0" algn="ctr"/>
            <a:r>
              <a:rPr lang="en-US" sz="3200" i="1" u="sng" dirty="0" smtClean="0">
                <a:solidFill>
                  <a:srgbClr val="FFFF00"/>
                </a:solidFill>
                <a:latin typeface="NikoshBAN"/>
                <a:cs typeface="NikoshBAN"/>
              </a:rPr>
              <a:t>mostafarakib@gmail.com</a:t>
            </a:r>
            <a:endParaRPr lang="bn-BD" sz="900" i="1" u="sng" dirty="0">
              <a:solidFill>
                <a:srgbClr val="FFFF00"/>
              </a:solidFill>
              <a:latin typeface="NikoshBAN"/>
              <a:cs typeface="NikoshBAN"/>
            </a:endParaRPr>
          </a:p>
          <a:p>
            <a:pPr lvl="0" algn="ctr"/>
            <a:r>
              <a:rPr lang="bn-BD" sz="1000" u="sng" dirty="0">
                <a:solidFill>
                  <a:srgbClr val="0070C0"/>
                </a:solidFill>
                <a:latin typeface="NikoshBAN"/>
                <a:cs typeface="NikoshBAN"/>
              </a:rPr>
              <a:t>মোবাইল নং-০১৭২২</a:t>
            </a:r>
            <a:r>
              <a:rPr lang="bn-BD" sz="1000" dirty="0">
                <a:solidFill>
                  <a:srgbClr val="0070C0"/>
                </a:solidFill>
                <a:latin typeface="NikoshBAN"/>
                <a:cs typeface="NikoshBAN"/>
              </a:rPr>
              <a:t>৭৭৬৩৭৩</a:t>
            </a:r>
          </a:p>
          <a:p>
            <a:pPr lvl="0" algn="ctr"/>
            <a:r>
              <a:rPr lang="bn-BD" sz="1000" dirty="0">
                <a:solidFill>
                  <a:srgbClr val="0070C0"/>
                </a:solidFill>
                <a:latin typeface="NikoshBAN"/>
                <a:cs typeface="NikoshBAN"/>
              </a:rPr>
              <a:t>ই-মেইল- </a:t>
            </a:r>
            <a:r>
              <a:rPr lang="en-US" sz="1000" dirty="0" smtClean="0">
                <a:solidFill>
                  <a:srgbClr val="0070C0"/>
                </a:solidFill>
                <a:latin typeface="NikoshBAN"/>
                <a:cs typeface="NikoshBAN"/>
              </a:rPr>
              <a:t>anandaict</a:t>
            </a:r>
            <a:r>
              <a:rPr lang="en-US" sz="1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01@gmail.com</a:t>
            </a:r>
            <a:r>
              <a:rPr lang="bn-IN" sz="1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সস</a:t>
            </a:r>
            <a:endParaRPr lang="bn-BD" sz="1000" dirty="0">
              <a:solidFill>
                <a:srgbClr val="0070C0"/>
              </a:solidFill>
              <a:latin typeface="NikoshBAN"/>
              <a:cs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434" y="2724248"/>
            <a:ext cx="3395198" cy="339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31" y="365126"/>
            <a:ext cx="10659738" cy="1441640"/>
          </a:xfrm>
          <a:prstGeom prst="ribbon2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66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369" y="2167148"/>
            <a:ext cx="10515600" cy="4351338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 কত প্রকার ?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ধাপে ক্রোমোজোমগুলো সবচেয়ে মোটাও খাটো দেখায়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প্রোফেজ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মেটাফেজ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অ্যানাফেজ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টেলোফেজ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মাইটোসিস কোষ বিভাজনের গুরুত্ব হল- 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দৈহিক বৃদ্ধি ঘটে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ক্ষতস্থান পূরণ 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দৈহিক বৃদ্ধি ব্যাহত হয়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সটিক ?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I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ii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 ও iii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25397" y="3789802"/>
            <a:ext cx="330506" cy="3415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3364" y="2732183"/>
            <a:ext cx="352539" cy="3415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19479" y="5783855"/>
            <a:ext cx="352540" cy="3194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ibbon2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216" y="2233588"/>
            <a:ext cx="10515600" cy="4351338"/>
          </a:xfrm>
          <a:prstGeom prst="round2DiagRect">
            <a:avLst/>
          </a:prstGeo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বিভাজনের ধাপসমূহের ৩টি করে বৈশিষ্ট্য লেখে আনবে ।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8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285" y="365125"/>
            <a:ext cx="10515600" cy="1768476"/>
          </a:xfrm>
          <a:prstGeom prst="ribbon2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20" y="2133601"/>
            <a:ext cx="7876160" cy="4691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383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30" y="857494"/>
            <a:ext cx="10751916" cy="1871638"/>
          </a:xfrm>
          <a:prstGeom prst="ellipseRibbon2">
            <a:avLst/>
          </a:prstGeom>
          <a:solidFill>
            <a:srgbClr val="FFC000"/>
          </a:solidFill>
          <a:ln>
            <a:solidFill>
              <a:srgbClr val="00B0F0"/>
            </a:solidFill>
          </a:ln>
          <a:effectLst>
            <a:reflection blurRad="6350" stA="50000" endA="275" endPos="40000" dist="1016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ln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535" y="3133923"/>
            <a:ext cx="6265984" cy="3344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  <a:endParaRPr lang="bn-BD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2য়  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23448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6438" y="247974"/>
            <a:ext cx="11408898" cy="1428214"/>
          </a:xfrm>
          <a:prstGeom prst="flowChartTerminator">
            <a:avLst/>
          </a:prstGeom>
          <a:solidFill>
            <a:srgbClr val="00B0F0"/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2349535" y="2190298"/>
            <a:ext cx="2953795" cy="3599589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11987" r="42644"/>
          <a:stretch/>
        </p:blipFill>
        <p:spPr>
          <a:xfrm flipV="1">
            <a:off x="7498079" y="2199068"/>
            <a:ext cx="2982352" cy="3593690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938877" y="5980831"/>
            <a:ext cx="191447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36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উদ্ভিদ কোষ</a:t>
            </a:r>
            <a:endParaRPr lang="en-US" sz="36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5786" y="5980830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প্রাণী কোষ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2746866" y="451091"/>
            <a:ext cx="779743" cy="950220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4479015" y="2112714"/>
            <a:ext cx="795405" cy="969306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1224009" y="2072259"/>
            <a:ext cx="794520" cy="968228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5430079" y="3920861"/>
            <a:ext cx="770537" cy="939001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3679319" y="3880101"/>
            <a:ext cx="803985" cy="979761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2146221" y="3946375"/>
            <a:ext cx="760616" cy="926911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4591"/>
          <a:stretch/>
        </p:blipFill>
        <p:spPr>
          <a:xfrm>
            <a:off x="405302" y="3959800"/>
            <a:ext cx="738584" cy="900062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11987" r="42644"/>
          <a:stretch/>
        </p:blipFill>
        <p:spPr>
          <a:xfrm flipV="1">
            <a:off x="7910113" y="2177668"/>
            <a:ext cx="870332" cy="1118818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11987" r="42644"/>
          <a:stretch/>
        </p:blipFill>
        <p:spPr>
          <a:xfrm flipV="1">
            <a:off x="10417808" y="2229080"/>
            <a:ext cx="799123" cy="1027278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 t="11987" r="42644"/>
          <a:stretch/>
        </p:blipFill>
        <p:spPr>
          <a:xfrm flipV="1">
            <a:off x="9046830" y="534666"/>
            <a:ext cx="811286" cy="1042915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" name="Straight Arrow Connector 2"/>
          <p:cNvCxnSpPr>
            <a:stCxn id="18" idx="3"/>
            <a:endCxn id="17" idx="1"/>
          </p:cNvCxnSpPr>
          <p:nvPr/>
        </p:nvCxnSpPr>
        <p:spPr>
          <a:xfrm>
            <a:off x="9452473" y="1577581"/>
            <a:ext cx="1364897" cy="6514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</p:cNvCxnSpPr>
          <p:nvPr/>
        </p:nvCxnSpPr>
        <p:spPr>
          <a:xfrm>
            <a:off x="3136738" y="1401311"/>
            <a:ext cx="1435262" cy="7763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65649" y="1442844"/>
            <a:ext cx="1208786" cy="7763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12291" y="3082020"/>
            <a:ext cx="846675" cy="919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58966" y="3040487"/>
            <a:ext cx="905260" cy="9058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1"/>
            <a:endCxn id="12" idx="3"/>
          </p:cNvCxnSpPr>
          <p:nvPr/>
        </p:nvCxnSpPr>
        <p:spPr>
          <a:xfrm flipH="1">
            <a:off x="4081312" y="3082020"/>
            <a:ext cx="795406" cy="7980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1"/>
            <a:endCxn id="11" idx="3"/>
          </p:cNvCxnSpPr>
          <p:nvPr/>
        </p:nvCxnSpPr>
        <p:spPr>
          <a:xfrm>
            <a:off x="4876718" y="3082020"/>
            <a:ext cx="938630" cy="8388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16" idx="1"/>
          </p:cNvCxnSpPr>
          <p:nvPr/>
        </p:nvCxnSpPr>
        <p:spPr>
          <a:xfrm flipH="1">
            <a:off x="8345279" y="1577581"/>
            <a:ext cx="1107194" cy="6000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7370285" y="5456008"/>
            <a:ext cx="4164376" cy="645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কোষ হতে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কোষ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0426" y="5456008"/>
            <a:ext cx="4102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4492"/>
            <a:ext cx="10142805" cy="1666677"/>
          </a:xfrm>
          <a:prstGeom prst="donut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bn-BD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280121" y="3840479"/>
            <a:ext cx="5262549" cy="1714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52159" y="3579122"/>
            <a:ext cx="5627077" cy="22367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 বি</a:t>
            </a:r>
            <a:r>
              <a:rPr lang="bn-IN" sz="6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BD" sz="6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01" y="858130"/>
            <a:ext cx="9287220" cy="1377108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8302" y="3003720"/>
            <a:ext cx="4348341" cy="2876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065436" y="2600423"/>
            <a:ext cx="6751425" cy="3486221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বিভাজনের সংজ্ঞা বলতে পারবে।</a:t>
            </a: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 ধাপসমূ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হের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 লেখতে পারবে।</a:t>
            </a:r>
          </a:p>
          <a:p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 গুরুত্ব বর্ণনা করতে পারবে ।  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3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952" y="691454"/>
            <a:ext cx="3952212" cy="2389370"/>
          </a:xfrm>
          <a:prstGeom prst="downArrowCallout">
            <a:avLst>
              <a:gd name="adj1" fmla="val 36311"/>
              <a:gd name="adj2" fmla="val 51865"/>
              <a:gd name="adj3" fmla="val 25000"/>
              <a:gd name="adj4" fmla="val 58033"/>
            </a:avLst>
          </a:prstGeom>
          <a:solidFill>
            <a:srgbClr val="00B0F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51" y="3316801"/>
            <a:ext cx="8136988" cy="2943322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জননের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দ্বিধাবিভক্তি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8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62" y="295423"/>
            <a:ext cx="10850012" cy="1470014"/>
          </a:xfrm>
          <a:prstGeom prst="ribbon2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বিভাজনের প্রকার ভেদ</a:t>
            </a:r>
            <a:r>
              <a:rPr lang="en-U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26915" y="2124222"/>
            <a:ext cx="5052558" cy="14003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1962" y="5108692"/>
            <a:ext cx="3284953" cy="958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 কোষ বিভাজন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4824" y="5038101"/>
            <a:ext cx="3156739" cy="960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কোষ বিভাজন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679473" y="5088101"/>
            <a:ext cx="3006952" cy="889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কোষ বিভাজন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6153194" y="3524549"/>
            <a:ext cx="0" cy="1513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flipH="1">
            <a:off x="1984439" y="3524549"/>
            <a:ext cx="4168755" cy="15841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7" idx="0"/>
          </p:cNvCxnSpPr>
          <p:nvPr/>
        </p:nvCxnSpPr>
        <p:spPr>
          <a:xfrm>
            <a:off x="6153194" y="3524549"/>
            <a:ext cx="4029755" cy="1563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3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766</Words>
  <Application>Microsoft Office PowerPoint</Application>
  <PresentationFormat>Widescreen</PresentationFormat>
  <Paragraphs>141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স্বাগতম</vt:lpstr>
      <vt:lpstr>শিক্ষক পরিচিতি</vt:lpstr>
      <vt:lpstr>পাঠ পরিচিতি</vt:lpstr>
      <vt:lpstr>PowerPoint Presentation</vt:lpstr>
      <vt:lpstr>PowerPoint Presentation</vt:lpstr>
      <vt:lpstr>পাঠ শিরোনাম</vt:lpstr>
      <vt:lpstr>শিখনফল</vt:lpstr>
      <vt:lpstr>কোষ বিভাজন</vt:lpstr>
      <vt:lpstr>কোষ বিভাজনের প্রকার ভেদ </vt:lpstr>
      <vt:lpstr>একক কাজ</vt:lpstr>
      <vt:lpstr>একক কাজের সমাধান</vt:lpstr>
      <vt:lpstr>PowerPoint Presentation</vt:lpstr>
      <vt:lpstr>PowerPoint Presentation</vt:lpstr>
      <vt:lpstr>জোড়ায় কাজ</vt:lpstr>
      <vt:lpstr>জোড়ায় কাজের সমাধান</vt:lpstr>
      <vt:lpstr>PowerPoint Presentation</vt:lpstr>
      <vt:lpstr>মাইটোসিস কোষ বিভাজনের গুরুত্ব</vt:lpstr>
      <vt:lpstr>দলীয় কাজ</vt:lpstr>
      <vt:lpstr>দলীয় কাজের সমাধান</vt:lpstr>
      <vt:lpstr>মূল্যায়ন</vt:lpstr>
      <vt:lpstr>বাড়ির কাজ</vt:lpstr>
      <vt:lpstr>আল্লাহ হাফেজ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NADIM</dc:creator>
  <cp:lastModifiedBy>Kamal Mostafa</cp:lastModifiedBy>
  <cp:revision>163</cp:revision>
  <dcterms:created xsi:type="dcterms:W3CDTF">2014-08-28T05:33:33Z</dcterms:created>
  <dcterms:modified xsi:type="dcterms:W3CDTF">2021-04-06T16:10:58Z</dcterms:modified>
</cp:coreProperties>
</file>