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9" r:id="rId7"/>
    <p:sldId id="268" r:id="rId8"/>
    <p:sldId id="272" r:id="rId9"/>
    <p:sldId id="273" r:id="rId10"/>
    <p:sldId id="270" r:id="rId11"/>
    <p:sldId id="263" r:id="rId12"/>
    <p:sldId id="264" r:id="rId13"/>
    <p:sldId id="265" r:id="rId14"/>
    <p:sldId id="266" r:id="rId15"/>
    <p:sldId id="271" r:id="rId16"/>
    <p:sldId id="274" r:id="rId17"/>
    <p:sldId id="27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874"/>
    <a:srgbClr val="9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B189-8DAD-4970-8748-B55E3C507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0ACF-61E7-462B-87A7-79CC51AB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84" y="1466251"/>
            <a:ext cx="7104399" cy="4732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3361" y="580471"/>
            <a:ext cx="8462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/>
              <a:t>মাল্টি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মিডিয়া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ক্লাসে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সকলকে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স্বাগত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4008" y="0"/>
            <a:ext cx="12033504" cy="7132320"/>
            <a:chOff x="-228600" y="-115025"/>
            <a:chExt cx="9557657" cy="7132320"/>
          </a:xfrm>
        </p:grpSpPr>
        <p:sp>
          <p:nvSpPr>
            <p:cNvPr id="8" name="Bevel 7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74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35996" y="566448"/>
            <a:ext cx="3066866" cy="3054068"/>
            <a:chOff x="4105368" y="337848"/>
            <a:chExt cx="3066866" cy="3054068"/>
          </a:xfrm>
        </p:grpSpPr>
        <p:sp>
          <p:nvSpPr>
            <p:cNvPr id="9" name="Rectangle 8"/>
            <p:cNvSpPr/>
            <p:nvPr/>
          </p:nvSpPr>
          <p:spPr>
            <a:xfrm>
              <a:off x="4105368" y="337848"/>
              <a:ext cx="3066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/>
                <a:t>জোড়ায়</a:t>
              </a:r>
              <a:r>
                <a:rPr lang="en-US" sz="4000" dirty="0"/>
                <a:t> </a:t>
              </a:r>
              <a:r>
                <a:rPr lang="en-US" sz="4000" dirty="0" err="1"/>
                <a:t>কাজ</a:t>
              </a:r>
              <a:endParaRPr lang="en-US" sz="40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5950" y="1496331"/>
              <a:ext cx="2916284" cy="189558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03514" y="5452018"/>
            <a:ext cx="10167257" cy="794940"/>
            <a:chOff x="903514" y="5452018"/>
            <a:chExt cx="10570029" cy="794940"/>
          </a:xfrm>
        </p:grpSpPr>
        <p:grpSp>
          <p:nvGrpSpPr>
            <p:cNvPr id="5" name="Group 4"/>
            <p:cNvGrpSpPr/>
            <p:nvPr/>
          </p:nvGrpSpPr>
          <p:grpSpPr>
            <a:xfrm>
              <a:off x="903514" y="5452018"/>
              <a:ext cx="10570029" cy="794940"/>
              <a:chOff x="2084614" y="4029074"/>
              <a:chExt cx="8840560" cy="565975"/>
            </a:xfrm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2441447" y="4029074"/>
                <a:ext cx="8483727" cy="515494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84614" y="4029074"/>
                <a:ext cx="786601" cy="5659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07950">
                <a:solidFill>
                  <a:srgbClr val="C00000">
                    <a:alpha val="81000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192281" y="5583203"/>
              <a:ext cx="84191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/>
                <a:t>ধ্বজা,বীর্যবান,মহিমা</a:t>
              </a:r>
              <a:r>
                <a:rPr lang="en-US" sz="2400" dirty="0" smtClean="0"/>
                <a:t> </a:t>
              </a:r>
              <a:r>
                <a:rPr lang="en-US" sz="2400" dirty="0" err="1"/>
                <a:t>শব্দ</a:t>
              </a:r>
              <a:r>
                <a:rPr lang="en-US" sz="2400" dirty="0"/>
                <a:t> </a:t>
              </a:r>
              <a:r>
                <a:rPr lang="en-US" sz="2400" dirty="0" err="1"/>
                <a:t>দিয়ে</a:t>
              </a:r>
              <a:r>
                <a:rPr lang="en-US" sz="2400" dirty="0"/>
                <a:t> ২টি </a:t>
              </a:r>
              <a:r>
                <a:rPr lang="en-US" sz="2400" dirty="0" err="1"/>
                <a:t>করে</a:t>
              </a:r>
              <a:r>
                <a:rPr lang="en-US" sz="2400" dirty="0"/>
                <a:t> </a:t>
              </a:r>
              <a:r>
                <a:rPr lang="en-US" sz="2400" dirty="0" err="1"/>
                <a:t>বাক্য</a:t>
              </a:r>
              <a:r>
                <a:rPr lang="en-US" sz="2400" dirty="0"/>
                <a:t> </a:t>
              </a:r>
              <a:r>
                <a:rPr lang="en-US" sz="2400" dirty="0" err="1"/>
                <a:t>লিখ</a:t>
              </a:r>
              <a:r>
                <a:rPr lang="en-US" sz="2400" dirty="0"/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04800" y="0"/>
            <a:ext cx="12627429" cy="7132320"/>
            <a:chOff x="-228600" y="-115025"/>
            <a:chExt cx="9557657" cy="7132320"/>
          </a:xfrm>
        </p:grpSpPr>
        <p:sp>
          <p:nvSpPr>
            <p:cNvPr id="15" name="Bevel 14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742" y="4408714"/>
            <a:ext cx="10025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মনোহর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মূর্তি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হেরে</a:t>
            </a:r>
            <a:r>
              <a:rPr lang="en-US" sz="3200" dirty="0" smtClean="0"/>
              <a:t>,            </a:t>
            </a:r>
            <a:r>
              <a:rPr lang="en-US" sz="3200" dirty="0" err="1" smtClean="0"/>
              <a:t>ওহে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অন্ধকারে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ভবিষ্যতে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করোনা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নির্ভর</a:t>
            </a:r>
            <a:r>
              <a:rPr lang="en-US" sz="3200" dirty="0" smtClean="0"/>
              <a:t>;</a:t>
            </a:r>
          </a:p>
          <a:p>
            <a:pPr algn="ctr"/>
            <a:r>
              <a:rPr lang="en-US" sz="3200" dirty="0" err="1" smtClean="0"/>
              <a:t>অতীত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সুখের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দিন</a:t>
            </a:r>
            <a:r>
              <a:rPr lang="en-US" sz="3200" dirty="0" smtClean="0"/>
              <a:t>,            </a:t>
            </a:r>
            <a:r>
              <a:rPr lang="en-US" sz="3200" dirty="0" err="1" smtClean="0"/>
              <a:t>পূনঃ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এনে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চিন্তা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হইও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কাতর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96037" y="630810"/>
            <a:ext cx="4908508" cy="31657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28600" y="0"/>
            <a:ext cx="12420600" cy="6858000"/>
            <a:chOff x="-228600" y="-115025"/>
            <a:chExt cx="9557657" cy="7132320"/>
          </a:xfrm>
        </p:grpSpPr>
        <p:sp>
          <p:nvSpPr>
            <p:cNvPr id="9" name="Bevel 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4" y="584408"/>
            <a:ext cx="4853809" cy="32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6669" y="4242526"/>
            <a:ext cx="10025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মহাজ্ঞানী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মহাজন</a:t>
            </a:r>
            <a:r>
              <a:rPr lang="en-US" sz="3200" dirty="0" smtClean="0"/>
              <a:t>,          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গমন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হয়েছেন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প্রাতঃস্মরণীয়</a:t>
            </a:r>
            <a:r>
              <a:rPr lang="en-US" sz="3200" dirty="0" smtClean="0"/>
              <a:t>,</a:t>
            </a:r>
            <a:endParaRPr lang="en-US" sz="3200" dirty="0"/>
          </a:p>
          <a:p>
            <a:pPr algn="ctr"/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পথ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          </a:t>
            </a:r>
            <a:r>
              <a:rPr lang="en-US" sz="3200" dirty="0" err="1" smtClean="0"/>
              <a:t>স্বীয়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কীর্তি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ধ্বজা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ধরে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আমরাও</a:t>
            </a:r>
            <a:r>
              <a:rPr lang="en-US" sz="3200" dirty="0" smtClean="0"/>
              <a:t> </a:t>
            </a:r>
            <a:r>
              <a:rPr lang="en-US" sz="3200" dirty="0" err="1" smtClean="0"/>
              <a:t>হব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বরণীয়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28600" y="-115025"/>
            <a:ext cx="12507686" cy="7132320"/>
            <a:chOff x="-228600" y="-115025"/>
            <a:chExt cx="9557657" cy="7132320"/>
          </a:xfrm>
        </p:grpSpPr>
        <p:sp>
          <p:nvSpPr>
            <p:cNvPr id="12" name="Bevel 11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446328"/>
            <a:ext cx="5308224" cy="34939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" y="405248"/>
            <a:ext cx="5314872" cy="35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0701" y="4255225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সমর-সাগর-তীরে</a:t>
            </a:r>
            <a:r>
              <a:rPr lang="en-US" sz="3200" dirty="0" smtClean="0"/>
              <a:t>,             </a:t>
            </a:r>
            <a:r>
              <a:rPr lang="en-US" sz="3200" dirty="0" err="1" smtClean="0"/>
              <a:t>পদাঙ্ক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অঙ্কিত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endParaRPr lang="en-US" sz="3200" dirty="0"/>
          </a:p>
          <a:p>
            <a:pPr algn="ctr"/>
            <a:r>
              <a:rPr lang="en-US" sz="3200" dirty="0" err="1" smtClean="0"/>
              <a:t>আমরাও</a:t>
            </a:r>
            <a:r>
              <a:rPr lang="en-US" sz="3200" dirty="0" smtClean="0"/>
              <a:t> </a:t>
            </a:r>
            <a:r>
              <a:rPr lang="en-US" sz="3200" dirty="0" err="1" smtClean="0"/>
              <a:t>হব</a:t>
            </a:r>
            <a:r>
              <a:rPr lang="en-US" sz="3200" dirty="0" smtClean="0"/>
              <a:t> </a:t>
            </a:r>
            <a:r>
              <a:rPr lang="en-US" sz="3200" dirty="0" err="1" smtClean="0"/>
              <a:t>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অমর</a:t>
            </a:r>
            <a:r>
              <a:rPr lang="en-US" sz="3200" dirty="0" smtClean="0"/>
              <a:t>;</a:t>
            </a:r>
          </a:p>
          <a:p>
            <a:pPr algn="ctr"/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চিহ্ন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,           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পরে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যশোদ্বারে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আসিবে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সত্বর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228600" y="-115025"/>
            <a:ext cx="12420600" cy="7132320"/>
            <a:chOff x="-228600" y="-115025"/>
            <a:chExt cx="9557657" cy="7132320"/>
          </a:xfrm>
        </p:grpSpPr>
        <p:sp>
          <p:nvSpPr>
            <p:cNvPr id="9" name="Bevel 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51" y="446328"/>
            <a:ext cx="5355571" cy="3517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32" y="492760"/>
            <a:ext cx="5355571" cy="35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2457" y="4263573"/>
            <a:ext cx="8098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করোনা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মানবগণ</a:t>
            </a:r>
            <a:r>
              <a:rPr lang="en-US" sz="3200" dirty="0" smtClean="0"/>
              <a:t>,         </a:t>
            </a:r>
            <a:r>
              <a:rPr lang="en-US" sz="3200" dirty="0" err="1" smtClean="0"/>
              <a:t>বৃথা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ক্ষয়</a:t>
            </a:r>
            <a:r>
              <a:rPr lang="en-US" sz="3200" dirty="0" smtClean="0"/>
              <a:t> এ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সংসার-সমরাঙ্গন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</a:t>
            </a:r>
            <a:r>
              <a:rPr lang="en-US" sz="3200" dirty="0" smtClean="0"/>
              <a:t>;</a:t>
            </a:r>
          </a:p>
          <a:p>
            <a:pPr algn="ctr"/>
            <a:r>
              <a:rPr lang="en-US" sz="3200" dirty="0" err="1" smtClean="0"/>
              <a:t>সংকল্প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যাহা</a:t>
            </a:r>
            <a:r>
              <a:rPr lang="en-US" sz="3200" dirty="0" smtClean="0"/>
              <a:t>,            </a:t>
            </a:r>
            <a:r>
              <a:rPr lang="en-US" sz="3200" dirty="0" err="1" smtClean="0"/>
              <a:t>সাধন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করহ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তাহা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রত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228600" y="-115025"/>
            <a:ext cx="12507686" cy="7132320"/>
            <a:chOff x="-228600" y="-115025"/>
            <a:chExt cx="9557657" cy="7132320"/>
          </a:xfrm>
        </p:grpSpPr>
        <p:sp>
          <p:nvSpPr>
            <p:cNvPr id="10" name="Bevel 9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6" y="655333"/>
            <a:ext cx="5002854" cy="29919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860" y="647415"/>
            <a:ext cx="4985974" cy="2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90" y="1180773"/>
            <a:ext cx="3024330" cy="23488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25241" y="397499"/>
            <a:ext cx="3606800" cy="1401816"/>
            <a:chOff x="3825241" y="397499"/>
            <a:chExt cx="3606800" cy="1401816"/>
          </a:xfrm>
        </p:grpSpPr>
        <p:sp>
          <p:nvSpPr>
            <p:cNvPr id="10" name="Cloud Callout 9"/>
            <p:cNvSpPr/>
            <p:nvPr/>
          </p:nvSpPr>
          <p:spPr>
            <a:xfrm>
              <a:off x="3825241" y="397499"/>
              <a:ext cx="3606800" cy="140181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426" y="643374"/>
              <a:ext cx="28344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/>
                <a:t>দলগত</a:t>
              </a:r>
              <a:r>
                <a:rPr lang="en-US" sz="4000" dirty="0"/>
                <a:t> </a:t>
              </a:r>
              <a:r>
                <a:rPr lang="en-US" sz="4000" dirty="0" err="1"/>
                <a:t>কাজ</a:t>
              </a:r>
              <a:endParaRPr lang="en-US" sz="4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36214" y="3781755"/>
            <a:ext cx="8840560" cy="565975"/>
            <a:chOff x="2084614" y="4029074"/>
            <a:chExt cx="8840560" cy="565975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2441447" y="4029074"/>
              <a:ext cx="8483727" cy="51549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4614" y="4029074"/>
              <a:ext cx="786601" cy="5659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07950">
              <a:solidFill>
                <a:srgbClr val="C00000">
                  <a:alpha val="81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1175" y="3818225"/>
            <a:ext cx="88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ক-</a:t>
            </a:r>
            <a:r>
              <a:rPr lang="en-US" b="1" dirty="0" err="1" smtClean="0">
                <a:solidFill>
                  <a:srgbClr val="0070C0"/>
                </a:solidFill>
              </a:rPr>
              <a:t>দল</a:t>
            </a:r>
            <a:r>
              <a:rPr lang="en-US" dirty="0" smtClean="0"/>
              <a:t> </a:t>
            </a:r>
            <a:r>
              <a:rPr lang="en-US" sz="2400" dirty="0" smtClean="0"/>
              <a:t>ঃ          </a:t>
            </a:r>
            <a:r>
              <a:rPr lang="en-US" sz="2400" dirty="0" err="1" smtClean="0"/>
              <a:t>কবিতার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জিনিসটি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দুর্লভ</a:t>
            </a:r>
            <a:r>
              <a:rPr lang="en-US" sz="2400" dirty="0" smtClean="0"/>
              <a:t>,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75285" y="4947883"/>
            <a:ext cx="8841426" cy="565975"/>
            <a:chOff x="1674853" y="5455883"/>
            <a:chExt cx="8841426" cy="565975"/>
          </a:xfrm>
        </p:grpSpPr>
        <p:grpSp>
          <p:nvGrpSpPr>
            <p:cNvPr id="5" name="Group 4"/>
            <p:cNvGrpSpPr/>
            <p:nvPr/>
          </p:nvGrpSpPr>
          <p:grpSpPr>
            <a:xfrm>
              <a:off x="1675719" y="5455883"/>
              <a:ext cx="8840560" cy="565975"/>
              <a:chOff x="2084614" y="4029074"/>
              <a:chExt cx="8840560" cy="565975"/>
            </a:xfrm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2441447" y="4029074"/>
                <a:ext cx="8483727" cy="515494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84614" y="4029074"/>
                <a:ext cx="786601" cy="5659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07950">
                <a:solidFill>
                  <a:srgbClr val="C00000">
                    <a:alpha val="81000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74853" y="5509712"/>
              <a:ext cx="851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খ-</a:t>
              </a:r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দল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    ঃ           </a:t>
              </a:r>
              <a:r>
                <a:rPr lang="en-US" sz="2400" dirty="0" smtClean="0"/>
                <a:t>“</a:t>
              </a:r>
              <a:r>
                <a:rPr lang="en-US" sz="2400" dirty="0" err="1" smtClean="0"/>
                <a:t>স্বীয়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কীর্তি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ধ্বজা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ধরে</a:t>
              </a:r>
              <a:r>
                <a:rPr lang="en-US" sz="2400" dirty="0" smtClean="0"/>
                <a:t>” </a:t>
              </a:r>
              <a:r>
                <a:rPr lang="en-US" sz="2400" dirty="0" err="1" smtClean="0"/>
                <a:t>বলতে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বোঝানো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হয়েছে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28600" y="-115025"/>
            <a:ext cx="12664440" cy="7132320"/>
            <a:chOff x="-228600" y="-115025"/>
            <a:chExt cx="9557657" cy="7132320"/>
          </a:xfrm>
        </p:grpSpPr>
        <p:sp>
          <p:nvSpPr>
            <p:cNvPr id="19" name="Bevel 1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8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2370" y="3024779"/>
            <a:ext cx="10101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প্রাতঃস্মরণীয়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অর্থ কী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হেমচন্দ্র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মহাকাব্যটির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প্রাতঃস্মরণীয়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পদাঙ্ক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কবি কী বুঝিয়েছেন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4490720" y="640080"/>
            <a:ext cx="2600960" cy="924560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মূল্যায়ন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28600" y="-115025"/>
            <a:ext cx="12420600" cy="7132320"/>
            <a:chOff x="-228600" y="-115025"/>
            <a:chExt cx="9557657" cy="7132320"/>
          </a:xfrm>
        </p:grpSpPr>
        <p:sp>
          <p:nvSpPr>
            <p:cNvPr id="9" name="Bevel 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7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347720" y="426801"/>
            <a:ext cx="4040632" cy="70788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3131" y="426801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9875" y="488953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en-US" sz="2800" dirty="0" err="1" smtClean="0"/>
              <a:t>জীবন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সঙ্গীত</a:t>
            </a:r>
            <a:r>
              <a:rPr lang="en-US" sz="2800" dirty="0" smtClean="0"/>
              <a:t>” </a:t>
            </a:r>
            <a:r>
              <a:rPr lang="en-US" sz="2800" dirty="0" err="1" smtClean="0"/>
              <a:t>কবিতায়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নিষেধ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Picture 2" descr="Premium Vector | Cute boy writing his homework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24" y="1655560"/>
            <a:ext cx="2713102" cy="27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228600" y="-115025"/>
            <a:ext cx="12420600" cy="7132320"/>
            <a:chOff x="-228600" y="-115025"/>
            <a:chExt cx="9557657" cy="7132320"/>
          </a:xfrm>
        </p:grpSpPr>
        <p:sp>
          <p:nvSpPr>
            <p:cNvPr id="10" name="Bevel 9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0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72" y="1646463"/>
            <a:ext cx="9298642" cy="4634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5445" y="550932"/>
            <a:ext cx="7576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আজকের </a:t>
            </a:r>
            <a:r>
              <a:rPr lang="en-US" sz="4000" b="1" dirty="0" err="1" smtClean="0"/>
              <a:t>মত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সবাইকে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ধন্যবাদ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-228600" y="-115025"/>
            <a:ext cx="12551229" cy="7132320"/>
            <a:chOff x="-228600" y="-115025"/>
            <a:chExt cx="9557657" cy="7132320"/>
          </a:xfrm>
        </p:grpSpPr>
        <p:sp>
          <p:nvSpPr>
            <p:cNvPr id="9" name="Bevel 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134" y="1513162"/>
            <a:ext cx="1800985" cy="1813098"/>
          </a:xfrm>
          <a:prstGeom prst="rect">
            <a:avLst/>
          </a:prstGeom>
        </p:spPr>
      </p:pic>
      <p:sp>
        <p:nvSpPr>
          <p:cNvPr id="23" name="Horizontal Scroll 22"/>
          <p:cNvSpPr/>
          <p:nvPr/>
        </p:nvSpPr>
        <p:spPr>
          <a:xfrm>
            <a:off x="6830568" y="3169969"/>
            <a:ext cx="4785579" cy="302260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শ্রেণিঃ৯ম-১০ম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বিষয়ঃবাংলা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পাঠঃকবিতা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সময়ঃ৫০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668342" y="3169969"/>
            <a:ext cx="5001442" cy="3178050"/>
          </a:xfrm>
          <a:prstGeom prst="horizontalScroll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রাহিমা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আক্তার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নরসিংদী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53" y="1257462"/>
            <a:ext cx="1582738" cy="2171538"/>
          </a:xfrm>
          <a:prstGeom prst="ellipse">
            <a:avLst/>
          </a:prstGeom>
          <a:ln w="130175">
            <a:solidFill>
              <a:srgbClr val="C00000"/>
            </a:solidFill>
            <a:prstDash val="sysDot"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4716678" y="718848"/>
            <a:ext cx="2432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পরিচিতি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419711"/>
            <a:ext cx="563879" cy="38392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228600" y="-115025"/>
            <a:ext cx="12627429" cy="7132320"/>
            <a:chOff x="-228600" y="-115025"/>
            <a:chExt cx="9557657" cy="7132320"/>
          </a:xfrm>
        </p:grpSpPr>
        <p:sp>
          <p:nvSpPr>
            <p:cNvPr id="12" name="Bevel 11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0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3261" y="362369"/>
            <a:ext cx="947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59" y="1107961"/>
            <a:ext cx="4642037" cy="2440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58" y="3861802"/>
            <a:ext cx="4642037" cy="240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553" y="3917070"/>
            <a:ext cx="4717248" cy="2463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763" y="1107961"/>
            <a:ext cx="4755770" cy="24741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28600" y="-115025"/>
            <a:ext cx="12420600" cy="7132320"/>
            <a:chOff x="-228600" y="-115025"/>
            <a:chExt cx="9557657" cy="7132320"/>
          </a:xfrm>
        </p:grpSpPr>
        <p:sp>
          <p:nvSpPr>
            <p:cNvPr id="11" name="Bevel 10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72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29" y="511294"/>
            <a:ext cx="1072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/>
              <a:t>শিখনফল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132116" y="1730474"/>
            <a:ext cx="1040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----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013824" y="3182055"/>
            <a:ext cx="106433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 smtClean="0"/>
              <a:t>১।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2800" dirty="0" smtClean="0"/>
              <a:t>২। </a:t>
            </a:r>
            <a:r>
              <a:rPr lang="en-US" sz="2800" dirty="0" err="1" smtClean="0"/>
              <a:t>কবিতাটি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2800" dirty="0" smtClean="0"/>
              <a:t>৩।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বাক্যে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 lvl="0">
              <a:buClr>
                <a:srgbClr val="0070C0"/>
              </a:buClr>
            </a:pPr>
            <a:r>
              <a:rPr lang="en-US" sz="2800" dirty="0" smtClean="0"/>
              <a:t>৪।</a:t>
            </a:r>
            <a:r>
              <a:rPr lang="en-US" sz="2800" dirty="0"/>
              <a:t> </a:t>
            </a:r>
            <a:r>
              <a:rPr lang="en-US" sz="2800" dirty="0" err="1" smtClean="0"/>
              <a:t>মানব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ও </a:t>
            </a:r>
            <a:r>
              <a:rPr lang="en-US" sz="2800" dirty="0" err="1" smtClean="0"/>
              <a:t>উদ্দেশ্য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Clr>
                <a:srgbClr val="0070C0"/>
              </a:buClr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-228600" y="-115025"/>
            <a:ext cx="12627429" cy="7132320"/>
            <a:chOff x="-228600" y="-115025"/>
            <a:chExt cx="9557657" cy="7132320"/>
          </a:xfrm>
        </p:grpSpPr>
        <p:sp>
          <p:nvSpPr>
            <p:cNvPr id="9" name="Bevel 8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5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57585" y="1774318"/>
            <a:ext cx="80129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indent="0"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জন্মঃ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- ১৭ই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এপ্রিল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১৮৩৮।</a:t>
            </a:r>
          </a:p>
          <a:p>
            <a:pPr marL="66675" indent="0">
              <a:buNone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পৈতৃকনিবাসঃ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-হুগলি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জেলার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গুলিটা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রাজবল্লভহাট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গ্রামে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।</a:t>
            </a:r>
          </a:p>
          <a:p>
            <a:pPr marL="66675" indent="0">
              <a:buNone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শিক্ষাজীবনঃ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- ১৮৫৯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সালে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কলকাতা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বিশ্ববিদ্যালয়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থেকে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স্নাতক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ডিগ্রি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লাভ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করেন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।</a:t>
            </a:r>
          </a:p>
          <a:p>
            <a:pPr marL="66675" indent="0">
              <a:buNone/>
            </a:pPr>
            <a:r>
              <a:rPr lang="en-US" sz="3200" b="1" dirty="0" err="1" smtClean="0">
                <a:solidFill>
                  <a:srgbClr val="7030A0"/>
                </a:solidFill>
              </a:rPr>
              <a:t>মহাকাব্যঃ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বৃত্রসংহার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।</a:t>
            </a:r>
          </a:p>
          <a:p>
            <a:pPr marL="66675" indent="0">
              <a:buNone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উল্লেখযোগ্যগ্রন্থঃ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-চিন্তাতরঙ্গিনী,বীরবাহু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আশাকানন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ছায়াময়ী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প্রভৃতি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।</a:t>
            </a:r>
          </a:p>
          <a:p>
            <a:pPr marL="66675" indent="0">
              <a:buNone/>
            </a:pP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মৃত্যুঃ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- ২৪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শে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মে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১৯০৩।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7081" y="602094"/>
            <a:ext cx="2943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 smtClean="0">
                <a:solidFill>
                  <a:srgbClr val="002060"/>
                </a:solidFill>
              </a:rPr>
              <a:t>কবি পরিচিতি 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29767" y="1248425"/>
            <a:ext cx="2758207" cy="3482876"/>
            <a:chOff x="8829767" y="1248425"/>
            <a:chExt cx="2758207" cy="34828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767" y="1248425"/>
              <a:ext cx="2357284" cy="31105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8867357" y="4307852"/>
              <a:ext cx="2720617" cy="42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4999"/>
                </a:lnSpc>
              </a:pPr>
              <a:r>
                <a:rPr lang="en-GB" sz="2000" b="1" dirty="0" err="1" smtClean="0"/>
                <a:t>হেমচন্দ্র</a:t>
              </a:r>
              <a:r>
                <a:rPr lang="en-GB" sz="2000" b="1" dirty="0" smtClean="0"/>
                <a:t> </a:t>
              </a:r>
              <a:r>
                <a:rPr lang="en-GB" sz="2000" b="1" dirty="0" err="1" smtClean="0"/>
                <a:t>বন্দোপাধ্যায়</a:t>
              </a:r>
              <a:r>
                <a:rPr lang="en-GB" sz="2000" b="1" dirty="0" smtClean="0"/>
                <a:t> </a:t>
              </a:r>
              <a:endParaRPr lang="en-U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28600" y="-115025"/>
            <a:ext cx="12583886" cy="7132320"/>
            <a:chOff x="-228600" y="-115025"/>
            <a:chExt cx="9557657" cy="7132320"/>
          </a:xfrm>
        </p:grpSpPr>
        <p:sp>
          <p:nvSpPr>
            <p:cNvPr id="13" name="Bevel 12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4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67" y="1729665"/>
            <a:ext cx="2895981" cy="217520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133088" y="676656"/>
            <a:ext cx="4315968" cy="82296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8766" y="5180137"/>
            <a:ext cx="10677525" cy="628568"/>
            <a:chOff x="847725" y="5115008"/>
            <a:chExt cx="10677525" cy="628568"/>
          </a:xfrm>
        </p:grpSpPr>
        <p:grpSp>
          <p:nvGrpSpPr>
            <p:cNvPr id="10" name="Group 9"/>
            <p:cNvGrpSpPr/>
            <p:nvPr/>
          </p:nvGrpSpPr>
          <p:grpSpPr>
            <a:xfrm>
              <a:off x="847725" y="5115008"/>
              <a:ext cx="10677525" cy="628568"/>
              <a:chOff x="2084614" y="4029074"/>
              <a:chExt cx="8840560" cy="565975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2441447" y="4029074"/>
                <a:ext cx="8483727" cy="515494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084614" y="4029074"/>
                <a:ext cx="786601" cy="5659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07950">
                <a:solidFill>
                  <a:srgbClr val="C00000">
                    <a:alpha val="81000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96764" y="5225847"/>
              <a:ext cx="8810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/>
                <a:t>খ্যাতিমান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কবি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হেম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চন্দ্র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বন্দ্যোপাধ্যায়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এর</a:t>
              </a:r>
              <a:r>
                <a:rPr lang="en-US" sz="2400" dirty="0" smtClean="0"/>
                <a:t> </a:t>
              </a:r>
              <a:r>
                <a:rPr lang="en-US" sz="2400" dirty="0" err="1"/>
                <a:t>জন্ম</a:t>
              </a:r>
              <a:r>
                <a:rPr lang="en-US" sz="2400" dirty="0"/>
                <a:t> </a:t>
              </a:r>
              <a:r>
                <a:rPr lang="en-US" sz="2400" dirty="0" err="1"/>
                <a:t>পরিচয়</a:t>
              </a:r>
              <a:r>
                <a:rPr lang="en-US" sz="2400" dirty="0"/>
                <a:t> </a:t>
              </a:r>
              <a:r>
                <a:rPr lang="en-US" sz="2400" dirty="0" err="1"/>
                <a:t>সম্পর্কে</a:t>
              </a:r>
              <a:r>
                <a:rPr lang="en-US" sz="2400" dirty="0"/>
                <a:t> </a:t>
              </a:r>
              <a:r>
                <a:rPr lang="en-US" sz="2400" dirty="0" err="1"/>
                <a:t>লেখ</a:t>
              </a:r>
              <a:r>
                <a:rPr lang="en-US" sz="2400" dirty="0"/>
                <a:t>।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337457" y="0"/>
            <a:ext cx="12627428" cy="7132320"/>
            <a:chOff x="-228600" y="-115025"/>
            <a:chExt cx="9557657" cy="7132320"/>
          </a:xfrm>
        </p:grpSpPr>
        <p:sp>
          <p:nvSpPr>
            <p:cNvPr id="13" name="Bevel 12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4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078585" y="331597"/>
            <a:ext cx="3586480" cy="785649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শব্দার্থ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423" y="2896419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ধ্বজা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423" y="4357336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বরণীয়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851" y="5967161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মহিমা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5175" y="1426872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শক্তিমান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5176" y="2833478"/>
            <a:ext cx="2724849" cy="578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পতাকা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8062" y="4357336"/>
            <a:ext cx="27519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সম্মানের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যোগ্য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0462" y="5881194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গৌরব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442" y="1445187"/>
            <a:ext cx="2599563" cy="5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বীর্যবান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28600" y="-115025"/>
            <a:ext cx="12518571" cy="7132320"/>
            <a:chOff x="-228600" y="-115025"/>
            <a:chExt cx="9557657" cy="7132320"/>
          </a:xfrm>
        </p:grpSpPr>
        <p:sp>
          <p:nvSpPr>
            <p:cNvPr id="17" name="Bevel 16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256" y="2716710"/>
            <a:ext cx="1823255" cy="1185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08" y="1298888"/>
            <a:ext cx="1836563" cy="1188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56" y="4131629"/>
            <a:ext cx="1823256" cy="118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87" y="5426190"/>
            <a:ext cx="1833624" cy="12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03600" y="428625"/>
            <a:ext cx="4552950" cy="1038225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আদর্শ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6110" y="2296104"/>
            <a:ext cx="4457700" cy="3930960"/>
            <a:chOff x="3166110" y="2296104"/>
            <a:chExt cx="4457700" cy="39309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408" y="2296104"/>
              <a:ext cx="4261104" cy="38419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66110" y="2296104"/>
              <a:ext cx="4457700" cy="3930960"/>
            </a:xfrm>
            <a:prstGeom prst="rect">
              <a:avLst/>
            </a:prstGeom>
            <a:noFill/>
            <a:ln w="101600" cmpd="thickThin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453257" cy="7132320"/>
            <a:chOff x="-228600" y="-115025"/>
            <a:chExt cx="9557657" cy="7132320"/>
          </a:xfrm>
        </p:grpSpPr>
        <p:sp>
          <p:nvSpPr>
            <p:cNvPr id="10" name="Bevel 9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2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19283" y="2182657"/>
            <a:ext cx="4457700" cy="3930960"/>
            <a:chOff x="3519283" y="2182657"/>
            <a:chExt cx="4457700" cy="39309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213" y="2200745"/>
              <a:ext cx="4307840" cy="3912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519283" y="2182657"/>
              <a:ext cx="4457700" cy="3930960"/>
            </a:xfrm>
            <a:prstGeom prst="rect">
              <a:avLst/>
            </a:prstGeom>
            <a:noFill/>
            <a:ln w="10160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4171950" y="666750"/>
            <a:ext cx="4629150" cy="942975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সরব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69453"/>
            <a:ext cx="12192000" cy="7132320"/>
            <a:chOff x="-228600" y="-115025"/>
            <a:chExt cx="9557657" cy="7132320"/>
          </a:xfrm>
        </p:grpSpPr>
        <p:sp>
          <p:nvSpPr>
            <p:cNvPr id="10" name="Bevel 9"/>
            <p:cNvSpPr/>
            <p:nvPr/>
          </p:nvSpPr>
          <p:spPr>
            <a:xfrm>
              <a:off x="-44269" y="23223"/>
              <a:ext cx="9235440" cy="6858000"/>
            </a:xfrm>
            <a:prstGeom prst="bevel">
              <a:avLst>
                <a:gd name="adj" fmla="val 2293"/>
              </a:avLst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-81280" y="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6200" y="5877560"/>
              <a:ext cx="975360" cy="98552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163560" y="58724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158480" y="508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-96520" y="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-91440" y="5877560"/>
              <a:ext cx="975360" cy="98552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071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-45720" y="6477001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871220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111760" y="10160"/>
              <a:ext cx="436880" cy="254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11760" y="0"/>
              <a:ext cx="9250680" cy="6878320"/>
            </a:xfrm>
            <a:prstGeom prst="rect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8600" y="-115025"/>
              <a:ext cx="9557657" cy="7132320"/>
            </a:xfrm>
            <a:prstGeom prst="rect">
              <a:avLst/>
            </a:prstGeom>
            <a:noFill/>
            <a:ln w="1111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6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345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2021-03-22T12:51:30Z</dcterms:created>
  <dcterms:modified xsi:type="dcterms:W3CDTF">2021-04-06T16:56:24Z</dcterms:modified>
</cp:coreProperties>
</file>