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76" r:id="rId2"/>
    <p:sldId id="291" r:id="rId3"/>
    <p:sldId id="295" r:id="rId4"/>
    <p:sldId id="262" r:id="rId5"/>
    <p:sldId id="283" r:id="rId6"/>
    <p:sldId id="261" r:id="rId7"/>
    <p:sldId id="260" r:id="rId8"/>
    <p:sldId id="296" r:id="rId9"/>
    <p:sldId id="258" r:id="rId10"/>
    <p:sldId id="266" r:id="rId11"/>
    <p:sldId id="272" r:id="rId12"/>
    <p:sldId id="275" r:id="rId13"/>
    <p:sldId id="274" r:id="rId14"/>
    <p:sldId id="267" r:id="rId15"/>
    <p:sldId id="278" r:id="rId16"/>
    <p:sldId id="284" r:id="rId17"/>
    <p:sldId id="259" r:id="rId18"/>
    <p:sldId id="265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00CC"/>
    <a:srgbClr val="663300"/>
    <a:srgbClr val="33CC33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71" autoAdjust="0"/>
  </p:normalViewPr>
  <p:slideViewPr>
    <p:cSldViewPr>
      <p:cViewPr varScale="1">
        <p:scale>
          <a:sx n="58" d="100"/>
          <a:sy n="58" d="100"/>
        </p:scale>
        <p:origin x="17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D1DE1-A7CB-4285-82E4-B5057FE1D0C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2EEE1-D5FB-4B97-855D-B141873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6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0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9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31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98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1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8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0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5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28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6949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81754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67026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292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08281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46600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209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13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2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8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14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94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0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18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 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3350" cmpd="thickThin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5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10" Type="http://schemas.openxmlformats.org/officeDocument/2006/relationships/image" Target="../media/image18.wmf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6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5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342416"/>
            <a:ext cx="7239000" cy="12543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000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00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0650" cmpd="thickThin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42" y="2059029"/>
            <a:ext cx="4400858" cy="45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5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৮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9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71" y="1570264"/>
            <a:ext cx="3048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171" y="438933"/>
            <a:ext cx="2743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টিউবার/ স্ফীত কন্দ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3937" y="5255447"/>
            <a:ext cx="5631543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সঞ্চয়ের ফলে  আকার 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গোলাকার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ডিম্বাকার  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72000" y="2819400"/>
            <a:ext cx="1676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63144"/>
            <a:ext cx="4610100" cy="31119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94109" y="503994"/>
            <a:ext cx="5791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কান্ডের আকার কেমন ?কেন এই আকার ?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602468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চোখ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602334"/>
            <a:ext cx="98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অংকুর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753426" y="3810000"/>
            <a:ext cx="656774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84" y="1552667"/>
            <a:ext cx="3719512" cy="30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128984" y="286034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শল্কপত্র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9927" y="2987181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অগ্রমুকুল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5784" y="396621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পর্ব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6926" y="431245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কক্ষমুকুল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62084" y="3091180"/>
            <a:ext cx="10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পর্বমধ্য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0017" y="566410"/>
            <a:ext cx="60105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কান্ডটি মাটির নীচে কীভাবে অবস্থান করছে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0654" y="5255447"/>
            <a:ext cx="3810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 করে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সমান্তরাল ভাবে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5271" y="419704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অস্থানিক মূল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40757" y="544639"/>
            <a:ext cx="64552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কান্ডে সাধারণ কান্ডের কোন কোন অংশ আছে 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08615" y="348348"/>
            <a:ext cx="158930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রাইজোম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90" y="1453406"/>
            <a:ext cx="5210175" cy="32214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3116147" y="489478"/>
            <a:ext cx="33763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কান্ড দেখতে কেমন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8364" y="5285751"/>
            <a:ext cx="338727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খুবই ক্ষুদ্র , গোলাকার, উত্তল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1484" y="1934901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শুকনো শল্কপত্র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80720" y="2363493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রসালো শল্কপত্র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8825" y="3674684"/>
            <a:ext cx="714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কান্ড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0720" y="3352790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কাক্ষিক মুকুল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7982" y="4074794"/>
            <a:ext cx="1735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গুচ্ছ  মুল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39115" y="2817441"/>
            <a:ext cx="1393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শীর্ষ মুকুল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>
            <a:stCxn id="33" idx="1"/>
          </p:cNvCxnSpPr>
          <p:nvPr/>
        </p:nvCxnSpPr>
        <p:spPr>
          <a:xfrm flipH="1">
            <a:off x="5959927" y="3552845"/>
            <a:ext cx="1320793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>
            <a:stCxn id="35" idx="1"/>
          </p:cNvCxnSpPr>
          <p:nvPr/>
        </p:nvCxnSpPr>
        <p:spPr>
          <a:xfrm flipH="1">
            <a:off x="5410200" y="3017496"/>
            <a:ext cx="1928915" cy="535349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1"/>
          </p:cNvCxnSpPr>
          <p:nvPr/>
        </p:nvCxnSpPr>
        <p:spPr>
          <a:xfrm flipH="1">
            <a:off x="5624284" y="3874739"/>
            <a:ext cx="1814541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410200" y="4265839"/>
            <a:ext cx="1870520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662384" y="2498006"/>
            <a:ext cx="1928916" cy="36234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5" idx="1"/>
          </p:cNvCxnSpPr>
          <p:nvPr/>
        </p:nvCxnSpPr>
        <p:spPr>
          <a:xfrm flipH="1">
            <a:off x="5662384" y="2134956"/>
            <a:ext cx="1659100" cy="228537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TextBox 2067"/>
          <p:cNvSpPr txBox="1"/>
          <p:nvPr/>
        </p:nvSpPr>
        <p:spPr>
          <a:xfrm>
            <a:off x="3929797" y="470958"/>
            <a:ext cx="158194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বাল্ব/কন্দ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90" y="1570264"/>
            <a:ext cx="4849363" cy="33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2336798" y="566410"/>
            <a:ext cx="483325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কান্ডের আকৃতি ও অবস্থান কেমন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0" name="TextBox 2049"/>
          <p:cNvSpPr txBox="1"/>
          <p:nvPr/>
        </p:nvSpPr>
        <p:spPr>
          <a:xfrm>
            <a:off x="3456215" y="5285751"/>
            <a:ext cx="279218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গোলাকার, গুঁড়ির মত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4176484" y="438933"/>
            <a:ext cx="1447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গুড়িকন্দ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545915"/>
              </p:ext>
            </p:extLst>
          </p:nvPr>
        </p:nvGraphicFramePr>
        <p:xfrm>
          <a:off x="4114800" y="304009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Packager Shell Object" showAsIcon="1" r:id="rId9" imgW="914400" imgH="771480" progId="Package">
                  <p:embed/>
                </p:oleObj>
              </mc:Choice>
              <mc:Fallback>
                <p:oleObj name="Packager Shell Object" showAsIcon="1" r:id="rId9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4800" y="304009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296883" y="4661760"/>
            <a:ext cx="213788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এবার ভিডিওটি দেখি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8" grpId="0"/>
      <p:bldP spid="8" grpId="1"/>
      <p:bldP spid="9" grpId="0"/>
      <p:bldP spid="9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17" grpId="0" animBg="1"/>
      <p:bldP spid="17" grpId="1" animBg="1"/>
      <p:bldP spid="19" grpId="0" animBg="1"/>
      <p:bldP spid="19" grpId="1" animBg="1"/>
      <p:bldP spid="19" grpId="2" animBg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2068" grpId="0" animBg="1"/>
      <p:bldP spid="2068" grpId="1" animBg="1"/>
      <p:bldP spid="2048" grpId="0" animBg="1"/>
      <p:bldP spid="2048" grpId="1" animBg="1"/>
      <p:bldP spid="2050" grpId="0" animBg="1"/>
      <p:bldP spid="2050" grpId="1" animBg="1"/>
      <p:bldP spid="2051" grpId="0" animBg="1"/>
      <p:bldP spid="2051" grpId="1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৯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55103" y="1524000"/>
            <a:ext cx="5362575" cy="3352800"/>
            <a:chOff x="1905000" y="1500244"/>
            <a:chExt cx="5362575" cy="3352800"/>
          </a:xfrm>
        </p:grpSpPr>
        <p:pic>
          <p:nvPicPr>
            <p:cNvPr id="2051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500244"/>
              <a:ext cx="5362575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199" y="1552688"/>
              <a:ext cx="1340757" cy="12667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276600" y="497858"/>
            <a:ext cx="238487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5181599"/>
            <a:ext cx="537935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চিত্রের কান্ডের কিছু অংশ 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মাটিতে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ওকিছু অংশ 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/ মাটির উপরে অবস্থান  করছে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6095" y="559413"/>
            <a:ext cx="70695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মাটিতে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বায়ুতে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অবস্থান  করার জন্য চিত্রের কান্ডের নাম কী ?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30738" y="5304709"/>
            <a:ext cx="368027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অর্ধ-বায়বীয় রূপান্তরিত কান্ড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৯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02" name="Picture 6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24" y="1447800"/>
            <a:ext cx="54863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05" y="1600200"/>
            <a:ext cx="4176144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493693"/>
            <a:ext cx="382564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অর্ধ-বায়বীয় রূপান্তরিত কান্ড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9505" y="5145314"/>
            <a:ext cx="2209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রানার /ধাবক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0391" y="5142826"/>
            <a:ext cx="272029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স্টোলন /বক্র ধাবক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7767" y="5165271"/>
            <a:ext cx="259343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সাকার /উর্ধধাবক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0372" y="5154286"/>
            <a:ext cx="24808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অফসেট /খর্বধাবক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7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562599" cy="296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67" y="1636486"/>
            <a:ext cx="52482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15773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3801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৯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4" y="1201057"/>
            <a:ext cx="36861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97" y="2627991"/>
            <a:ext cx="2171698" cy="205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3098" y="1201057"/>
            <a:ext cx="2120902" cy="204683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1890711" y="395123"/>
            <a:ext cx="44195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কান্ডের অবস্থান কোথায়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7424" y="5181600"/>
            <a:ext cx="38385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অবস্থান মাটির উপরে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বায়ুতে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394621"/>
            <a:ext cx="586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কান্ড সাধারন কান্ডের মত  কেন নয়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2" y="1201056"/>
            <a:ext cx="36861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66800" y="5027219"/>
            <a:ext cx="8077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বিশেষ কাজ-খাদ্য তৈরী,আরোহণ,আত্নরক্ষা ইত্যাদি কাজের জন্য রূপান্তর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9128" y="372067"/>
            <a:ext cx="337661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কান্ডের নাম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93" y="1160629"/>
            <a:ext cx="3686175" cy="33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75584" y="5181599"/>
            <a:ext cx="320289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বায়বীয় রূপান্তরিত কান্ড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79898"/>
            <a:ext cx="2051839" cy="21075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  <p:bldP spid="16" grpId="0" animBg="1"/>
      <p:bldP spid="16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১৭-১০-২০১৪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আফরোজা, 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৯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971" y="292386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বায়বীয় কান্ড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52" y="1371600"/>
            <a:ext cx="5410200" cy="3536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836323" y="428880"/>
            <a:ext cx="385717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কান্ড কেমন দেখতে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035" y="5427822"/>
            <a:ext cx="665298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পাতার মত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চ্যাপ্টা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,এর পাতা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কাঁটায়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পরিণত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52" y="1474719"/>
            <a:ext cx="5334000" cy="346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1496783" y="5427471"/>
            <a:ext cx="6172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কান্ডের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কাক্ষিক মুকুল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শক্ত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কাঁটায়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পরিণত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1765" y="462365"/>
            <a:ext cx="408782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ফাইলোক্ল্যাড/পর্ণ কান্ড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1765" y="428880"/>
            <a:ext cx="404609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থর্ণ/শাখা কন্টক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Stem\3557202207_75526cc9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66" y="1498860"/>
            <a:ext cx="5334000" cy="3418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1055007" y="5181600"/>
            <a:ext cx="678724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দূর্বল কান্ডের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কাক্ষিক মুকুল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রূপান্তরিত হয়ে সরু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প্যাঁচানো তারের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4935" y="1474719"/>
            <a:ext cx="4038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স্টেম টেন্ড্রিল /শাখা আকর্ষী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52" y="1474719"/>
            <a:ext cx="4755004" cy="346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TextBox 18"/>
          <p:cNvSpPr txBox="1"/>
          <p:nvPr/>
        </p:nvSpPr>
        <p:spPr>
          <a:xfrm>
            <a:off x="1055007" y="5162361"/>
            <a:ext cx="678724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কাক্ষিক মুকুল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রূপান্তরিত হয়ে গোলাকার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মাংসপিণ্ডের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আকার ধারণ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6323" y="428879"/>
            <a:ext cx="409326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বুলবিল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588450"/>
              </p:ext>
            </p:extLst>
          </p:nvPr>
        </p:nvGraphicFramePr>
        <p:xfrm>
          <a:off x="4526152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6152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94135" y="3810000"/>
            <a:ext cx="16002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1" grpId="0" animBg="1"/>
      <p:bldP spid="11" grpId="2" animBg="1"/>
      <p:bldP spid="16" grpId="0" animBg="1"/>
      <p:bldP spid="16" grpId="1" animBg="1"/>
      <p:bldP spid="19" grpId="0" animBg="1"/>
      <p:bldP spid="19" grpId="1" animBg="1"/>
      <p:bldP spid="12" grpId="0" animBg="1"/>
      <p:bldP spid="12" grpId="1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৯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9" descr="C:\Users\User\Desktop\kha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800599" cy="41716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4" name="TextBox 13"/>
          <p:cNvSpPr txBox="1"/>
          <p:nvPr/>
        </p:nvSpPr>
        <p:spPr>
          <a:xfrm>
            <a:off x="304800" y="304800"/>
            <a:ext cx="1371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4648" y="304798"/>
            <a:ext cx="35433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ছেলেটি কী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5662134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পয়সা  সঞ্চয়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0" y="304797"/>
            <a:ext cx="365170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উদ্ভিদগুলোর কাজ?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51" y="1219200"/>
            <a:ext cx="512989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44257" y="5662134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সঞ্চয়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5" name="Picture 7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762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33601" y="355339"/>
            <a:ext cx="291850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প্রস্তুত হচ্ছে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82143" y="5662134"/>
            <a:ext cx="167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প্রস্তুত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7" name="Picture 9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24025"/>
            <a:ext cx="45339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20457" y="5663345"/>
            <a:ext cx="167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প্রস্তুত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20092" y="355339"/>
            <a:ext cx="353785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উদ্ভিদের কাজ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63" name="Picture 15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38273"/>
            <a:ext cx="4470400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086485" y="366355"/>
            <a:ext cx="2895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ছাগলটি কী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86150" y="5662133"/>
            <a:ext cx="2590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গাছের পাতা খাচ্ছে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65" name="Picture 17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1600200"/>
            <a:ext cx="48291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85835" y="427911"/>
            <a:ext cx="367574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উদ্ভিদের কাজ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4008" y="5663345"/>
            <a:ext cx="56387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জীব-জন্তুর আক্রমণ থেকে গাছকে রক্ষা করা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6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23" grpId="0" animBg="1"/>
      <p:bldP spid="23" grpId="1" animBg="1"/>
      <p:bldP spid="28" grpId="0" animBg="1"/>
      <p:bldP spid="28" grpId="1" animBg="1"/>
      <p:bldP spid="18" grpId="0" animBg="1"/>
      <p:bldP spid="18" grpId="1" animBg="1"/>
      <p:bldP spid="32" grpId="0" animBg="1"/>
      <p:bldP spid="32" grpId="1" animBg="1"/>
      <p:bldP spid="35" grpId="0" animBg="1"/>
      <p:bldP spid="35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453043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5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১০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342" y="423446"/>
            <a:ext cx="247105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00390"/>
            <a:ext cx="3276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 3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+ উপস্থাপন ১০ মি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44282"/>
              </p:ext>
            </p:extLst>
          </p:nvPr>
        </p:nvGraphicFramePr>
        <p:xfrm>
          <a:off x="351971" y="2057400"/>
          <a:ext cx="8763000" cy="403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3939">
                <a:tc rowSpan="2"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bn-BD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আঁক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কান্ডের নাম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r>
                        <a:rPr lang="bn-BD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লিখ 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হলুদ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থানকুনি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ফণিমনসা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রসুন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১১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429" y="377705"/>
            <a:ext cx="2035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219200"/>
            <a:ext cx="443048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658587" y="4176171"/>
            <a:ext cx="5791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 প্রদর্শিত নমুনাটি কোন কান্ডের উদাহরণ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686" y="5029200"/>
            <a:ext cx="17743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অফসেট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059978"/>
            <a:ext cx="1752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গুড়িকন্দ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587" y="5703255"/>
            <a:ext cx="152400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রাইজোম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703255"/>
            <a:ext cx="175622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টিউবার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47945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17851" y="572410"/>
            <a:ext cx="2608943" cy="3902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658587" y="4179930"/>
            <a:ext cx="442504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কান্ডটি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47988" y="5068985"/>
            <a:ext cx="226241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রূপান্তরিত কান্ড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814" y="5029200"/>
            <a:ext cx="21045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স্বাভাবিক কান্ড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043" y="5689381"/>
            <a:ext cx="34507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অর্ধ-বায়বীয় রূপান্তরিত কান্ড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5703255"/>
            <a:ext cx="34507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বায়বীয় রূপান্তরিত কান্ড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5689381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88" y="1219202"/>
            <a:ext cx="4457697" cy="2590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696686" y="4179930"/>
            <a:ext cx="461009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কান্ডের কাজ নিচের কোনটি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7232" y="5747945"/>
            <a:ext cx="21045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আকর্ষন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301" y="5747945"/>
            <a:ext cx="158024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আত্নরক্ষা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89930" y="5028784"/>
            <a:ext cx="17435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আরোহণ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5087" y="5029200"/>
            <a:ext cx="21045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খাদ্য সঞ্চয়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58" y="5778761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C:\Users\Use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4317"/>
            <a:ext cx="746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492719">
            <a:off x="782432" y="2007186"/>
            <a:ext cx="4267200" cy="122171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4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8200" y="914400"/>
            <a:ext cx="7315201" cy="5384330"/>
            <a:chOff x="1" y="65903"/>
            <a:chExt cx="12191999" cy="7685903"/>
          </a:xfrm>
        </p:grpSpPr>
        <p:sp>
          <p:nvSpPr>
            <p:cNvPr id="2" name="Rectangle 1"/>
            <p:cNvSpPr/>
            <p:nvPr/>
          </p:nvSpPr>
          <p:spPr>
            <a:xfrm>
              <a:off x="1" y="65903"/>
              <a:ext cx="12191999" cy="768590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6" name="Horizontal Scroll 5"/>
            <p:cNvSpPr/>
            <p:nvPr/>
          </p:nvSpPr>
          <p:spPr>
            <a:xfrm>
              <a:off x="1024374" y="537518"/>
              <a:ext cx="5394960" cy="1676400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713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713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713" dirty="0" err="1">
                  <a:solidFill>
                    <a:srgbClr val="FF0000"/>
                  </a:solidFill>
                  <a:latin typeface="Nikosh ban"/>
                  <a:cs typeface="NikoshBAN" panose="02000000000000000000" pitchFamily="2" charset="0"/>
                </a:rPr>
                <a:t>পরিচিতি</a:t>
              </a:r>
              <a:endParaRPr lang="en-US" sz="3713" dirty="0">
                <a:solidFill>
                  <a:srgbClr val="FF0000"/>
                </a:solidFill>
                <a:latin typeface="Nikosh ban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072310" y="2971800"/>
            <a:ext cx="428075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 ban"/>
              </a:rPr>
              <a:t>কাজী</a:t>
            </a:r>
            <a:r>
              <a:rPr lang="en-US" sz="44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 ban"/>
              </a:rPr>
              <a:t>শাহানুর</a:t>
            </a:r>
            <a:r>
              <a:rPr lang="en-US" sz="44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 ban"/>
              </a:rPr>
              <a:t>আলম</a:t>
            </a:r>
            <a:endParaRPr lang="en-US" sz="4400" dirty="0" smtClean="0">
              <a:solidFill>
                <a:srgbClr val="7030A0"/>
              </a:solidFill>
              <a:latin typeface="Nikosh ban"/>
            </a:endParaRPr>
          </a:p>
          <a:p>
            <a:r>
              <a:rPr lang="en-US" sz="3600" dirty="0" err="1" smtClean="0">
                <a:solidFill>
                  <a:srgbClr val="00B050"/>
                </a:solidFill>
                <a:latin typeface="Nikosh ban"/>
              </a:rPr>
              <a:t>সহঃ</a:t>
            </a:r>
            <a:r>
              <a:rPr lang="en-US" sz="3600" dirty="0" smtClean="0">
                <a:solidFill>
                  <a:srgbClr val="00B050"/>
                </a:solidFill>
                <a:latin typeface="Nikosh ban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 ban"/>
              </a:rPr>
              <a:t>শিক্ষক</a:t>
            </a:r>
            <a:endParaRPr lang="en-US" sz="3600" dirty="0" smtClean="0">
              <a:solidFill>
                <a:srgbClr val="00B050"/>
              </a:solidFill>
              <a:latin typeface="Nikosh ban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Nikosh ban"/>
              </a:rPr>
              <a:t>পলিটেকনিক</a:t>
            </a:r>
            <a:r>
              <a:rPr lang="en-US" sz="4000" dirty="0" smtClean="0">
                <a:solidFill>
                  <a:srgbClr val="FF0000"/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 ban"/>
              </a:rPr>
              <a:t>উচ্চ</a:t>
            </a:r>
            <a:r>
              <a:rPr lang="en-US" sz="4000" dirty="0" smtClean="0">
                <a:solidFill>
                  <a:srgbClr val="FF0000"/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 ban"/>
              </a:rPr>
              <a:t>বিদ্যালয়</a:t>
            </a:r>
            <a:endParaRPr lang="en-US" sz="4000" dirty="0" smtClean="0">
              <a:solidFill>
                <a:srgbClr val="FF0000"/>
              </a:solidFill>
              <a:latin typeface="Nikosh ban"/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latin typeface="Nikosh ban"/>
              </a:rPr>
              <a:t>রংপুর</a:t>
            </a:r>
            <a:r>
              <a:rPr lang="en-US" sz="40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 ban"/>
              </a:rPr>
              <a:t>সদর</a:t>
            </a:r>
            <a:r>
              <a:rPr lang="en-US" sz="4000" dirty="0" smtClean="0">
                <a:solidFill>
                  <a:srgbClr val="0070C0"/>
                </a:solidFill>
                <a:latin typeface="Nikosh ban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 ban"/>
              </a:rPr>
              <a:t>রংপুর</a:t>
            </a:r>
            <a:endParaRPr lang="en-US" sz="4000" dirty="0">
              <a:solidFill>
                <a:srgbClr val="0070C0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9263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38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own Arrow Callout 2"/>
          <p:cNvSpPr/>
          <p:nvPr/>
        </p:nvSpPr>
        <p:spPr>
          <a:xfrm>
            <a:off x="2971800" y="971550"/>
            <a:ext cx="3486150" cy="1085850"/>
          </a:xfrm>
          <a:prstGeom prst="downArrowCallout">
            <a:avLst>
              <a:gd name="adj1" fmla="val 25000"/>
              <a:gd name="adj2" fmla="val 24043"/>
              <a:gd name="adj3" fmla="val 25000"/>
              <a:gd name="adj4" fmla="val 6757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Up Ribbon 4"/>
          <p:cNvSpPr/>
          <p:nvPr/>
        </p:nvSpPr>
        <p:spPr>
          <a:xfrm>
            <a:off x="827314" y="2057400"/>
            <a:ext cx="7489372" cy="3943350"/>
          </a:xfrm>
          <a:prstGeom prst="ribbon2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as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     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as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অধ্যায়ের নাম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     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  </a:t>
            </a:r>
            <a:endParaRPr lang="as-IN" sz="2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9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৩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5199"/>
            <a:ext cx="4191000" cy="537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220" y="625367"/>
            <a:ext cx="4063180" cy="543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৪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5006" y="2133600"/>
            <a:ext cx="6324600" cy="21335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কান্ড </a:t>
            </a:r>
            <a:endParaRPr lang="en-US" sz="5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57488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14500" y="63500"/>
            <a:ext cx="5791200" cy="1439336"/>
            <a:chOff x="1714500" y="63500"/>
            <a:chExt cx="5791200" cy="1439336"/>
          </a:xfrm>
        </p:grpSpPr>
        <p:sp>
          <p:nvSpPr>
            <p:cNvPr id="8" name="Horizontal Scroll 7"/>
            <p:cNvSpPr/>
            <p:nvPr/>
          </p:nvSpPr>
          <p:spPr>
            <a:xfrm>
              <a:off x="1714500" y="63500"/>
              <a:ext cx="5791200" cy="1439336"/>
            </a:xfrm>
            <a:prstGeom prst="horizontalScroll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7400" y="337136"/>
              <a:ext cx="478849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err="1" smtClean="0">
                  <a:solidFill>
                    <a:srgbClr val="00B0F0"/>
                  </a:solidFill>
                </a:rPr>
                <a:t>আজকের</a:t>
              </a:r>
              <a:r>
                <a:rPr lang="en-US" sz="6000" dirty="0" smtClean="0">
                  <a:solidFill>
                    <a:srgbClr val="00B0F0"/>
                  </a:solidFill>
                </a:rPr>
                <a:t> </a:t>
              </a:r>
              <a:r>
                <a:rPr lang="en-US" sz="6000" dirty="0" err="1" smtClean="0">
                  <a:solidFill>
                    <a:srgbClr val="00B0F0"/>
                  </a:solidFill>
                </a:rPr>
                <a:t>পাঠ</a:t>
              </a:r>
              <a:endParaRPr lang="en-US" sz="60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74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৫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8686800" cy="2585323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 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রূপান্তরিত কান্ড কী তা বলতে পারবে ।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রূপান্তরিত কান্ডের গঠন ব্যাখ্যা করতে পারবে। 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বিভিন্ন রূপান্তরিত কান্ডের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 ব্যাখ্যা করতে পারবে 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4600" y="533400"/>
            <a:ext cx="3276600" cy="1143000"/>
            <a:chOff x="2514600" y="533400"/>
            <a:chExt cx="3276600" cy="1143000"/>
          </a:xfrm>
        </p:grpSpPr>
        <p:sp>
          <p:nvSpPr>
            <p:cNvPr id="7" name="Rectangle 6"/>
            <p:cNvSpPr/>
            <p:nvPr/>
          </p:nvSpPr>
          <p:spPr>
            <a:xfrm>
              <a:off x="2514600" y="533400"/>
              <a:ext cx="3276600" cy="1143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09875" y="762000"/>
              <a:ext cx="268605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৬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74345"/>
            <a:ext cx="5105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দুটি লক্ষ্য কর –কান্ড দুটি কী একরকম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319" y="4622268"/>
            <a:ext cx="3733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কান্ডের আকার আকৃতি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ভিন্ন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849" y="4566907"/>
            <a:ext cx="21336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স্বাভাবিক কান্ড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4519" y="4607208"/>
            <a:ext cx="1905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রূপান্তরিত কান্ড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605561"/>
            <a:ext cx="301942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কেন এই রূপান্তর হয়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7664" y="5613630"/>
            <a:ext cx="5105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বিশেষ কাজ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সম্পাদনের জন্য রূপান্তর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93" name="Group 3092"/>
          <p:cNvGrpSpPr/>
          <p:nvPr/>
        </p:nvGrpSpPr>
        <p:grpSpPr>
          <a:xfrm>
            <a:off x="419100" y="1217170"/>
            <a:ext cx="3964000" cy="3235259"/>
            <a:chOff x="685800" y="1162554"/>
            <a:chExt cx="4038600" cy="4267200"/>
          </a:xfrm>
        </p:grpSpPr>
        <p:grpSp>
          <p:nvGrpSpPr>
            <p:cNvPr id="3074" name="Group 3073"/>
            <p:cNvGrpSpPr/>
            <p:nvPr/>
          </p:nvGrpSpPr>
          <p:grpSpPr>
            <a:xfrm>
              <a:off x="685800" y="1162554"/>
              <a:ext cx="3105150" cy="4267200"/>
              <a:chOff x="685800" y="990600"/>
              <a:chExt cx="3105150" cy="4267200"/>
            </a:xfrm>
          </p:grpSpPr>
          <p:pic>
            <p:nvPicPr>
              <p:cNvPr id="3077" name="Picture 5" descr="C:\Users\User\Desktop\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990600"/>
                <a:ext cx="3105150" cy="426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flipH="1">
                <a:off x="2238376" y="1676400"/>
                <a:ext cx="1066799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514600" y="2286000"/>
                <a:ext cx="0" cy="67128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238375" y="2286000"/>
                <a:ext cx="276225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198007" y="2942770"/>
                <a:ext cx="316593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2514600" y="2514600"/>
                <a:ext cx="9906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2238375" y="3124200"/>
                <a:ext cx="1309687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2238375" y="1143000"/>
                <a:ext cx="10668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3305176" y="2743200"/>
                <a:ext cx="242886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8" name="TextBox 3077"/>
            <p:cNvSpPr txBox="1"/>
            <p:nvPr/>
          </p:nvSpPr>
          <p:spPr>
            <a:xfrm>
              <a:off x="3305176" y="1162554"/>
              <a:ext cx="1152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79" name="TextBox 3078"/>
            <p:cNvSpPr txBox="1"/>
            <p:nvPr/>
          </p:nvSpPr>
          <p:spPr>
            <a:xfrm>
              <a:off x="3408759" y="1629259"/>
              <a:ext cx="764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0" name="TextBox 3079"/>
            <p:cNvSpPr txBox="1"/>
            <p:nvPr/>
          </p:nvSpPr>
          <p:spPr>
            <a:xfrm>
              <a:off x="3454683" y="2351876"/>
              <a:ext cx="909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পর্বমধ্য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1" name="TextBox 3080"/>
            <p:cNvSpPr txBox="1"/>
            <p:nvPr/>
          </p:nvSpPr>
          <p:spPr>
            <a:xfrm>
              <a:off x="3550556" y="2730488"/>
              <a:ext cx="826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পাতা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2" name="TextBox 3081"/>
            <p:cNvSpPr txBox="1"/>
            <p:nvPr/>
          </p:nvSpPr>
          <p:spPr>
            <a:xfrm>
              <a:off x="3550556" y="3145162"/>
              <a:ext cx="1173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92" name="Group 3091"/>
          <p:cNvGrpSpPr/>
          <p:nvPr/>
        </p:nvGrpSpPr>
        <p:grpSpPr>
          <a:xfrm>
            <a:off x="4533663" y="1154821"/>
            <a:ext cx="4267437" cy="3452387"/>
            <a:chOff x="4635500" y="1757639"/>
            <a:chExt cx="4274457" cy="3221455"/>
          </a:xfrm>
        </p:grpSpPr>
        <p:pic>
          <p:nvPicPr>
            <p:cNvPr id="14" name="Picture 2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0" y="1757639"/>
              <a:ext cx="3719512" cy="3077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3" name="TextBox 3082"/>
            <p:cNvSpPr txBox="1"/>
            <p:nvPr/>
          </p:nvSpPr>
          <p:spPr>
            <a:xfrm>
              <a:off x="6819900" y="306532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শল্কপত্র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4" name="TextBox 3083"/>
            <p:cNvSpPr txBox="1"/>
            <p:nvPr/>
          </p:nvSpPr>
          <p:spPr>
            <a:xfrm>
              <a:off x="7650843" y="3192153"/>
              <a:ext cx="102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85" name="TextBox 3084"/>
            <p:cNvSpPr txBox="1"/>
            <p:nvPr/>
          </p:nvSpPr>
          <p:spPr>
            <a:xfrm>
              <a:off x="7886700" y="4171183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87" name="Straight Connector 3086"/>
            <p:cNvCxnSpPr/>
            <p:nvPr/>
          </p:nvCxnSpPr>
          <p:spPr>
            <a:xfrm>
              <a:off x="7315200" y="4402014"/>
              <a:ext cx="464457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0" name="TextBox 3089"/>
            <p:cNvSpPr txBox="1"/>
            <p:nvPr/>
          </p:nvSpPr>
          <p:spPr>
            <a:xfrm>
              <a:off x="7777842" y="4517429"/>
              <a:ext cx="1132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91" name="TextBox 3090"/>
            <p:cNvSpPr txBox="1"/>
            <p:nvPr/>
          </p:nvSpPr>
          <p:spPr>
            <a:xfrm>
              <a:off x="4953000" y="3296152"/>
              <a:ext cx="1014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পর্বমধ্য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উত্তরঃউদ্ভিদের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 খাদ্য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16182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৭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14" y="1676400"/>
            <a:ext cx="5257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195614" y="560717"/>
            <a:ext cx="64008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কান্ড মাটির নীচে না উপরে অবস্থান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1307" y="5335029"/>
            <a:ext cx="3429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নীচে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,সেজন্য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বর্ণহীন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493" y="376050"/>
            <a:ext cx="6986814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কান্ড মাটির নীচে অবস্থান করার জন্য এধরণের কান্ডের নাম কী বলতো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3493" y="5335029"/>
            <a:ext cx="327705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ভূনিম্নস্থ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রূপান্তরিত কান্ড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913</TotalTime>
  <Words>567</Words>
  <Application>Microsoft Office PowerPoint</Application>
  <PresentationFormat>On-screen Show (4:3)</PresentationFormat>
  <Paragraphs>173</Paragraphs>
  <Slides>19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Garamond</vt:lpstr>
      <vt:lpstr>Nikosh ban</vt:lpstr>
      <vt:lpstr>NikoshBAN</vt:lpstr>
      <vt:lpstr>Vrinda</vt:lpstr>
      <vt:lpstr>Wingdings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7</dc:subject>
  <dc:creator>Afroza nasreen sultana</dc:creator>
  <cp:lastModifiedBy>My PC</cp:lastModifiedBy>
  <cp:revision>96</cp:revision>
  <dcterms:created xsi:type="dcterms:W3CDTF">2006-08-16T00:00:00Z</dcterms:created>
  <dcterms:modified xsi:type="dcterms:W3CDTF">2021-04-06T16:20:14Z</dcterms:modified>
</cp:coreProperties>
</file>