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media/audio11.wav" ContentType="audio/x-wav"/>
  <Override PartName="/ppt/media/audio21.wav" ContentType="audio/x-wav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notesMasterIdLst>
    <p:notesMasterId r:id="rId15"/>
  </p:notesMasterIdLst>
  <p:sldIdLst>
    <p:sldId id="282" r:id="rId2"/>
    <p:sldId id="283" r:id="rId3"/>
    <p:sldId id="287" r:id="rId4"/>
    <p:sldId id="284" r:id="rId5"/>
    <p:sldId id="281" r:id="rId6"/>
    <p:sldId id="256" r:id="rId7"/>
    <p:sldId id="280" r:id="rId8"/>
    <p:sldId id="257" r:id="rId9"/>
    <p:sldId id="277" r:id="rId10"/>
    <p:sldId id="285" r:id="rId11"/>
    <p:sldId id="286" r:id="rId12"/>
    <p:sldId id="278" r:id="rId13"/>
    <p:sldId id="279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FF"/>
    <a:srgbClr val="8DEAEF"/>
    <a:srgbClr val="FF00FF"/>
    <a:srgbClr val="106B7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291" autoAdjust="0"/>
  </p:normalViewPr>
  <p:slideViewPr>
    <p:cSldViewPr snapToGrid="0">
      <p:cViewPr>
        <p:scale>
          <a:sx n="73" d="100"/>
          <a:sy n="73" d="100"/>
        </p:scale>
        <p:origin x="-402" y="-19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E3F154-4F94-425E-A9EB-79D93ED727A9}" type="datetimeFigureOut">
              <a:rPr lang="en-US" smtClean="0"/>
              <a:pPr/>
              <a:t>7/4/2021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B075CD-6319-48E8-8DDA-411D73C7A0F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87325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A03E7-5085-47F6-8815-4F8FF0365F7D}" type="datetimeFigureOut">
              <a:rPr lang="en-US" smtClean="0"/>
              <a:pPr/>
              <a:t>7/4/2021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71DC-6F94-459C-A8C2-6D72B10A08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A03E7-5085-47F6-8815-4F8FF0365F7D}" type="datetimeFigureOut">
              <a:rPr lang="en-US" smtClean="0"/>
              <a:pPr/>
              <a:t>7/4/2021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71DC-6F94-459C-A8C2-6D72B10A08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785600" y="274641"/>
            <a:ext cx="36576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2800" y="274641"/>
            <a:ext cx="107696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A03E7-5085-47F6-8815-4F8FF0365F7D}" type="datetimeFigureOut">
              <a:rPr lang="en-US" smtClean="0"/>
              <a:pPr/>
              <a:t>7/4/2021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71DC-6F94-459C-A8C2-6D72B10A08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A03E7-5085-47F6-8815-4F8FF0365F7D}" type="datetimeFigureOut">
              <a:rPr lang="en-US" smtClean="0"/>
              <a:pPr/>
              <a:t>7/4/2021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71DC-6F94-459C-A8C2-6D72B10A08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A03E7-5085-47F6-8815-4F8FF0365F7D}" type="datetimeFigureOut">
              <a:rPr lang="en-US" smtClean="0"/>
              <a:pPr/>
              <a:t>7/4/2021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71DC-6F94-459C-A8C2-6D72B10A08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2800" y="1600203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0" y="1600203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A03E7-5085-47F6-8815-4F8FF0365F7D}" type="datetimeFigureOut">
              <a:rPr lang="en-US" smtClean="0"/>
              <a:pPr/>
              <a:t>7/4/2021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71DC-6F94-459C-A8C2-6D72B10A08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A03E7-5085-47F6-8815-4F8FF0365F7D}" type="datetimeFigureOut">
              <a:rPr lang="en-US" smtClean="0"/>
              <a:pPr/>
              <a:t>7/4/2021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71DC-6F94-459C-A8C2-6D72B10A08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A03E7-5085-47F6-8815-4F8FF0365F7D}" type="datetimeFigureOut">
              <a:rPr lang="en-US" smtClean="0"/>
              <a:pPr/>
              <a:t>7/4/2021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71DC-6F94-459C-A8C2-6D72B10A08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A03E7-5085-47F6-8815-4F8FF0365F7D}" type="datetimeFigureOut">
              <a:rPr lang="en-US" smtClean="0"/>
              <a:pPr/>
              <a:t>7/4/2021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71DC-6F94-459C-A8C2-6D72B10A08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A03E7-5085-47F6-8815-4F8FF0365F7D}" type="datetimeFigureOut">
              <a:rPr lang="en-US" smtClean="0"/>
              <a:pPr/>
              <a:t>7/4/2021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71DC-6F94-459C-A8C2-6D72B10A08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A03E7-5085-47F6-8815-4F8FF0365F7D}" type="datetimeFigureOut">
              <a:rPr lang="en-US" smtClean="0"/>
              <a:pPr/>
              <a:t>7/4/2021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71DC-6F94-459C-A8C2-6D72B10A08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EA03E7-5085-47F6-8815-4F8FF0365F7D}" type="datetimeFigureOut">
              <a:rPr lang="en-US" smtClean="0"/>
              <a:pPr/>
              <a:t>7/4/2021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C071DC-6F94-459C-A8C2-6D72B10A08B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9" Type="http://schemas.microsoft.com/office/2007/relationships/hdphoto" Target="../media/hdphoto3.wdp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1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425696" y="1511808"/>
            <a:ext cx="4035079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অনলাইন ক্লাসে সকলকে </a:t>
            </a:r>
          </a:p>
          <a:p>
            <a:pPr algn="ctr"/>
            <a:r>
              <a:rPr lang="bn-BD" sz="7200" i="1" dirty="0" smtClean="0"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7200" i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="" xmlns:a14="http://schemas.microsoft.com/office/drawing/2010/main">
                  <a14:imgLayer r:embed="rId9">
                    <a14:imgEffect>
                      <a14:saturation sat="3000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5777" y="2142744"/>
            <a:ext cx="2292684" cy="1905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60576" y="743712"/>
            <a:ext cx="345639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3200" u="sng" dirty="0" smtClean="0">
                <a:latin typeface="NikoshBAN" pitchFamily="2" charset="0"/>
                <a:cs typeface="NikoshBAN" pitchFamily="2" charset="0"/>
              </a:rPr>
              <a:t>গাণিতিক সমস্যার সমাধান</a:t>
            </a:r>
            <a:endParaRPr lang="en-US" sz="3200" u="sng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36064" y="1914144"/>
            <a:ext cx="6291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NikoshBAN" pitchFamily="2" charset="0"/>
                <a:cs typeface="NikoshBAN" pitchFamily="2" charset="0"/>
              </a:rPr>
              <a:t>A =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45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0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n-BD" dirty="0" smtClean="0">
                <a:latin typeface="Times New Roman" pitchFamily="18" charset="0"/>
                <a:cs typeface="Times New Roman" pitchFamily="18" charset="0"/>
              </a:rPr>
              <a:t>হলে প্রমান কর যে,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cos2A =</a:t>
            </a:r>
            <a:endParaRPr lang="en-US" baseline="30000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6327648" y="2084832"/>
            <a:ext cx="163372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6510528" y="1731264"/>
            <a:ext cx="10972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1-tan</a:t>
            </a:r>
            <a:r>
              <a:rPr lang="en-US" sz="2000" baseline="30000" dirty="0" smtClean="0"/>
              <a:t>2</a:t>
            </a:r>
            <a:r>
              <a:rPr lang="en-US" sz="2000" dirty="0" smtClean="0"/>
              <a:t>A</a:t>
            </a:r>
            <a:endParaRPr lang="en-US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6522720" y="2157984"/>
            <a:ext cx="12435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1+tan</a:t>
            </a:r>
            <a:r>
              <a:rPr lang="en-US" sz="2000" baseline="30000" dirty="0" smtClean="0"/>
              <a:t>2</a:t>
            </a:r>
            <a:r>
              <a:rPr lang="en-US" sz="2000" dirty="0" smtClean="0"/>
              <a:t>A</a:t>
            </a:r>
            <a:endParaRPr lang="en-US" sz="2000" dirty="0"/>
          </a:p>
        </p:txBody>
      </p:sp>
      <p:sp>
        <p:nvSpPr>
          <p:cNvPr id="11" name="TextBox 10"/>
          <p:cNvSpPr txBox="1"/>
          <p:nvPr/>
        </p:nvSpPr>
        <p:spPr>
          <a:xfrm>
            <a:off x="1536192" y="3364992"/>
            <a:ext cx="134363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3200" u="sng" dirty="0" smtClean="0">
                <a:latin typeface="NikoshBAN" pitchFamily="2" charset="0"/>
                <a:cs typeface="NikoshBAN" pitchFamily="2" charset="0"/>
              </a:rPr>
              <a:t>সমাধান :</a:t>
            </a:r>
            <a:endParaRPr lang="en-US" sz="3200" u="sng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304032" y="3474720"/>
            <a:ext cx="8095488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000" dirty="0" smtClean="0">
                <a:latin typeface="NikoshBAN" pitchFamily="2" charset="0"/>
                <a:cs typeface="NikoshBAN" pitchFamily="2" charset="0"/>
              </a:rPr>
              <a:t>দেওয়া আছে,  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A =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45</a:t>
            </a:r>
            <a:r>
              <a:rPr lang="en-US" sz="2000" baseline="30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2000" baseline="30000" dirty="0" smtClean="0">
                <a:latin typeface="NikoshBAN" pitchFamily="2" charset="0"/>
                <a:cs typeface="NikoshBAN" pitchFamily="2" charset="0"/>
              </a:rPr>
              <a:t>    </a:t>
            </a:r>
            <a:r>
              <a:rPr lang="bn-BD" sz="2000" dirty="0" smtClean="0">
                <a:latin typeface="NikoshBAN" pitchFamily="2" charset="0"/>
                <a:cs typeface="NikoshBAN" pitchFamily="2" charset="0"/>
              </a:rPr>
              <a:t> প্রমান করতে  হবে যে,</a:t>
            </a:r>
            <a:r>
              <a:rPr lang="bn-BD" sz="2000" dirty="0" smtClean="0"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cos2A =</a:t>
            </a:r>
            <a:endParaRPr lang="en-US" sz="2400" baseline="300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baseline="30000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>
            <a:off x="7924800" y="3645408"/>
            <a:ext cx="1036320" cy="121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8168640" y="3328416"/>
            <a:ext cx="9757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1-tan</a:t>
            </a:r>
            <a:r>
              <a:rPr lang="en-US" baseline="30000" dirty="0" smtClean="0"/>
              <a:t>2</a:t>
            </a:r>
            <a:r>
              <a:rPr lang="en-US" dirty="0" smtClean="0"/>
              <a:t>A</a:t>
            </a:r>
          </a:p>
          <a:p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8107680" y="3694177"/>
            <a:ext cx="1203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1+tan</a:t>
            </a:r>
            <a:r>
              <a:rPr lang="en-US" baseline="30000" dirty="0" smtClean="0"/>
              <a:t>2</a:t>
            </a:r>
            <a:r>
              <a:rPr lang="en-US" dirty="0" smtClean="0"/>
              <a:t>A</a:t>
            </a:r>
          </a:p>
          <a:p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2157984" y="4303776"/>
            <a:ext cx="6552243" cy="29238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বামপক্ষ =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cos2A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=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cos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(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.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45</a:t>
            </a:r>
            <a:r>
              <a:rPr lang="en-US" sz="2400" baseline="30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2400" baseline="300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) =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cos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90</a:t>
            </a:r>
            <a:r>
              <a:rPr lang="en-US" sz="2400" baseline="30000" dirty="0" smtClean="0">
                <a:latin typeface="Times New Roman" pitchFamily="18" charset="0"/>
                <a:cs typeface="Times New Roman" pitchFamily="18" charset="0"/>
              </a:rPr>
              <a:t>0 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= 0 </a:t>
            </a:r>
          </a:p>
          <a:p>
            <a:endParaRPr lang="en-US" sz="2400" baseline="30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bn-BD" sz="2400" dirty="0" smtClean="0">
                <a:latin typeface="Times New Roman" pitchFamily="18" charset="0"/>
                <a:cs typeface="NikoshBAN" pitchFamily="2" charset="0"/>
              </a:rPr>
              <a:t>ডানপক্ষ =</a:t>
            </a:r>
            <a:r>
              <a:rPr lang="en-US" sz="2400" dirty="0" smtClean="0"/>
              <a:t>1-tan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A</a:t>
            </a:r>
            <a:r>
              <a:rPr lang="bn-BD" sz="2400" dirty="0" smtClean="0"/>
              <a:t> /</a:t>
            </a:r>
            <a:r>
              <a:rPr lang="en-US" sz="2400" dirty="0" smtClean="0"/>
              <a:t>1+tan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A</a:t>
            </a:r>
            <a:r>
              <a:rPr lang="bn-BD" sz="2400" dirty="0" smtClean="0"/>
              <a:t> =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1– (1)</a:t>
            </a:r>
            <a:r>
              <a:rPr lang="en-US" sz="24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/1+(1)</a:t>
            </a:r>
            <a:r>
              <a:rPr lang="en-US" sz="2400" baseline="300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= 0/2=0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.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  .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718816" y="5571744"/>
            <a:ext cx="29290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বামপক্ষ=ডানপক্ষ (প্রমাণিত)।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990011" y="679269"/>
            <a:ext cx="1828800" cy="64633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 মূল্যায়ন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52652" y="2286000"/>
            <a:ext cx="581297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Sin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90</a:t>
            </a:r>
            <a:r>
              <a:rPr lang="en-US" sz="4000" baseline="30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কত?</a:t>
            </a:r>
            <a:endParaRPr lang="bn-BD" sz="4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sz="4000" dirty="0" smtClean="0">
                <a:latin typeface="Times New Roman" pitchFamily="18" charset="0"/>
                <a:cs typeface="NikoshBAN" pitchFamily="2" charset="0"/>
              </a:rPr>
              <a:t>Cos90</a:t>
            </a:r>
            <a:r>
              <a:rPr lang="en-US" sz="4000" baseline="30000" dirty="0" smtClean="0">
                <a:latin typeface="Times New Roman" pitchFamily="18" charset="0"/>
                <a:cs typeface="NikoshBAN" pitchFamily="2" charset="0"/>
              </a:rPr>
              <a:t>0</a:t>
            </a:r>
            <a:r>
              <a:rPr lang="en-US" sz="4000" dirty="0" smtClean="0">
                <a:latin typeface="Times New Roman" pitchFamily="18" charset="0"/>
                <a:cs typeface="NikoshBAN" pitchFamily="2" charset="0"/>
              </a:rPr>
              <a:t>=</a:t>
            </a:r>
            <a:r>
              <a:rPr lang="bn-BD" sz="4000" dirty="0" smtClean="0">
                <a:latin typeface="Times New Roman" pitchFamily="18" charset="0"/>
                <a:cs typeface="NikoshBAN" pitchFamily="2" charset="0"/>
              </a:rPr>
              <a:t>কত?</a:t>
            </a:r>
          </a:p>
          <a:p>
            <a:pPr>
              <a:buFont typeface="Wingdings" pitchFamily="2" charset="2"/>
              <a:buChar char="ü"/>
            </a:pPr>
            <a:r>
              <a:rPr lang="en-US" sz="4000" dirty="0" smtClean="0">
                <a:latin typeface="Times New Roman" pitchFamily="18" charset="0"/>
                <a:cs typeface="NikoshBAN" pitchFamily="2" charset="0"/>
              </a:rPr>
              <a:t>Tan45</a:t>
            </a:r>
            <a:r>
              <a:rPr lang="en-US" sz="4000" baseline="30000" dirty="0" smtClean="0">
                <a:latin typeface="Times New Roman" pitchFamily="18" charset="0"/>
                <a:cs typeface="NikoshBAN" pitchFamily="2" charset="0"/>
              </a:rPr>
              <a:t>0</a:t>
            </a:r>
            <a:r>
              <a:rPr lang="en-US" sz="4000" dirty="0" smtClean="0">
                <a:latin typeface="Times New Roman" pitchFamily="18" charset="0"/>
                <a:cs typeface="NikoshBAN" pitchFamily="2" charset="0"/>
              </a:rPr>
              <a:t>=</a:t>
            </a:r>
            <a:r>
              <a:rPr lang="bn-BD" sz="4000" dirty="0" smtClean="0">
                <a:latin typeface="Times New Roman" pitchFamily="18" charset="0"/>
                <a:cs typeface="NikoshBAN" pitchFamily="2" charset="0"/>
              </a:rPr>
              <a:t>কত?</a:t>
            </a:r>
          </a:p>
          <a:p>
            <a:pPr>
              <a:buFont typeface="Wingdings" pitchFamily="2" charset="2"/>
              <a:buChar char="ü"/>
            </a:pPr>
            <a:r>
              <a:rPr lang="en-US" sz="4000" dirty="0" smtClean="0">
                <a:latin typeface="Times New Roman" pitchFamily="18" charset="0"/>
                <a:cs typeface="NikoshBAN" pitchFamily="2" charset="0"/>
              </a:rPr>
              <a:t>Cot30</a:t>
            </a:r>
            <a:r>
              <a:rPr lang="en-US" sz="4000" baseline="30000" dirty="0" smtClean="0">
                <a:latin typeface="Times New Roman" pitchFamily="18" charset="0"/>
                <a:cs typeface="NikoshBAN" pitchFamily="2" charset="0"/>
              </a:rPr>
              <a:t>0</a:t>
            </a:r>
            <a:r>
              <a:rPr lang="en-US" sz="4000" dirty="0" smtClean="0">
                <a:latin typeface="Times New Roman" pitchFamily="18" charset="0"/>
                <a:cs typeface="NikoshBAN" pitchFamily="2" charset="0"/>
              </a:rPr>
              <a:t>=</a:t>
            </a:r>
            <a:r>
              <a:rPr lang="bn-BD" sz="4000" dirty="0" smtClean="0">
                <a:latin typeface="Times New Roman" pitchFamily="18" charset="0"/>
                <a:cs typeface="NikoshBAN" pitchFamily="2" charset="0"/>
              </a:rPr>
              <a:t>কত?</a:t>
            </a:r>
          </a:p>
          <a:p>
            <a:pPr>
              <a:buFont typeface="Wingdings" pitchFamily="2" charset="2"/>
              <a:buChar char="ü"/>
            </a:pPr>
            <a:r>
              <a:rPr lang="en-US" sz="4000" dirty="0" smtClean="0">
                <a:latin typeface="Times New Roman" pitchFamily="18" charset="0"/>
                <a:cs typeface="NikoshBAN" pitchFamily="2" charset="0"/>
              </a:rPr>
              <a:t>Sin30</a:t>
            </a:r>
            <a:r>
              <a:rPr lang="en-US" sz="4000" baseline="30000" dirty="0" smtClean="0">
                <a:latin typeface="Times New Roman" pitchFamily="18" charset="0"/>
                <a:cs typeface="NikoshBAN" pitchFamily="2" charset="0"/>
              </a:rPr>
              <a:t>0</a:t>
            </a:r>
            <a:r>
              <a:rPr lang="en-US" sz="4000" dirty="0" smtClean="0">
                <a:latin typeface="Times New Roman" pitchFamily="18" charset="0"/>
                <a:cs typeface="NikoshBAN" pitchFamily="2" charset="0"/>
              </a:rPr>
              <a:t> +co30</a:t>
            </a:r>
            <a:r>
              <a:rPr lang="en-US" sz="4000" baseline="30000" dirty="0" smtClean="0">
                <a:latin typeface="Times New Roman" pitchFamily="18" charset="0"/>
                <a:cs typeface="NikoshBAN" pitchFamily="2" charset="0"/>
              </a:rPr>
              <a:t>0</a:t>
            </a:r>
            <a:r>
              <a:rPr lang="en-US" sz="4000" dirty="0" smtClean="0">
                <a:latin typeface="Times New Roman" pitchFamily="18" charset="0"/>
                <a:cs typeface="NikoshBAN" pitchFamily="2" charset="0"/>
              </a:rPr>
              <a:t>=</a:t>
            </a:r>
            <a:r>
              <a:rPr lang="bn-BD" sz="4000" dirty="0" smtClean="0">
                <a:latin typeface="Times New Roman" pitchFamily="18" charset="0"/>
                <a:cs typeface="NikoshBAN" pitchFamily="2" charset="0"/>
              </a:rPr>
              <a:t>কত?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789C8AB-C2FB-41B3-AC85-38FA4101B4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96471" y="635726"/>
            <a:ext cx="4828032" cy="1011936"/>
          </a:xfrm>
          <a:solidFill>
            <a:schemeClr val="accent3">
              <a:lumMod val="40000"/>
              <a:lumOff val="60000"/>
            </a:schemeClr>
          </a:solidFill>
          <a:ln>
            <a:solidFill>
              <a:srgbClr val="C00000"/>
            </a:solidFill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bn-IN" sz="5400" dirty="0"/>
              <a:t>   </a:t>
            </a:r>
            <a:r>
              <a:rPr lang="bn-BD" sz="5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বাড়ির কাজ</a:t>
            </a:r>
            <a:endParaRPr lang="en-US" sz="5400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BDB373B-729A-49BD-B207-A9259FD9DC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58409" y="2509822"/>
            <a:ext cx="7534656" cy="1510925"/>
          </a:xfrm>
          <a:solidFill>
            <a:schemeClr val="accent3">
              <a:lumMod val="40000"/>
              <a:lumOff val="60000"/>
            </a:schemeClr>
          </a:solidFill>
          <a:ln w="28575">
            <a:solidFill>
              <a:srgbClr val="C00000"/>
            </a:solidFill>
          </a:ln>
        </p:spPr>
        <p:txBody>
          <a:bodyPr>
            <a:normAutofit lnSpcReduction="10000"/>
          </a:bodyPr>
          <a:lstStyle/>
          <a:p>
            <a:r>
              <a:rPr lang="en-US" sz="4000" dirty="0"/>
              <a:t>45⁰ </a:t>
            </a:r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কোণের ত্রিকোনমিতিক অনুপাত নির্ণয় কর।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xmlns="" val="19550167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950208" y="1853184"/>
            <a:ext cx="4038285" cy="101566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8575">
            <a:noFill/>
          </a:ln>
          <a:effectLst>
            <a:glow rad="228600">
              <a:schemeClr val="accent5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rtlCol="0">
            <a:spAutoFit/>
          </a:bodyPr>
          <a:lstStyle/>
          <a:p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সবাইকে ধন্যবাদ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4927988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fracture"/>
        <p:sndAc>
          <p:stSnd>
            <p:snd r:embed="rId3" name="camera.wav"/>
          </p:stSnd>
        </p:sndAc>
      </p:transition>
    </mc:Choice>
    <mc:Fallback>
      <p:transition spd="slow">
        <p:fade/>
        <p:sndAc>
          <p:stSnd>
            <p:snd r:embed="rId2" name="camera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57253" y="693174"/>
            <a:ext cx="3318386" cy="83099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39687" y="2503932"/>
            <a:ext cx="4051745" cy="2585323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বিলাস কান্তি দাস</a:t>
            </a:r>
          </a:p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প্রধান শিক্ষক</a:t>
            </a:r>
          </a:p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উরকিরচর উচ্চ বিদ্যালয়</a:t>
            </a:r>
          </a:p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রাউজান, চট্টগ্রাম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dirty="0" smtClean="0">
                <a:latin typeface="NikoshBAN" pitchFamily="2" charset="0"/>
                <a:cs typeface="NikoshBAN" pitchFamily="2" charset="0"/>
              </a:rPr>
              <a:t>E-mail: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bilashm1967@gmail.com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711679" y="2678811"/>
            <a:ext cx="3472070" cy="323165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শ্রেণি-৯ম ও ১০ম</a:t>
            </a:r>
          </a:p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বিষয়-গণিত</a:t>
            </a:r>
          </a:p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অধ্যায়-৯ম</a:t>
            </a:r>
          </a:p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সুক্মকোণের ত্রিকোণমিতিক অনুপাত নির্ণয়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bn-BD" sz="3200" smtClean="0">
                <a:latin typeface="NikoshBAN" pitchFamily="2" charset="0"/>
                <a:cs typeface="NikoshBAN" pitchFamily="2" charset="0"/>
              </a:rPr>
              <a:t>সময়- ৫০ মিনিট।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8" name="Picture 7" descr="IMG_20201230_17004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091287" y="525292"/>
            <a:ext cx="1415845" cy="170953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442754" y="352697"/>
            <a:ext cx="683071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বলতে পারবে নিচের কোণ গুলির নাম কি ?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15737" y="2207623"/>
            <a:ext cx="192892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AOB = 30</a:t>
            </a:r>
            <a:r>
              <a:rPr lang="en-US" sz="3200" baseline="30000" dirty="0" smtClean="0"/>
              <a:t>0</a:t>
            </a:r>
            <a:endParaRPr lang="en-US" sz="3200" baseline="30000" dirty="0"/>
          </a:p>
        </p:txBody>
      </p:sp>
      <p:sp>
        <p:nvSpPr>
          <p:cNvPr id="6" name="TextBox 5"/>
          <p:cNvSpPr txBox="1"/>
          <p:nvPr/>
        </p:nvSpPr>
        <p:spPr>
          <a:xfrm>
            <a:off x="4650377" y="2259875"/>
            <a:ext cx="193995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PQR = </a:t>
            </a:r>
            <a:r>
              <a:rPr lang="en-US" sz="2800" dirty="0" smtClean="0">
                <a:cs typeface="NikoshBAN" pitchFamily="2" charset="0"/>
              </a:rPr>
              <a:t>45</a:t>
            </a:r>
            <a:r>
              <a:rPr lang="en-US" sz="2800" baseline="30000" dirty="0" smtClean="0">
                <a:cs typeface="NikoshBAN" pitchFamily="2" charset="0"/>
              </a:rPr>
              <a:t>0</a:t>
            </a:r>
            <a:endParaRPr lang="en-US" sz="2800" baseline="30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419703" y="2129246"/>
            <a:ext cx="20400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   XYZ = 60</a:t>
            </a:r>
            <a:r>
              <a:rPr lang="en-US" sz="3200" baseline="30000" dirty="0" smtClean="0"/>
              <a:t>0</a:t>
            </a:r>
            <a:endParaRPr lang="en-US" sz="3200" baseline="30000" dirty="0"/>
          </a:p>
        </p:txBody>
      </p:sp>
      <p:cxnSp>
        <p:nvCxnSpPr>
          <p:cNvPr id="13" name="Straight Connector 12"/>
          <p:cNvCxnSpPr/>
          <p:nvPr/>
        </p:nvCxnSpPr>
        <p:spPr>
          <a:xfrm rot="5400000">
            <a:off x="7458894" y="2233750"/>
            <a:ext cx="548637" cy="26125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7628709" y="2612571"/>
            <a:ext cx="718457" cy="130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5400000">
            <a:off x="4428310" y="2325191"/>
            <a:ext cx="574764" cy="15675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4637314" y="2690949"/>
            <a:ext cx="914400" cy="261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rot="5400000">
            <a:off x="1652455" y="2279470"/>
            <a:ext cx="587825" cy="20900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V="1">
            <a:off x="1841863" y="2664823"/>
            <a:ext cx="783771" cy="130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2429691" y="3892732"/>
            <a:ext cx="821891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এ কোণ গুলির প্রত্যেকটির নাম  </a:t>
            </a:r>
            <a:r>
              <a:rPr lang="bn-BD" sz="6000" dirty="0" smtClean="0">
                <a:solidFill>
                  <a:schemeClr val="accent5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সুক্ষ্মকোণ</a:t>
            </a:r>
            <a:endParaRPr lang="en-US" sz="6000" dirty="0">
              <a:solidFill>
                <a:schemeClr val="accent5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3034A2FC-167C-49AB-B378-A8A0EB9DECCA}"/>
              </a:ext>
            </a:extLst>
          </p:cNvPr>
          <p:cNvSpPr txBox="1"/>
          <p:nvPr/>
        </p:nvSpPr>
        <p:spPr>
          <a:xfrm>
            <a:off x="4870174" y="569844"/>
            <a:ext cx="2451652" cy="70788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শিরোনাম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121152" y="2523744"/>
            <a:ext cx="6527749" cy="70788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28575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সুক্মকোণের ত্রিকোণমিতিক অনুপাত নির্ণয়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build="allAtOnce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38E2F4B-98F4-4AD7-B720-AFFE372B17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06368" y="621792"/>
            <a:ext cx="3864864" cy="865632"/>
          </a:xfr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dirty="0"/>
              <a:t>   </a:t>
            </a:r>
            <a:r>
              <a:rPr lang="bn-IN" dirty="0"/>
              <a:t> </a:t>
            </a:r>
            <a:r>
              <a:rPr lang="bn-BD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শিখন ফল</a:t>
            </a:r>
            <a:endParaRPr lang="en-US" sz="4800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65EEA2B-EA19-46CE-B229-6623757423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40502" y="2521623"/>
            <a:ext cx="8596668" cy="280946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r>
              <a:rPr lang="bn-IN" sz="2800" dirty="0">
                <a:solidFill>
                  <a:schemeClr val="tx1"/>
                </a:solidFill>
              </a:rPr>
              <a:t>শিক্ষাথীরা জ্যামিতিক পদ্ধতিতে</a:t>
            </a:r>
            <a:r>
              <a:rPr lang="en-US" sz="2800" b="1" dirty="0">
                <a:solidFill>
                  <a:schemeClr val="tx1"/>
                </a:solidFill>
              </a:rPr>
              <a:t> 30⁰</a:t>
            </a:r>
            <a:r>
              <a:rPr lang="bn-IN" sz="2800" b="1" dirty="0">
                <a:solidFill>
                  <a:schemeClr val="tx1"/>
                </a:solidFill>
              </a:rPr>
              <a:t>, </a:t>
            </a:r>
            <a:r>
              <a:rPr lang="en-US" sz="2800" b="1" dirty="0">
                <a:solidFill>
                  <a:schemeClr val="tx1"/>
                </a:solidFill>
              </a:rPr>
              <a:t>60⁰</a:t>
            </a:r>
            <a:r>
              <a:rPr lang="bn-IN" sz="2800" b="1" dirty="0">
                <a:solidFill>
                  <a:schemeClr val="tx1"/>
                </a:solidFill>
              </a:rPr>
              <a:t>,</a:t>
            </a:r>
            <a:r>
              <a:rPr lang="en-US" sz="2800" dirty="0">
                <a:solidFill>
                  <a:schemeClr val="tx1"/>
                </a:solidFill>
              </a:rPr>
              <a:t> 45⁰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কোণের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bn-IN" sz="2800" b="1" dirty="0">
                <a:solidFill>
                  <a:schemeClr val="tx1"/>
                </a:solidFill>
              </a:rPr>
              <a:t>ত্রিকোণমিতিক অনুপাতের মান বের করতে </a:t>
            </a:r>
            <a:r>
              <a:rPr lang="bn-IN" sz="2800" b="1" dirty="0" smtClean="0">
                <a:solidFill>
                  <a:schemeClr val="tx1"/>
                </a:solidFill>
              </a:rPr>
              <a:t>পারবে</a:t>
            </a:r>
            <a:endParaRPr lang="bn-BD" sz="2800" b="1" dirty="0" smtClean="0">
              <a:solidFill>
                <a:schemeClr val="tx1"/>
              </a:solidFill>
            </a:endParaRPr>
          </a:p>
          <a:p>
            <a:r>
              <a:rPr lang="bn-BD" sz="2800" b="1" dirty="0" smtClean="0">
                <a:solidFill>
                  <a:schemeClr val="tx1"/>
                </a:solidFill>
              </a:rPr>
              <a:t>ত্রিকোণমিতির গাণিতিক সমস্যার সমাধান করতে পারবে।</a:t>
            </a:r>
          </a:p>
          <a:p>
            <a:r>
              <a:rPr lang="bn-BD" sz="2800" b="1" dirty="0" smtClean="0">
                <a:solidFill>
                  <a:schemeClr val="tx1"/>
                </a:solidFill>
              </a:rPr>
              <a:t>যে কোন জ্যামিতিক কোণ বিশ্লেষন করতে পারবে।</a:t>
            </a:r>
            <a:endParaRPr lang="bn-IN" sz="28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bn-IN" sz="2800" dirty="0">
                <a:solidFill>
                  <a:schemeClr val="tx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15369367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xmlns="" id="{EA06BBB2-1561-46E9-A1DB-F9540DE61E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7135" y="154647"/>
            <a:ext cx="9192769" cy="1325563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00B0F0"/>
                </a:solidFill>
              </a:rPr>
              <a:t>                 30⁰</a:t>
            </a:r>
            <a:r>
              <a:rPr lang="bn-IN" b="1" dirty="0">
                <a:solidFill>
                  <a:srgbClr val="00B0F0"/>
                </a:solidFill>
              </a:rPr>
              <a:t>, </a:t>
            </a:r>
            <a:r>
              <a:rPr lang="en-US" b="1" dirty="0">
                <a:solidFill>
                  <a:srgbClr val="00B0F0"/>
                </a:solidFill>
              </a:rPr>
              <a:t>60⁰ </a:t>
            </a:r>
            <a:r>
              <a:rPr lang="en-US" b="1" dirty="0" err="1">
                <a:solidFill>
                  <a:srgbClr val="00B0F0"/>
                </a:solidFill>
              </a:rPr>
              <a:t>কোণের</a:t>
            </a:r>
            <a:r>
              <a:rPr lang="en-US" b="1" dirty="0">
                <a:solidFill>
                  <a:srgbClr val="00B0F0"/>
                </a:solidFill>
              </a:rPr>
              <a:t> </a:t>
            </a:r>
            <a:r>
              <a:rPr lang="en-US" b="1" dirty="0" err="1">
                <a:solidFill>
                  <a:srgbClr val="00B0F0"/>
                </a:solidFill>
              </a:rPr>
              <a:t>ত্রিকোণমিতিক</a:t>
            </a:r>
            <a:r>
              <a:rPr lang="en-US" b="1" dirty="0">
                <a:solidFill>
                  <a:srgbClr val="00B0F0"/>
                </a:solidFill>
              </a:rPr>
              <a:t> </a:t>
            </a:r>
            <a:r>
              <a:rPr lang="bn-BD" b="1" dirty="0" smtClean="0">
                <a:solidFill>
                  <a:srgbClr val="00B0F0"/>
                </a:solidFill>
              </a:rPr>
              <a:t>অনুপাত</a:t>
            </a:r>
            <a:endParaRPr lang="en-US" b="1" dirty="0">
              <a:solidFill>
                <a:srgbClr val="00B0F0"/>
              </a:solidFill>
            </a:endParaRP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xmlns="" id="{6F5CE7B2-01DF-43DA-A1FA-78930F217A8C}"/>
              </a:ext>
            </a:extLst>
          </p:cNvPr>
          <p:cNvCxnSpPr>
            <a:cxnSpLocks/>
          </p:cNvCxnSpPr>
          <p:nvPr/>
        </p:nvCxnSpPr>
        <p:spPr>
          <a:xfrm flipV="1">
            <a:off x="3313043" y="1957944"/>
            <a:ext cx="3763618" cy="2226366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xmlns="" id="{C828D8CC-ECDE-4252-847F-9ABD9344BABB}"/>
              </a:ext>
            </a:extLst>
          </p:cNvPr>
          <p:cNvCxnSpPr>
            <a:cxnSpLocks/>
          </p:cNvCxnSpPr>
          <p:nvPr/>
        </p:nvCxnSpPr>
        <p:spPr>
          <a:xfrm>
            <a:off x="3348061" y="4185199"/>
            <a:ext cx="3763618" cy="1961322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xmlns="" id="{102B4B38-51DE-4D78-9893-BFD78EEC923F}"/>
              </a:ext>
            </a:extLst>
          </p:cNvPr>
          <p:cNvCxnSpPr>
            <a:cxnSpLocks/>
          </p:cNvCxnSpPr>
          <p:nvPr/>
        </p:nvCxnSpPr>
        <p:spPr>
          <a:xfrm>
            <a:off x="6096000" y="2531165"/>
            <a:ext cx="0" cy="3101009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Arc 30">
            <a:extLst>
              <a:ext uri="{FF2B5EF4-FFF2-40B4-BE49-F238E27FC236}">
                <a16:creationId xmlns:a16="http://schemas.microsoft.com/office/drawing/2014/main" xmlns="" id="{90D6EBEB-313D-4FA0-B911-736B49CB94B3}"/>
              </a:ext>
            </a:extLst>
          </p:cNvPr>
          <p:cNvSpPr/>
          <p:nvPr/>
        </p:nvSpPr>
        <p:spPr>
          <a:xfrm rot="10800000">
            <a:off x="5393634" y="2438400"/>
            <a:ext cx="1351722" cy="1091088"/>
          </a:xfrm>
          <a:prstGeom prst="arc">
            <a:avLst/>
          </a:prstGeom>
          <a:ln w="5715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Arc 31">
            <a:extLst>
              <a:ext uri="{FF2B5EF4-FFF2-40B4-BE49-F238E27FC236}">
                <a16:creationId xmlns:a16="http://schemas.microsoft.com/office/drawing/2014/main" xmlns="" id="{3F6DDCB3-1698-4086-A7D5-AF688CEB7108}"/>
              </a:ext>
            </a:extLst>
          </p:cNvPr>
          <p:cNvSpPr/>
          <p:nvPr/>
        </p:nvSpPr>
        <p:spPr>
          <a:xfrm rot="16359759">
            <a:off x="5425113" y="4624127"/>
            <a:ext cx="1307154" cy="1292393"/>
          </a:xfrm>
          <a:prstGeom prst="arc">
            <a:avLst/>
          </a:prstGeom>
          <a:ln w="5715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xmlns="" id="{1FBA4224-49BF-4538-9810-755A8FCF03DB}"/>
              </a:ext>
            </a:extLst>
          </p:cNvPr>
          <p:cNvCxnSpPr>
            <a:cxnSpLocks/>
          </p:cNvCxnSpPr>
          <p:nvPr/>
        </p:nvCxnSpPr>
        <p:spPr>
          <a:xfrm>
            <a:off x="3377794" y="4184310"/>
            <a:ext cx="4253948" cy="0"/>
          </a:xfrm>
          <a:prstGeom prst="straightConnector1">
            <a:avLst/>
          </a:prstGeom>
          <a:ln w="57150">
            <a:solidFill>
              <a:schemeClr val="tx1">
                <a:lumMod val="95000"/>
                <a:lumOff val="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Arc 37">
            <a:extLst>
              <a:ext uri="{FF2B5EF4-FFF2-40B4-BE49-F238E27FC236}">
                <a16:creationId xmlns:a16="http://schemas.microsoft.com/office/drawing/2014/main" xmlns="" id="{594A7265-C6EF-460E-BF8C-8E30F7C965B9}"/>
              </a:ext>
            </a:extLst>
          </p:cNvPr>
          <p:cNvSpPr/>
          <p:nvPr/>
        </p:nvSpPr>
        <p:spPr>
          <a:xfrm rot="2352921">
            <a:off x="3116008" y="3554078"/>
            <a:ext cx="1281916" cy="1340435"/>
          </a:xfrm>
          <a:prstGeom prst="arc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xmlns="" id="{9FAFAF35-06AC-44E0-9C08-733638F7D3FF}"/>
              </a:ext>
            </a:extLst>
          </p:cNvPr>
          <p:cNvSpPr txBox="1"/>
          <p:nvPr/>
        </p:nvSpPr>
        <p:spPr>
          <a:xfrm>
            <a:off x="2836631" y="3807029"/>
            <a:ext cx="2252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o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xmlns="" id="{8BC32444-3C81-4F64-A678-72300330C9D0}"/>
              </a:ext>
            </a:extLst>
          </p:cNvPr>
          <p:cNvSpPr txBox="1"/>
          <p:nvPr/>
        </p:nvSpPr>
        <p:spPr>
          <a:xfrm>
            <a:off x="5869015" y="1838888"/>
            <a:ext cx="45397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p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xmlns="" id="{E44659A3-8192-45A4-BEB9-0CE6723FD284}"/>
              </a:ext>
            </a:extLst>
          </p:cNvPr>
          <p:cNvSpPr txBox="1"/>
          <p:nvPr/>
        </p:nvSpPr>
        <p:spPr>
          <a:xfrm>
            <a:off x="6935182" y="1291058"/>
            <a:ext cx="38664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z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xmlns="" id="{506CC8D2-FA78-4BFC-BA8A-D5EB808C2989}"/>
              </a:ext>
            </a:extLst>
          </p:cNvPr>
          <p:cNvSpPr txBox="1"/>
          <p:nvPr/>
        </p:nvSpPr>
        <p:spPr>
          <a:xfrm>
            <a:off x="5680088" y="5447398"/>
            <a:ext cx="52931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Q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xmlns="" id="{442ADC27-74C5-4EAE-892A-BA303A1D98BE}"/>
              </a:ext>
            </a:extLst>
          </p:cNvPr>
          <p:cNvSpPr txBox="1"/>
          <p:nvPr/>
        </p:nvSpPr>
        <p:spPr>
          <a:xfrm>
            <a:off x="6795747" y="5953215"/>
            <a:ext cx="38664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z</a:t>
            </a:r>
          </a:p>
        </p:txBody>
      </p: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xmlns="" id="{1E44E461-A505-4D07-958D-8E057D7198C6}"/>
              </a:ext>
            </a:extLst>
          </p:cNvPr>
          <p:cNvCxnSpPr>
            <a:cxnSpLocks/>
          </p:cNvCxnSpPr>
          <p:nvPr/>
        </p:nvCxnSpPr>
        <p:spPr>
          <a:xfrm>
            <a:off x="7189662" y="6221679"/>
            <a:ext cx="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xmlns="" id="{57B10E93-9BFF-4A17-B75E-601B2F5CFE9E}"/>
              </a:ext>
            </a:extLst>
          </p:cNvPr>
          <p:cNvCxnSpPr>
            <a:cxnSpLocks/>
            <a:endCxn id="44" idx="3"/>
          </p:cNvCxnSpPr>
          <p:nvPr/>
        </p:nvCxnSpPr>
        <p:spPr>
          <a:xfrm>
            <a:off x="7121570" y="6221194"/>
            <a:ext cx="60821" cy="85964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>
            <a:extLst>
              <a:ext uri="{FF2B5EF4-FFF2-40B4-BE49-F238E27FC236}">
                <a16:creationId xmlns:a16="http://schemas.microsoft.com/office/drawing/2014/main" xmlns="" id="{519ADB31-2913-403F-9455-05C53FD68F7B}"/>
              </a:ext>
            </a:extLst>
          </p:cNvPr>
          <p:cNvSpPr txBox="1"/>
          <p:nvPr/>
        </p:nvSpPr>
        <p:spPr>
          <a:xfrm>
            <a:off x="6096000" y="4064497"/>
            <a:ext cx="62388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M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xmlns="" id="{C4D7EFA4-C22F-4B04-AA7B-277B43E6F447}"/>
              </a:ext>
            </a:extLst>
          </p:cNvPr>
          <p:cNvSpPr txBox="1"/>
          <p:nvPr/>
        </p:nvSpPr>
        <p:spPr>
          <a:xfrm>
            <a:off x="7215522" y="4074637"/>
            <a:ext cx="45076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X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xmlns="" id="{DA966C3A-C041-4209-80CA-7F12854D8807}"/>
              </a:ext>
            </a:extLst>
          </p:cNvPr>
          <p:cNvSpPr txBox="1"/>
          <p:nvPr/>
        </p:nvSpPr>
        <p:spPr>
          <a:xfrm rot="20049854">
            <a:off x="5549147" y="2921513"/>
            <a:ext cx="54534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C00000"/>
                </a:solidFill>
              </a:rPr>
              <a:t>60⁰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xmlns="" id="{8D32505A-F077-49A7-B2DA-F80C7DEADDE2}"/>
              </a:ext>
            </a:extLst>
          </p:cNvPr>
          <p:cNvSpPr txBox="1"/>
          <p:nvPr/>
        </p:nvSpPr>
        <p:spPr>
          <a:xfrm rot="20172509">
            <a:off x="5557495" y="4862732"/>
            <a:ext cx="54534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C00000"/>
                </a:solidFill>
              </a:rPr>
              <a:t>60⁰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xmlns="" id="{EC58255A-56E4-4BE6-815C-E9120CA64317}"/>
              </a:ext>
            </a:extLst>
          </p:cNvPr>
          <p:cNvSpPr txBox="1"/>
          <p:nvPr/>
        </p:nvSpPr>
        <p:spPr>
          <a:xfrm>
            <a:off x="3818688" y="3775437"/>
            <a:ext cx="6014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C00000"/>
                </a:solidFill>
              </a:rPr>
              <a:t>30⁰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xmlns="" id="{AFAB1866-FF2F-4020-92D6-C6B5974F4A4F}"/>
              </a:ext>
            </a:extLst>
          </p:cNvPr>
          <p:cNvSpPr txBox="1"/>
          <p:nvPr/>
        </p:nvSpPr>
        <p:spPr>
          <a:xfrm>
            <a:off x="3750946" y="4130194"/>
            <a:ext cx="5469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C00000"/>
                </a:solidFill>
              </a:rPr>
              <a:t>30⁰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xmlns="" id="{768F8FD6-68B0-4092-94D5-B1707B04A2EC}"/>
              </a:ext>
            </a:extLst>
          </p:cNvPr>
          <p:cNvSpPr txBox="1"/>
          <p:nvPr/>
        </p:nvSpPr>
        <p:spPr>
          <a:xfrm>
            <a:off x="4407187" y="2648722"/>
            <a:ext cx="68961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solidFill>
                  <a:schemeClr val="accent2">
                    <a:lumMod val="75000"/>
                  </a:schemeClr>
                </a:solidFill>
              </a:rPr>
              <a:t>2a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xmlns="" id="{BC11BC68-1B21-48D7-ABBF-2385E74B7961}"/>
              </a:ext>
            </a:extLst>
          </p:cNvPr>
          <p:cNvSpPr txBox="1"/>
          <p:nvPr/>
        </p:nvSpPr>
        <p:spPr>
          <a:xfrm>
            <a:off x="6224527" y="3084951"/>
            <a:ext cx="42992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solidFill>
                  <a:schemeClr val="accent4">
                    <a:lumMod val="75000"/>
                  </a:schemeClr>
                </a:solidFill>
              </a:rPr>
              <a:t>a</a:t>
            </a: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D2234BE9-3C33-4991-A340-87265777DE02}"/>
                  </a:ext>
                </a:extLst>
              </p:cNvPr>
              <p:cNvSpPr txBox="1"/>
              <p:nvPr/>
            </p:nvSpPr>
            <p:spPr>
              <a:xfrm>
                <a:off x="4134596" y="4244423"/>
                <a:ext cx="2040834" cy="43640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sz="2000" b="1" i="1" smtClean="0">
                              <a:solidFill>
                                <a:srgbClr val="FF00FF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2000" b="1" i="1" smtClean="0">
                              <a:solidFill>
                                <a:srgbClr val="FF00FF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𝟑</m:t>
                          </m:r>
                        </m:e>
                      </m:rad>
                      <m:r>
                        <a:rPr lang="en-US" sz="2000" b="1" i="0" smtClean="0">
                          <a:solidFill>
                            <a:srgbClr val="FF00FF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𝐚</m:t>
                      </m:r>
                    </m:oMath>
                  </m:oMathPara>
                </a14:m>
                <a:endParaRPr lang="en-US" sz="2000" b="1" dirty="0">
                  <a:solidFill>
                    <a:srgbClr val="FF00FF"/>
                  </a:solidFill>
                </a:endParaRPr>
              </a:p>
            </p:txBody>
          </p:sp>
        </mc:Choice>
        <mc:Fallback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D2234BE9-3C33-4991-A340-87265777DE0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34596" y="4244423"/>
                <a:ext cx="2040834" cy="43640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1568722451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2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7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2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7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2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7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1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6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1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2" grpId="0" animBg="1"/>
      <p:bldP spid="38" grpId="0" animBg="1"/>
      <p:bldP spid="40" grpId="0"/>
      <p:bldP spid="41" grpId="0"/>
      <p:bldP spid="42" grpId="0"/>
      <p:bldP spid="43" grpId="0"/>
      <p:bldP spid="44" grpId="0"/>
      <p:bldP spid="54" grpId="0"/>
      <p:bldP spid="55" grpId="0"/>
      <p:bldP spid="56" grpId="0"/>
      <p:bldP spid="58" grpId="0"/>
      <p:bldP spid="61" grpId="0"/>
      <p:bldP spid="62" grpId="0"/>
      <p:bldP spid="66" grpId="0"/>
      <p:bldP spid="6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13D30FB-1160-4166-A04C-79807B7ED46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505056" y="536713"/>
                <a:ext cx="8596668" cy="6321287"/>
              </a:xfrm>
            </p:spPr>
            <p:txBody>
              <a:bodyPr anchor="ctr">
                <a:normAutofit fontScale="62500" lnSpcReduction="20000"/>
              </a:bodyPr>
              <a:lstStyle/>
              <a:p>
                <a:r>
                  <a:rPr lang="en-US" sz="5100" b="1" dirty="0">
                    <a:solidFill>
                      <a:srgbClr val="00B0F0"/>
                    </a:solidFill>
                  </a:rPr>
                  <a:t>30⁰</a:t>
                </a:r>
                <a:r>
                  <a:rPr lang="bn-IN" sz="5100" b="1" dirty="0">
                    <a:solidFill>
                      <a:srgbClr val="00B0F0"/>
                    </a:solidFill>
                  </a:rPr>
                  <a:t>, </a:t>
                </a:r>
                <a:r>
                  <a:rPr lang="en-US" sz="5100" b="1" dirty="0">
                    <a:solidFill>
                      <a:srgbClr val="00B0F0"/>
                    </a:solidFill>
                  </a:rPr>
                  <a:t>60⁰ </a:t>
                </a:r>
                <a:r>
                  <a:rPr lang="en-US" sz="5100" b="1" dirty="0" err="1">
                    <a:solidFill>
                      <a:srgbClr val="00B0F0"/>
                    </a:solidFill>
                  </a:rPr>
                  <a:t>কোণের</a:t>
                </a:r>
                <a:r>
                  <a:rPr lang="en-US" sz="5100" b="1" dirty="0">
                    <a:solidFill>
                      <a:srgbClr val="00B0F0"/>
                    </a:solidFill>
                  </a:rPr>
                  <a:t/>
                </a:r>
                <a:r>
                  <a:rPr lang="en-US" sz="5100" b="1" dirty="0" err="1">
                    <a:solidFill>
                      <a:srgbClr val="00B0F0"/>
                    </a:solidFill>
                  </a:rPr>
                  <a:t>ত্রিকোণমিতিক</a:t>
                </a:r>
                <a:r>
                  <a:rPr lang="en-US" sz="5100" b="1" dirty="0">
                    <a:solidFill>
                      <a:srgbClr val="00B0F0"/>
                    </a:solidFill>
                  </a:rPr>
                  <a:t/>
                </a:r>
                <a:r>
                  <a:rPr lang="en-US" sz="5100" b="1" dirty="0" err="1">
                    <a:solidFill>
                      <a:srgbClr val="00B0F0"/>
                    </a:solidFill>
                  </a:rPr>
                  <a:t>আনুপাত</a:t>
                </a:r>
                <a:r>
                  <a:rPr lang="bn-IN" sz="3200" b="1" dirty="0">
                    <a:solidFill>
                      <a:srgbClr val="00B0F0"/>
                    </a:solidFill>
                  </a:rPr>
                  <a:t>:</a:t>
                </a:r>
              </a:p>
              <a:p>
                <a:pPr marL="0" indent="0">
                  <a:buNone/>
                </a:pPr>
                <a:r>
                  <a:rPr lang="bn-IN" sz="3800" b="1" dirty="0">
                    <a:solidFill>
                      <a:schemeClr val="tx1"/>
                    </a:solidFill>
                  </a:rPr>
                  <a:t>মনে করি,</a:t>
                </a:r>
                <a:r>
                  <a:rPr lang="en-US" sz="3800" b="1" dirty="0">
                    <a:solidFill>
                      <a:schemeClr val="tx1"/>
                    </a:solidFill>
                  </a:rPr>
                  <a:t/>
                </a:r>
                <a14:m>
                  <m:oMath xmlns:m="http://schemas.openxmlformats.org/officeDocument/2006/math">
                    <m:r>
                      <a:rPr lang="bn-IN" sz="38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  <m:r>
                      <a:rPr lang="en-US" sz="38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𝑿𝑶𝒁</m:t>
                    </m:r>
                    <m:r>
                      <a:rPr lang="en-US" sz="38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38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𝟑𝟎</m:t>
                    </m:r>
                    <m:r>
                      <a:rPr lang="en-US" sz="38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⁰</m:t>
                    </m:r>
                  </m:oMath>
                </a14:m>
                <a:r>
                  <a:rPr lang="en-US" sz="3800" b="1" dirty="0">
                    <a:solidFill>
                      <a:srgbClr val="FF0000"/>
                    </a:solidFill>
                  </a:rPr>
                  <a:t/>
                </a:r>
                <a:r>
                  <a:rPr lang="bn-IN" sz="3800" b="1" dirty="0">
                    <a:solidFill>
                      <a:schemeClr val="tx1"/>
                    </a:solidFill>
                  </a:rPr>
                  <a:t>এবং</a:t>
                </a:r>
                <a:r>
                  <a:rPr lang="en-US" sz="3800" b="1" dirty="0">
                    <a:solidFill>
                      <a:schemeClr val="tx1"/>
                    </a:solidFill>
                  </a:rPr>
                  <a:t/>
                </a:r>
                <a:r>
                  <a:rPr lang="en-US" sz="3800" b="1" dirty="0">
                    <a:solidFill>
                      <a:srgbClr val="FF0000"/>
                    </a:solidFill>
                  </a:rPr>
                  <a:t>OZ</a:t>
                </a:r>
                <a:r>
                  <a:rPr lang="bn-IN" sz="3800" b="1" dirty="0">
                    <a:solidFill>
                      <a:schemeClr val="tx1"/>
                    </a:solidFill>
                  </a:rPr>
                  <a:t> বাহুতে</a:t>
                </a:r>
                <a:r>
                  <a:rPr lang="en-US" sz="3800" b="1" dirty="0">
                    <a:solidFill>
                      <a:schemeClr val="tx1"/>
                    </a:solidFill>
                  </a:rPr>
                  <a:t/>
                </a:r>
                <a:r>
                  <a:rPr lang="en-US" sz="3800" b="1" dirty="0">
                    <a:solidFill>
                      <a:srgbClr val="FF0000"/>
                    </a:solidFill>
                  </a:rPr>
                  <a:t>P</a:t>
                </a:r>
                <a:r>
                  <a:rPr lang="bn-IN" sz="3800" b="1" dirty="0">
                    <a:solidFill>
                      <a:schemeClr val="tx1"/>
                    </a:solidFill>
                  </a:rPr>
                  <a:t> একটি বিন্দু।</a:t>
                </a:r>
                <a:r>
                  <a:rPr lang="en-US" sz="3800" b="1" dirty="0">
                    <a:solidFill>
                      <a:srgbClr val="FF0000"/>
                    </a:solidFill>
                  </a:rPr>
                  <a:t>PM</a:t>
                </a:r>
                <a14:m>
                  <m:oMath xmlns:m="http://schemas.openxmlformats.org/officeDocument/2006/math">
                    <m:r>
                      <a:rPr lang="en-US" sz="38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⊥</m:t>
                    </m:r>
                    <m:r>
                      <a:rPr lang="en-US" sz="38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𝑶𝑿</m:t>
                    </m:r>
                  </m:oMath>
                </a14:m>
                <a:r>
                  <a:rPr lang="bn-IN" sz="3800" b="1" dirty="0">
                    <a:solidFill>
                      <a:schemeClr val="tx1"/>
                    </a:solidFill>
                  </a:rPr>
                  <a:t> আঁকি এবং</a:t>
                </a:r>
                <a:r>
                  <a:rPr lang="en-US" sz="3800" b="1" dirty="0">
                    <a:solidFill>
                      <a:schemeClr val="tx1"/>
                    </a:solidFill>
                  </a:rPr>
                  <a:t/>
                </a:r>
                <a:r>
                  <a:rPr lang="en-US" sz="3800" b="1" dirty="0">
                    <a:solidFill>
                      <a:srgbClr val="FF0000"/>
                    </a:solidFill>
                  </a:rPr>
                  <a:t>PM</a:t>
                </a:r>
                <a:r>
                  <a:rPr lang="bn-IN" sz="3800" b="1" dirty="0">
                    <a:solidFill>
                      <a:schemeClr val="tx1"/>
                    </a:solidFill>
                  </a:rPr>
                  <a:t> কে</a:t>
                </a:r>
                <a:r>
                  <a:rPr lang="en-US" sz="3800" b="1" dirty="0">
                    <a:solidFill>
                      <a:schemeClr val="tx1"/>
                    </a:solidFill>
                  </a:rPr>
                  <a:t/>
                </a:r>
                <a:r>
                  <a:rPr lang="en-US" sz="3800" b="1" dirty="0">
                    <a:solidFill>
                      <a:srgbClr val="FF0000"/>
                    </a:solidFill>
                  </a:rPr>
                  <a:t>Q</a:t>
                </a:r>
                <a:r>
                  <a:rPr lang="bn-IN" sz="3800" b="1" dirty="0">
                    <a:solidFill>
                      <a:schemeClr val="tx1"/>
                    </a:solidFill>
                  </a:rPr>
                  <a:t> পযন্ত বিধিত করি যেন</a:t>
                </a:r>
                <a:r>
                  <a:rPr lang="en-US" sz="3800" b="1" dirty="0">
                    <a:solidFill>
                      <a:schemeClr val="tx1"/>
                    </a:solidFill>
                  </a:rPr>
                  <a:t/>
                </a:r>
                <a:r>
                  <a:rPr lang="en-US" sz="3800" b="1" dirty="0">
                    <a:solidFill>
                      <a:srgbClr val="FF0000"/>
                    </a:solidFill>
                  </a:rPr>
                  <a:t>MQ=PM</a:t>
                </a:r>
                <a:r>
                  <a:rPr lang="bn-IN" sz="3800" b="1" dirty="0">
                    <a:solidFill>
                      <a:schemeClr val="tx1"/>
                    </a:solidFill>
                  </a:rPr>
                  <a:t> হয়।</a:t>
                </a:r>
                <a:r>
                  <a:rPr lang="en-US" sz="3800" b="1" dirty="0">
                    <a:solidFill>
                      <a:srgbClr val="FF0000"/>
                    </a:solidFill>
                  </a:rPr>
                  <a:t>O,Q</a:t>
                </a:r>
                <a:r>
                  <a:rPr lang="bn-IN" sz="3800" b="1" dirty="0">
                    <a:solidFill>
                      <a:schemeClr val="tx1"/>
                    </a:solidFill>
                  </a:rPr>
                  <a:t> যোগ করে</a:t>
                </a:r>
                <a:r>
                  <a:rPr lang="en-US" sz="3800" b="1" dirty="0">
                    <a:solidFill>
                      <a:schemeClr val="tx1"/>
                    </a:solidFill>
                  </a:rPr>
                  <a:t/>
                </a:r>
                <a:r>
                  <a:rPr lang="en-US" sz="3800" b="1" dirty="0">
                    <a:solidFill>
                      <a:srgbClr val="FF0000"/>
                    </a:solidFill>
                  </a:rPr>
                  <a:t>Z′</a:t>
                </a:r>
                <a:r>
                  <a:rPr lang="bn-IN" sz="3800" b="1" dirty="0">
                    <a:solidFill>
                      <a:schemeClr val="tx1"/>
                    </a:solidFill>
                  </a:rPr>
                  <a:t> পযন্ত বিধিত করি।এখন</a:t>
                </a:r>
                <a:r>
                  <a:rPr lang="en-US" sz="3800" b="1" dirty="0">
                    <a:solidFill>
                      <a:schemeClr val="tx1"/>
                    </a:solidFill>
                  </a:rPr>
                  <a:t/>
                </a:r>
                <a:r>
                  <a:rPr lang="el-GR" sz="3800" b="1" dirty="0">
                    <a:solidFill>
                      <a:srgbClr val="FF0000"/>
                    </a:solidFill>
                  </a:rPr>
                  <a:t>Δ</a:t>
                </a:r>
                <a:r>
                  <a:rPr lang="en-US" sz="3800" b="1" dirty="0">
                    <a:solidFill>
                      <a:srgbClr val="FF0000"/>
                    </a:solidFill>
                  </a:rPr>
                  <a:t>POM</a:t>
                </a:r>
                <a:r>
                  <a:rPr lang="bn-IN" sz="3800" b="1" dirty="0">
                    <a:solidFill>
                      <a:schemeClr val="tx1"/>
                    </a:solidFill>
                  </a:rPr>
                  <a:t> ও</a:t>
                </a:r>
                <a:r>
                  <a:rPr lang="el-GR" sz="3800" b="1" dirty="0">
                    <a:solidFill>
                      <a:srgbClr val="FF0000"/>
                    </a:solidFill>
                  </a:rPr>
                  <a:t> Δ</a:t>
                </a:r>
                <a:r>
                  <a:rPr lang="en-US" sz="3800" b="1" dirty="0">
                    <a:solidFill>
                      <a:srgbClr val="FF0000"/>
                    </a:solidFill>
                  </a:rPr>
                  <a:t>QOM</a:t>
                </a:r>
                <a:r>
                  <a:rPr lang="bn-IN" sz="3800" b="1" dirty="0">
                    <a:solidFill>
                      <a:schemeClr val="tx1"/>
                    </a:solidFill>
                  </a:rPr>
                  <a:t> এর মধ্যে</a:t>
                </a:r>
                <a:r>
                  <a:rPr lang="en-US" sz="3800" b="1" dirty="0">
                    <a:solidFill>
                      <a:schemeClr val="tx1"/>
                    </a:solidFill>
                  </a:rPr>
                  <a:t/>
                </a:r>
                <a:r>
                  <a:rPr lang="en-US" sz="3800" b="1" dirty="0">
                    <a:solidFill>
                      <a:srgbClr val="FF0000"/>
                    </a:solidFill>
                  </a:rPr>
                  <a:t>PM=QM</a:t>
                </a:r>
              </a:p>
              <a:p>
                <a:pPr marL="0" indent="0">
                  <a:buNone/>
                </a:pPr>
                <a:r>
                  <a:rPr lang="en-US" sz="3800" b="1" dirty="0">
                    <a:solidFill>
                      <a:srgbClr val="FF0000"/>
                    </a:solidFill>
                  </a:rPr>
                  <a:t>OM</a:t>
                </a:r>
                <a:r>
                  <a:rPr lang="bn-IN" sz="3800" b="1" dirty="0">
                    <a:solidFill>
                      <a:schemeClr val="tx1"/>
                    </a:solidFill>
                  </a:rPr>
                  <a:t> সাধারণ বাহু এবং</a:t>
                </a:r>
              </a:p>
              <a:p>
                <a:pPr marL="0" indent="0">
                  <a:buNone/>
                </a:pPr>
                <a:r>
                  <a:rPr lang="bn-IN" sz="3800" b="1" dirty="0">
                    <a:solidFill>
                      <a:schemeClr val="tx1"/>
                    </a:solidFill>
                  </a:rPr>
                  <a:t>অন্তরভুক্ত ,</a:t>
                </a:r>
                <a:r>
                  <a:rPr lang="en-US" sz="3800" b="1" dirty="0">
                    <a:solidFill>
                      <a:schemeClr val="tx1"/>
                    </a:solidFill>
                  </a:rPr>
                  <a:t/>
                </a:r>
                <a14:m>
                  <m:oMath xmlns:m="http://schemas.openxmlformats.org/officeDocument/2006/math">
                    <m:r>
                      <a:rPr lang="bn-IN" sz="38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  <m:r>
                      <a:rPr lang="en-US" sz="3800" b="1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𝐏𝐎𝐌</m:t>
                    </m:r>
                    <m:r>
                      <a:rPr lang="en-US" sz="3800" b="1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bn-IN" sz="3800" b="1" dirty="0">
                    <a:solidFill>
                      <a:schemeClr val="tx1"/>
                    </a:solidFill>
                  </a:rPr>
                  <a:t> অন্তরভুক্ত</a:t>
                </a:r>
                <a:r>
                  <a:rPr lang="bn-IN" sz="3800" b="1" dirty="0">
                    <a:solidFill>
                      <a:srgbClr val="FF0000"/>
                    </a:solidFill>
                    <a:ea typeface="Cambria Math" panose="02040503050406030204" pitchFamily="18" charset="0"/>
                  </a:rPr>
                  <a:t/>
                </a:r>
                <a14:m>
                  <m:oMath xmlns:m="http://schemas.openxmlformats.org/officeDocument/2006/math">
                    <m:r>
                      <a:rPr lang="bn-IN" sz="38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  <m:r>
                      <a:rPr lang="en-US" sz="3800" b="1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𝐐</m:t>
                    </m:r>
                    <m:r>
                      <a:rPr lang="en-US" sz="3800" b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𝐎𝐌</m:t>
                    </m:r>
                    <m:r>
                      <a:rPr lang="en-US" sz="3800" b="1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38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𝟗</m:t>
                    </m:r>
                    <m:r>
                      <a:rPr lang="en-US" sz="38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𝟎</m:t>
                    </m:r>
                    <m:r>
                      <a:rPr lang="en-US" sz="38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⁰</m:t>
                    </m:r>
                  </m:oMath>
                </a14:m>
                <a:endParaRPr lang="en-US" sz="3800" dirty="0"/>
              </a:p>
              <a:p>
                <a:pPr marL="0" indent="0">
                  <a:buNone/>
                </a:pPr>
                <a:r>
                  <a:rPr lang="bn-IN" sz="3800" dirty="0"/>
                  <a:t>সুতরাং</a:t>
                </a:r>
                <a:r>
                  <a:rPr lang="en-US" sz="3800" dirty="0">
                    <a:solidFill>
                      <a:srgbClr val="FF0000"/>
                    </a:solidFill>
                  </a:rPr>
                  <a:t>,</a:t>
                </a:r>
                <a:r>
                  <a:rPr lang="el-GR" sz="3800" b="1" dirty="0">
                    <a:solidFill>
                      <a:srgbClr val="FF0000"/>
                    </a:solidFill>
                  </a:rPr>
                  <a:t> Δ</a:t>
                </a:r>
                <a:r>
                  <a:rPr lang="en-US" sz="3800" b="1" dirty="0">
                    <a:solidFill>
                      <a:srgbClr val="FF0000"/>
                    </a:solidFill>
                  </a:rPr>
                  <a:t>POM</a:t>
                </a:r>
                <a:r>
                  <a:rPr lang="bn-IN" sz="3800" b="1" dirty="0">
                    <a:solidFill>
                      <a:schemeClr val="tx1"/>
                    </a:solidFill>
                  </a:rPr>
                  <a:t/>
                </a:r>
                <a14:m>
                  <m:oMath xmlns:m="http://schemas.openxmlformats.org/officeDocument/2006/math">
                    <m:r>
                      <a:rPr lang="en-US" sz="38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≅</m:t>
                    </m:r>
                  </m:oMath>
                </a14:m>
                <a:r>
                  <a:rPr lang="en-US" sz="3800" b="1" dirty="0">
                    <a:solidFill>
                      <a:schemeClr val="tx1"/>
                    </a:solidFill>
                  </a:rPr>
                  <a:t/>
                </a:r>
                <a:r>
                  <a:rPr lang="el-GR" sz="3800" b="1" dirty="0">
                    <a:solidFill>
                      <a:srgbClr val="FF0000"/>
                    </a:solidFill>
                  </a:rPr>
                  <a:t>Δ</a:t>
                </a:r>
                <a:r>
                  <a:rPr lang="en-US" sz="3800" b="1" dirty="0">
                    <a:solidFill>
                      <a:srgbClr val="FF0000"/>
                    </a:solidFill>
                  </a:rPr>
                  <a:t>QOM</a:t>
                </a:r>
                <a:endParaRPr lang="bn-IN" sz="3800" dirty="0"/>
              </a:p>
              <a:p>
                <a:pPr marL="0" indent="0">
                  <a:buNone/>
                </a:pPr>
                <a:r>
                  <a:rPr lang="bn-IN" sz="3800" dirty="0"/>
                  <a:t>অতএব</a:t>
                </a:r>
                <a:r>
                  <a:rPr lang="en-US" sz="3800" dirty="0">
                    <a:solidFill>
                      <a:srgbClr val="FF0000"/>
                    </a:solidFill>
                  </a:rPr>
                  <a:t>,</a:t>
                </a:r>
                <a:r>
                  <a:rPr lang="bn-IN" sz="3800" b="1" dirty="0">
                    <a:solidFill>
                      <a:srgbClr val="FF0000"/>
                    </a:solidFill>
                    <a:ea typeface="Cambria Math" panose="02040503050406030204" pitchFamily="18" charset="0"/>
                  </a:rPr>
                  <a:t/>
                </a:r>
                <a14:m>
                  <m:oMath xmlns:m="http://schemas.openxmlformats.org/officeDocument/2006/math">
                    <m:r>
                      <a:rPr lang="bn-IN" sz="38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  <m:r>
                      <a:rPr lang="en-US" sz="3800" b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𝐐𝐎𝐌</m:t>
                    </m:r>
                    <m:r>
                      <a:rPr lang="en-US" sz="3800" b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bn-IN" sz="38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  <m:r>
                      <a:rPr lang="en-US" sz="3800" b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𝐏𝐎𝐌</m:t>
                    </m:r>
                    <m:r>
                      <a:rPr lang="en-US" sz="3800" b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38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𝟑</m:t>
                    </m:r>
                    <m:r>
                      <a:rPr lang="en-US" sz="38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𝟎</m:t>
                    </m:r>
                    <m:r>
                      <a:rPr lang="en-US" sz="38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⁰</m:t>
                    </m:r>
                  </m:oMath>
                </a14:m>
                <a:endParaRPr lang="bn-IN" sz="3800" dirty="0"/>
              </a:p>
              <a:p>
                <a:pPr marL="0" indent="0">
                  <a:buNone/>
                </a:pPr>
                <a:r>
                  <a:rPr lang="bn-IN" sz="3800" b="1" dirty="0">
                    <a:solidFill>
                      <a:schemeClr val="tx1"/>
                    </a:solidFill>
                  </a:rPr>
                  <a:t>এবং</a:t>
                </a:r>
                <a:r>
                  <a:rPr lang="bn-IN" sz="3800" b="1" dirty="0">
                    <a:solidFill>
                      <a:srgbClr val="FF0000"/>
                    </a:solidFill>
                    <a:ea typeface="Cambria Math" panose="02040503050406030204" pitchFamily="18" charset="0"/>
                  </a:rPr>
                  <a:t/>
                </a:r>
                <a14:m>
                  <m:oMath xmlns:m="http://schemas.openxmlformats.org/officeDocument/2006/math">
                    <m:r>
                      <a:rPr lang="bn-IN" sz="38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  <m:r>
                      <a:rPr lang="en-US" sz="3800" b="1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𝐎</m:t>
                    </m:r>
                    <m:r>
                      <a:rPr lang="en-US" sz="3800" b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𝐐𝐌</m:t>
                    </m:r>
                    <m:r>
                      <a:rPr lang="en-US" sz="3800" b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bn-IN" sz="38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  <m:r>
                      <a:rPr lang="en-US" sz="3800" b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𝐎</m:t>
                    </m:r>
                    <m:r>
                      <a:rPr lang="en-US" sz="3800" b="1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𝐏</m:t>
                    </m:r>
                    <m:r>
                      <a:rPr lang="en-US" sz="3800" b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𝐌</m:t>
                    </m:r>
                    <m:r>
                      <a:rPr lang="en-US" sz="3800" b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38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𝟔</m:t>
                    </m:r>
                    <m:r>
                      <a:rPr lang="en-US" sz="38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𝟎</m:t>
                    </m:r>
                    <m:r>
                      <a:rPr lang="en-US" sz="38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⁰</m:t>
                    </m:r>
                  </m:oMath>
                </a14:m>
                <a:endParaRPr lang="bn-IN" sz="3800" b="1" dirty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:r>
                  <a:rPr lang="bn-IN" sz="3800" b="1" dirty="0">
                    <a:solidFill>
                      <a:schemeClr val="tx1"/>
                    </a:solidFill>
                  </a:rPr>
                  <a:t>আবার,</a:t>
                </a:r>
                <a:r>
                  <a:rPr lang="en-US" sz="3800" b="1" dirty="0">
                    <a:solidFill>
                      <a:schemeClr val="tx1"/>
                    </a:solidFill>
                  </a:rPr>
                  <a:t/>
                </a:r>
                <a14:m>
                  <m:oMath xmlns:m="http://schemas.openxmlformats.org/officeDocument/2006/math">
                    <m:r>
                      <a:rPr lang="bn-IN" sz="38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  <m:r>
                      <a:rPr lang="en-US" sz="3800" b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𝐏𝐎</m:t>
                    </m:r>
                    <m:r>
                      <a:rPr lang="en-US" sz="3800" b="1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𝐐</m:t>
                    </m:r>
                    <m:r>
                      <a:rPr lang="en-US" sz="3800" b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bn-IN" sz="3800" b="1" dirty="0">
                    <a:solidFill>
                      <a:schemeClr val="tx1"/>
                    </a:solidFill>
                  </a:rPr>
                  <a:t/>
                </a:r>
                <a14:m>
                  <m:oMath xmlns:m="http://schemas.openxmlformats.org/officeDocument/2006/math">
                    <m:r>
                      <a:rPr lang="bn-IN" sz="38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  <m:r>
                      <a:rPr lang="en-US" sz="3800" b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𝐏𝐎𝐌</m:t>
                    </m:r>
                    <m:r>
                      <a:rPr lang="en-US" sz="3800" b="1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3800" b="1" dirty="0">
                    <a:solidFill>
                      <a:srgbClr val="FF0000"/>
                    </a:solidFill>
                    <a:ea typeface="Cambria Math" panose="02040503050406030204" pitchFamily="18" charset="0"/>
                  </a:rPr>
                  <a:t>+</a:t>
                </a:r>
                <a:r>
                  <a:rPr lang="bn-IN" sz="3800" b="1" dirty="0">
                    <a:solidFill>
                      <a:srgbClr val="FF0000"/>
                    </a:solidFill>
                    <a:ea typeface="Cambria Math" panose="02040503050406030204" pitchFamily="18" charset="0"/>
                  </a:rPr>
                  <a:t/>
                </a:r>
                <a14:m>
                  <m:oMath xmlns:m="http://schemas.openxmlformats.org/officeDocument/2006/math">
                    <m:r>
                      <a:rPr lang="bn-IN" sz="38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  <m:r>
                      <a:rPr lang="en-US" sz="3800" b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𝐐𝐎𝐌</m:t>
                    </m:r>
                    <m:r>
                      <a:rPr lang="en-US" sz="3800" b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38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𝟑</m:t>
                    </m:r>
                    <m:r>
                      <a:rPr lang="en-US" sz="38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𝟎</m:t>
                    </m:r>
                    <m:r>
                      <a:rPr lang="en-US" sz="38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⁰</m:t>
                    </m:r>
                    <m:r>
                      <a:rPr lang="en-US" sz="3800" b="1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sz="38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𝟑𝟎</m:t>
                    </m:r>
                    <m:r>
                      <a:rPr lang="en-US" sz="38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⁰</m:t>
                    </m:r>
                  </m:oMath>
                </a14:m>
                <a:endParaRPr lang="bn-IN" sz="3800" b="1" dirty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:r>
                  <a:rPr lang="bn-IN" sz="3800" dirty="0"/>
                  <a:t>সুতরাং</a:t>
                </a:r>
                <a:r>
                  <a:rPr lang="en-US" sz="3800" dirty="0">
                    <a:solidFill>
                      <a:srgbClr val="FF0000"/>
                    </a:solidFill>
                  </a:rPr>
                  <a:t> ,</a:t>
                </a:r>
                <a:r>
                  <a:rPr lang="el-GR" sz="3800" b="1" dirty="0">
                    <a:solidFill>
                      <a:srgbClr val="FF0000"/>
                    </a:solidFill>
                  </a:rPr>
                  <a:t> Δ</a:t>
                </a:r>
                <a14:m>
                  <m:oMath xmlns:m="http://schemas.openxmlformats.org/officeDocument/2006/math">
                    <m:r>
                      <a:rPr lang="en-US" sz="3800" b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𝐎𝐏</m:t>
                    </m:r>
                    <m:r>
                      <a:rPr lang="en-US" sz="3800" b="1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𝐐</m:t>
                    </m:r>
                  </m:oMath>
                </a14:m>
                <a:r>
                  <a:rPr lang="bn-IN" sz="3800" dirty="0"/>
                  <a:t/>
                </a:r>
                <a:r>
                  <a:rPr lang="bn-IN" sz="3800" b="1" dirty="0">
                    <a:solidFill>
                      <a:schemeClr val="tx1"/>
                    </a:solidFill>
                  </a:rPr>
                  <a:t>সমবাহু ত্রিভুজ।</a:t>
                </a:r>
              </a:p>
              <a:p>
                <a:pPr marL="0" indent="0">
                  <a:buNone/>
                </a:pPr>
                <a:r>
                  <a:rPr lang="bn-IN" sz="3800" b="1" dirty="0">
                    <a:solidFill>
                      <a:schemeClr val="tx1"/>
                    </a:solidFill>
                  </a:rPr>
                  <a:t>যদি</a:t>
                </a:r>
                <a:r>
                  <a:rPr lang="en-US" sz="3800" b="1" dirty="0">
                    <a:solidFill>
                      <a:schemeClr val="tx1"/>
                    </a:solidFill>
                  </a:rPr>
                  <a:t/>
                </a:r>
                <a:r>
                  <a:rPr lang="en-US" sz="3800" b="1" dirty="0">
                    <a:solidFill>
                      <a:srgbClr val="FF0000"/>
                    </a:solidFill>
                  </a:rPr>
                  <a:t>OP=2a</a:t>
                </a:r>
                <a:r>
                  <a:rPr lang="bn-IN" sz="3800" b="1" dirty="0">
                    <a:solidFill>
                      <a:schemeClr val="tx1"/>
                    </a:solidFill>
                  </a:rPr>
                  <a:t> হয়, তবে</a:t>
                </a:r>
                <a:r>
                  <a:rPr lang="en-US" sz="3800" b="1" dirty="0">
                    <a:solidFill>
                      <a:schemeClr val="tx1"/>
                    </a:solidFill>
                  </a:rPr>
                  <a:t/>
                </a:r>
                <a:r>
                  <a:rPr lang="en-US" sz="3800" b="1" dirty="0">
                    <a:solidFill>
                      <a:srgbClr val="FF0000"/>
                    </a:solidFill>
                  </a:rPr>
                  <a:t>PM=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8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8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sz="38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  <m:r>
                      <a:rPr lang="en-US" sz="3800" b="1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𝐏𝐐</m:t>
                    </m:r>
                    <m:r>
                      <a:rPr lang="en-US" sz="3800" b="1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38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8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sz="38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  <m:r>
                      <a:rPr lang="en-US" sz="3800" b="1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𝐎𝐏</m:t>
                    </m:r>
                    <m:r>
                      <a:rPr lang="en-US" sz="3800" b="1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3800" b="1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𝐚</m:t>
                    </m:r>
                    <m:r>
                      <a:rPr lang="en-US" sz="3800" b="1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bn-IN" sz="3800" b="1" dirty="0">
                    <a:solidFill>
                      <a:srgbClr val="FF00FF"/>
                    </a:solidFill>
                  </a:rPr>
                  <a:t>[</a:t>
                </a:r>
                <a:r>
                  <a:rPr lang="bn-IN" sz="3800" b="1" dirty="0">
                    <a:solidFill>
                      <a:schemeClr val="tx1"/>
                    </a:solidFill>
                  </a:rPr>
                  <a:t> যেহেতু একটি সমবাহু ত্রিভুজ </a:t>
                </a:r>
                <a:r>
                  <a:rPr lang="bn-IN" sz="3800" b="1" dirty="0">
                    <a:solidFill>
                      <a:srgbClr val="FF00FF"/>
                    </a:solidFill>
                  </a:rPr>
                  <a:t>]</a:t>
                </a:r>
              </a:p>
              <a:p>
                <a:pPr marL="0" indent="0">
                  <a:buNone/>
                </a:pPr>
                <a:r>
                  <a:rPr lang="bn-IN" sz="3800" b="1" dirty="0">
                    <a:solidFill>
                      <a:schemeClr val="tx1"/>
                    </a:solidFill>
                  </a:rPr>
                  <a:t>সমকোণী</a:t>
                </a:r>
                <a:r>
                  <a:rPr lang="en-US" sz="3800" b="1" dirty="0">
                    <a:solidFill>
                      <a:schemeClr val="tx1"/>
                    </a:solidFill>
                  </a:rPr>
                  <a:t/>
                </a:r>
                <a:r>
                  <a:rPr lang="el-GR" sz="3800" b="1" dirty="0">
                    <a:solidFill>
                      <a:srgbClr val="FF0000"/>
                    </a:solidFill>
                  </a:rPr>
                  <a:t>Δ</a:t>
                </a:r>
                <a:r>
                  <a:rPr lang="en-US" sz="3800" b="1" dirty="0">
                    <a:solidFill>
                      <a:srgbClr val="FF0000"/>
                    </a:solidFill>
                  </a:rPr>
                  <a:t>OPM</a:t>
                </a:r>
                <a:r>
                  <a:rPr lang="bn-IN" sz="3800" b="1" dirty="0">
                    <a:solidFill>
                      <a:schemeClr val="tx1"/>
                    </a:solidFill>
                  </a:rPr>
                  <a:t> হতে পাই</a:t>
                </a:r>
                <a:r>
                  <a:rPr lang="en-US" sz="3800" b="1" dirty="0">
                    <a:solidFill>
                      <a:srgbClr val="FF0000"/>
                    </a:solidFill>
                  </a:rPr>
                  <a:t>,</a:t>
                </a:r>
              </a:p>
              <a:p>
                <a:pPr marL="0" indent="0">
                  <a:buNone/>
                </a:pPr>
                <a:r>
                  <a:rPr lang="en-US" sz="3800" b="1" dirty="0">
                    <a:solidFill>
                      <a:srgbClr val="FF0000"/>
                    </a:solidFill>
                  </a:rPr>
                  <a:t>OM=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38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38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𝑶</m:t>
                        </m:r>
                        <m:sSup>
                          <m:sSupPr>
                            <m:ctrlPr>
                              <a:rPr lang="en-US" sz="38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38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𝑷</m:t>
                            </m:r>
                          </m:e>
                          <m:sup>
                            <m:r>
                              <a:rPr lang="en-US" sz="38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38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38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𝑷𝑴</m:t>
                        </m:r>
                        <m:r>
                          <a:rPr lang="en-US" sz="38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²</m:t>
                        </m:r>
                      </m:e>
                    </m:rad>
                    <m:r>
                      <a:rPr lang="en-US" sz="38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3800" b="1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sz="38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38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  <m:r>
                          <a:rPr lang="en-US" sz="38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𝒂</m:t>
                        </m:r>
                        <m:r>
                          <a:rPr lang="en-US" sz="38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²</m:t>
                        </m:r>
                        <m:r>
                          <a:rPr lang="en-US" sz="38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38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𝒂</m:t>
                        </m:r>
                        <m:r>
                          <a:rPr lang="en-US" sz="38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²</m:t>
                        </m:r>
                      </m:e>
                    </m:rad>
                    <m:r>
                      <a:rPr lang="en-US" sz="38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sz="38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38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e>
                    </m:rad>
                    <m:r>
                      <a:rPr lang="en-US" sz="38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𝒂</m:t>
                    </m:r>
                  </m:oMath>
                </a14:m>
                <a:endParaRPr lang="bn-IN" sz="3800" b="1" dirty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:endParaRPr lang="en-US" sz="3800" dirty="0">
                  <a:solidFill>
                    <a:srgbClr val="FF00FF"/>
                  </a:solidFill>
                </a:endParaRP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A13D30FB-1160-4166-A04C-79807B7ED46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05056" y="536713"/>
                <a:ext cx="8596668" cy="6321287"/>
              </a:xfrm>
              <a:blipFill>
                <a:blip r:embed="rId2"/>
                <a:stretch>
                  <a:fillRect l="-1135" t="-5593" r="-12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0E64E05B-4895-480E-9037-89EFD8C5F8D3}"/>
              </a:ext>
            </a:extLst>
          </p:cNvPr>
          <p:cNvSpPr txBox="1"/>
          <p:nvPr/>
        </p:nvSpPr>
        <p:spPr>
          <a:xfrm>
            <a:off x="5645426" y="293535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224917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34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2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3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4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5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6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34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2278 -7.40741E-7 L 0.02278 -0.07222 " pathEditMode="relative" rAng="0" ptsTypes="AA">
                                      <p:cBhvr>
                                        <p:cTn id="18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611"/>
                                    </p:animMotion>
                                    <p:animRot by="1500000">
                                      <p:cBhvr>
                                        <p:cTn id="19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0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1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2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" presetID="34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4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5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6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7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8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9" presetID="34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30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31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2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3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34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5" presetID="34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3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3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4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1" presetID="34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42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43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44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45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46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7" presetID="34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48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49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50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51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52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3" presetID="34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54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55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56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57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58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9" presetID="34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0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61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62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63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64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5" presetID="34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6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6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6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7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BABCB75-3E0B-4F51-A685-91AB9CE9D55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750627"/>
                <a:ext cx="10515600" cy="5650173"/>
              </a:xfrm>
            </p:spPr>
            <p:txBody>
              <a:bodyPr>
                <a:normAutofit/>
              </a:bodyPr>
              <a:lstStyle/>
              <a:p>
                <a:r>
                  <a:rPr lang="en-US" sz="3600" dirty="0"/>
                  <a:t>Sin30⁰ 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num>
                      <m:den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den>
                    </m:f>
                  </m:oMath>
                </a14:m>
                <a:r>
                  <a:rPr lang="en-US" sz="3600" dirty="0"/>
                  <a:t> 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0" i="1" dirty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3600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36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3600" dirty="0"/>
                  <a:t/>
                </a:r>
              </a:p>
              <a:p>
                <a:r>
                  <a:rPr lang="en-US" sz="3600" dirty="0"/>
                  <a:t>Cos30⁰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√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𝑎</m:t>
                        </m:r>
                      </m:num>
                      <m:den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den>
                    </m:f>
                  </m:oMath>
                </a14:m>
                <a:r>
                  <a:rPr lang="en-US" sz="3600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√</m:t>
                        </m:r>
                        <m:r>
                          <a:rPr lang="en-US" sz="36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sz="36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US" sz="3600" dirty="0"/>
              </a:p>
              <a:p>
                <a:r>
                  <a:rPr lang="en-US" sz="3600" dirty="0"/>
                  <a:t>Tan30⁰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num>
                      <m:den>
                        <m:r>
                          <a:rPr lang="en-US" sz="36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√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𝑎</m:t>
                        </m:r>
                      </m:den>
                    </m:f>
                  </m:oMath>
                </a14:m>
                <a:r>
                  <a:rPr lang="en-US" sz="3600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36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√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endParaRPr lang="en-US" sz="3600" dirty="0"/>
              </a:p>
              <a:p>
                <a:r>
                  <a:rPr lang="en-US" sz="3600" dirty="0"/>
                  <a:t>Cosec30⁰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num>
                      <m:den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den>
                    </m:f>
                  </m:oMath>
                </a14:m>
                <a:r>
                  <a:rPr lang="en-US" sz="3600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den>
                    </m:f>
                  </m:oMath>
                </a14:m>
                <a:endParaRPr lang="en-US" sz="3600" dirty="0"/>
              </a:p>
              <a:p>
                <a:r>
                  <a:rPr lang="en-US" sz="3600" dirty="0"/>
                  <a:t>Sec30⁰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num>
                      <m:den>
                        <m:r>
                          <a:rPr lang="en-US" sz="36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√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𝑎</m:t>
                        </m:r>
                      </m:den>
                    </m:f>
                  </m:oMath>
                </a14:m>
                <a:r>
                  <a:rPr lang="en-US" sz="3600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sz="36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√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endParaRPr lang="en-US" sz="3600" dirty="0"/>
              </a:p>
              <a:p>
                <a:r>
                  <a:rPr lang="en-US" sz="3600" dirty="0"/>
                  <a:t>Cot30⁰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√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𝑎</m:t>
                        </m:r>
                      </m:num>
                      <m:den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den>
                    </m:f>
                  </m:oMath>
                </a14:m>
                <a:r>
                  <a:rPr lang="en-US" sz="3600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√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den>
                    </m:f>
                  </m:oMath>
                </a14:m>
                <a:endParaRPr lang="en-US" sz="3600" dirty="0"/>
              </a:p>
              <a:p>
                <a:endParaRPr lang="en-US" sz="3600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ABABCB75-3E0B-4F51-A685-91AB9CE9D55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750627"/>
                <a:ext cx="10515600" cy="5650173"/>
              </a:xfrm>
              <a:blipFill>
                <a:blip r:embed="rId2"/>
                <a:stretch>
                  <a:fillRect l="-1159" b="-118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39933271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4745DE8-F4A5-4866-8770-9F722B1C58E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77334" y="1351722"/>
                <a:ext cx="8596668" cy="5035825"/>
              </a:xfrm>
            </p:spPr>
            <p:txBody>
              <a:bodyPr>
                <a:normAutofit fontScale="92500" lnSpcReduction="10000"/>
              </a:bodyPr>
              <a:lstStyle/>
              <a:p>
                <a:r>
                  <a:rPr lang="en-US" sz="3600" dirty="0"/>
                  <a:t>Sin60⁰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√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𝑎</m:t>
                        </m:r>
                      </m:num>
                      <m:den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den>
                    </m:f>
                  </m:oMath>
                </a14:m>
                <a:r>
                  <a:rPr lang="en-US" sz="3600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√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US" sz="3600" dirty="0"/>
              </a:p>
              <a:p>
                <a:r>
                  <a:rPr lang="en-US" sz="3600" dirty="0"/>
                  <a:t>Cos60⁰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num>
                      <m:den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den>
                    </m:f>
                  </m:oMath>
                </a14:m>
                <a:r>
                  <a:rPr lang="en-US" sz="3600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US" sz="3600" dirty="0"/>
              </a:p>
              <a:p>
                <a:r>
                  <a:rPr lang="en-US" sz="3600" dirty="0"/>
                  <a:t>Tan60⁰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√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𝑎</m:t>
                        </m:r>
                      </m:num>
                      <m:den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den>
                    </m:f>
                  </m:oMath>
                </a14:m>
                <a:r>
                  <a:rPr lang="en-US" sz="3600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√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den>
                    </m:f>
                  </m:oMath>
                </a14:m>
                <a:endParaRPr lang="en-US" sz="3600" dirty="0"/>
              </a:p>
              <a:p>
                <a:r>
                  <a:rPr lang="en-US" sz="3600" dirty="0"/>
                  <a:t>Cosec60⁰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num>
                      <m:den>
                        <m:r>
                          <a:rPr lang="en-US" sz="36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√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𝑎</m:t>
                        </m:r>
                      </m:den>
                    </m:f>
                  </m:oMath>
                </a14:m>
                <a:r>
                  <a:rPr lang="en-US" sz="3600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sz="36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√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endParaRPr lang="en-US" sz="3600" dirty="0"/>
              </a:p>
              <a:p>
                <a:r>
                  <a:rPr lang="en-US" sz="3600" dirty="0"/>
                  <a:t>Sec60⁰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num>
                      <m:den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den>
                    </m:f>
                  </m:oMath>
                </a14:m>
                <a:r>
                  <a:rPr lang="en-US" sz="3600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den>
                    </m:f>
                  </m:oMath>
                </a14:m>
                <a:endParaRPr lang="en-US" sz="3600" dirty="0"/>
              </a:p>
              <a:p>
                <a:r>
                  <a:rPr lang="en-US" sz="3600" dirty="0"/>
                  <a:t>Cot60⁰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num>
                      <m:den>
                        <m:r>
                          <a:rPr lang="en-US" sz="36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√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𝑎</m:t>
                        </m:r>
                      </m:den>
                    </m:f>
                  </m:oMath>
                </a14:m>
                <a:r>
                  <a:rPr lang="en-US" sz="3600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36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√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endParaRPr lang="en-US" sz="3600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14745DE8-F4A5-4866-8770-9F722B1C58E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77334" y="1351722"/>
                <a:ext cx="8596668" cy="5035825"/>
              </a:xfrm>
              <a:blipFill>
                <a:blip r:embed="rId3"/>
                <a:stretch>
                  <a:fillRect l="-12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283216066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drape"/>
        <p:sndAc>
          <p:stSnd>
            <p:snd r:embed="rId4" name="hammer.wav"/>
          </p:stSnd>
        </p:sndAc>
      </p:transition>
    </mc:Choice>
    <mc:Fallback>
      <p:transition spd="slow">
        <p:fade/>
        <p:sndAc>
          <p:stSnd>
            <p:snd r:embed="rId2" name="hammer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602</TotalTime>
  <Words>231</Words>
  <Application>Microsoft Office PowerPoint</Application>
  <PresentationFormat>Custom</PresentationFormat>
  <Paragraphs>69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Slide 1</vt:lpstr>
      <vt:lpstr>Slide 2</vt:lpstr>
      <vt:lpstr>Slide 3</vt:lpstr>
      <vt:lpstr>Slide 4</vt:lpstr>
      <vt:lpstr>    শিখন ফল</vt:lpstr>
      <vt:lpstr>                 30⁰, 60⁰ কোণের ত্রিকোণমিতিক অনুপাত</vt:lpstr>
      <vt:lpstr>Slide 7</vt:lpstr>
      <vt:lpstr>Slide 8</vt:lpstr>
      <vt:lpstr>Slide 9</vt:lpstr>
      <vt:lpstr>Slide 10</vt:lpstr>
      <vt:lpstr>Slide 11</vt:lpstr>
      <vt:lpstr>   বাড়ির কাজ</vt:lpstr>
      <vt:lpstr>Slide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কোণের ত্রিকোণমিতিক আনুপাত</dc:title>
  <dc:creator>Tahmina Toma</dc:creator>
  <cp:lastModifiedBy>Azam corporation</cp:lastModifiedBy>
  <cp:revision>78</cp:revision>
  <dcterms:created xsi:type="dcterms:W3CDTF">2020-07-01T15:26:10Z</dcterms:created>
  <dcterms:modified xsi:type="dcterms:W3CDTF">2021-04-07T11:26:57Z</dcterms:modified>
</cp:coreProperties>
</file>