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96" r:id="rId3"/>
    <p:sldId id="298" r:id="rId4"/>
    <p:sldId id="299" r:id="rId5"/>
    <p:sldId id="292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5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0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9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4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6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1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0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8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4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47CE71-6F6D-495A-99B7-E049B3776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2" y="354435"/>
            <a:ext cx="11241247" cy="6149130"/>
          </a:xfrm>
          <a:ln w="28575">
            <a:solidFill>
              <a:srgbClr val="C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D9ADAA-B79E-4D67-9BC2-70BCC6EA75C8}"/>
              </a:ext>
            </a:extLst>
          </p:cNvPr>
          <p:cNvSpPr txBox="1"/>
          <p:nvPr/>
        </p:nvSpPr>
        <p:spPr>
          <a:xfrm>
            <a:off x="2030136" y="566257"/>
            <a:ext cx="6308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আজকের পাঠে স্বাগতম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C3BE1-8A3C-4899-B1D5-9C565A1A3E31}"/>
              </a:ext>
            </a:extLst>
          </p:cNvPr>
          <p:cNvSpPr txBox="1"/>
          <p:nvPr/>
        </p:nvSpPr>
        <p:spPr>
          <a:xfrm>
            <a:off x="2030136" y="541090"/>
            <a:ext cx="6308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আজকের পাঠে স্বাগতম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3411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590DDD-9A61-42E6-B46F-BA31DB85BF9E}"/>
              </a:ext>
            </a:extLst>
          </p:cNvPr>
          <p:cNvSpPr txBox="1"/>
          <p:nvPr/>
        </p:nvSpPr>
        <p:spPr>
          <a:xfrm>
            <a:off x="4700337" y="105878"/>
            <a:ext cx="2791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/>
              <a:t>একক কাজ</a:t>
            </a: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7D865B-4685-4145-BCE5-8A89AE06C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95" y="1164658"/>
            <a:ext cx="7449952" cy="4077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37C8C3-40EA-4C71-A4A4-ABAFB6FC7DD7}"/>
              </a:ext>
            </a:extLst>
          </p:cNvPr>
          <p:cNvSpPr txBox="1"/>
          <p:nvPr/>
        </p:nvSpPr>
        <p:spPr>
          <a:xfrm>
            <a:off x="1803633" y="5780015"/>
            <a:ext cx="8758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বাংলাদেশের নদীর আয়তন ও প্রধান নদীগুলোর নাম লিখো।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235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47C7EF-D729-4EA2-971C-7873DAF35F6C}"/>
              </a:ext>
            </a:extLst>
          </p:cNvPr>
          <p:cNvSpPr txBox="1"/>
          <p:nvPr/>
        </p:nvSpPr>
        <p:spPr>
          <a:xfrm>
            <a:off x="4538444" y="218113"/>
            <a:ext cx="3115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বাংলাদেশের পদ্মা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AA9D6-ECF1-44E2-B3D9-ED17EFB6C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417" y="922789"/>
            <a:ext cx="7726260" cy="398337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DA59EC-FF58-46E8-B673-ADA77CC5938D}"/>
              </a:ext>
            </a:extLst>
          </p:cNvPr>
          <p:cNvSpPr txBox="1"/>
          <p:nvPr/>
        </p:nvSpPr>
        <p:spPr>
          <a:xfrm>
            <a:off x="1577129" y="5070227"/>
            <a:ext cx="9320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পদ্মার উৎপত্তি হিমালয়ের গাঙ্গোত্রী হিমবাহে।ভারতের গঙ্গা রাজশাহী জেলা দিয়ে পদ্মা নামে বাংলাদেশে প্রবেশ করেছে। এর আয়তন ৩৪,১৮৮বর্গ কি.মি।এর অসংখ্য শাখা নদী গুলো হলো-ভাগীরথি,হুগলী,মাথাভাঙ্গা,ইছামতি,</a:t>
            </a:r>
          </a:p>
          <a:p>
            <a:r>
              <a:rPr lang="bn-BD" sz="2400" dirty="0"/>
              <a:t>ভৈরব,কুমার,কপোতাক্ষ,নবগঙ্গা,চিত্রা,মধুমতি,আড়িয়াল খাঁ ইত্যাদি।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023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FD5DD2-C4CE-4AF5-9E04-BA8DB270BCD5}"/>
              </a:ext>
            </a:extLst>
          </p:cNvPr>
          <p:cNvSpPr txBox="1"/>
          <p:nvPr/>
        </p:nvSpPr>
        <p:spPr>
          <a:xfrm>
            <a:off x="3800213" y="43172"/>
            <a:ext cx="4748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3333FF"/>
                </a:solidFill>
              </a:rPr>
              <a:t>নিচের চিত্রগুলো লক্ষ্য করো</a:t>
            </a:r>
            <a:endParaRPr lang="en-US" sz="3200" dirty="0">
              <a:solidFill>
                <a:srgbClr val="3333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1288A0-B1BF-41A1-A644-40486D1A3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47" y="672156"/>
            <a:ext cx="6820249" cy="38591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7119BF-DFBB-47A8-BDC8-63D91A56C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77" y="696717"/>
            <a:ext cx="6887360" cy="3834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E8318F-FF78-4027-BC25-C96F47BF5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17" y="603440"/>
            <a:ext cx="7226880" cy="40700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5A7923-58AB-4F77-997D-E4D2FAFF0FAC}"/>
              </a:ext>
            </a:extLst>
          </p:cNvPr>
          <p:cNvSpPr txBox="1"/>
          <p:nvPr/>
        </p:nvSpPr>
        <p:spPr>
          <a:xfrm>
            <a:off x="662730" y="4766801"/>
            <a:ext cx="111741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কৃষি,শিল্প,কলকারখানাতে,জীবন ব্যবস্থাকে উন্নতকরা,সুস্বাস্থ্য রক্ষাকরা,নির্মল বায়ুও শহরগুলোর পানির ব্যবস্থা করাসহ জনজীবনকে গতিশীল রাখার ক্ষেত্রে নদ-নদীর ভূমিকা অপরিহার্য।সে কারণেই দেশে এখন পরিবেশবাদীরা ‘নদী বাঁচাও’জনসচেতনতামূলক কর্মসূচি পালন করছেন। নদ-নদীই মানুষের খাদ্য ও রোজগারের প্রধান উৎস হিসেবে প্রধান ভূমিকা পালন  করছে। তাহলে বলাযায় নদ-নদী ও জনবসতির পারস্পারিক সম্পর্ক রয়েছে। </a:t>
            </a:r>
          </a:p>
        </p:txBody>
      </p:sp>
    </p:spTree>
    <p:extLst>
      <p:ext uri="{BB962C8B-B14F-4D97-AF65-F5344CB8AC3E}">
        <p14:creationId xmlns:p14="http://schemas.microsoft.com/office/powerpoint/2010/main" val="67767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961F3C-72E2-4AAA-96AA-478EEDD237DE}"/>
              </a:ext>
            </a:extLst>
          </p:cNvPr>
          <p:cNvSpPr txBox="1"/>
          <p:nvPr/>
        </p:nvSpPr>
        <p:spPr>
          <a:xfrm>
            <a:off x="1015068" y="5780703"/>
            <a:ext cx="10553350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2400" dirty="0"/>
              <a:t>নদী পথের দৈর্ঘ্য প্রায় ৯৮৩৩কিলোমিটার।এর মধ্যে ৩,৮৬৫ কিলোমিটার পথে বছরের সব সময় এই সব পরিবহনে লক্ষ লক্ষ মানুষ যাতায়াত ও মালামাল পারাপার করে। </a:t>
            </a:r>
            <a:endParaRPr lang="en-US" sz="2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39E86C-9909-4E56-BDD5-184EDD14CDF7}"/>
              </a:ext>
            </a:extLst>
          </p:cNvPr>
          <p:cNvGrpSpPr/>
          <p:nvPr/>
        </p:nvGrpSpPr>
        <p:grpSpPr>
          <a:xfrm>
            <a:off x="3071769" y="960122"/>
            <a:ext cx="6753138" cy="4578664"/>
            <a:chOff x="2979490" y="1270473"/>
            <a:chExt cx="6753138" cy="457866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697D82A-7469-4394-9566-D183E47B7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490" y="1270473"/>
              <a:ext cx="6753138" cy="358314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359469-BC65-435A-BC03-5DF33259CC12}"/>
                </a:ext>
              </a:extLst>
            </p:cNvPr>
            <p:cNvSpPr txBox="1"/>
            <p:nvPr/>
          </p:nvSpPr>
          <p:spPr>
            <a:xfrm>
              <a:off x="5852720" y="5325917"/>
              <a:ext cx="10066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/>
                <a:t>নৌকা</a:t>
              </a:r>
              <a:r>
                <a:rPr lang="en-US" sz="2800" dirty="0"/>
                <a:t>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E33FAB-F3E1-466F-8D3F-20B5563EAF97}"/>
              </a:ext>
            </a:extLst>
          </p:cNvPr>
          <p:cNvGrpSpPr/>
          <p:nvPr/>
        </p:nvGrpSpPr>
        <p:grpSpPr>
          <a:xfrm>
            <a:off x="3071769" y="937951"/>
            <a:ext cx="6946085" cy="4466045"/>
            <a:chOff x="2608976" y="1258349"/>
            <a:chExt cx="6946085" cy="44660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E00588-BF44-4980-B272-620AF3843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976" y="1258349"/>
              <a:ext cx="6946085" cy="374988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223C96-F677-4A0B-AC28-D4223FC0BA9E}"/>
                </a:ext>
              </a:extLst>
            </p:cNvPr>
            <p:cNvSpPr txBox="1"/>
            <p:nvPr/>
          </p:nvSpPr>
          <p:spPr>
            <a:xfrm>
              <a:off x="5704514" y="5201174"/>
              <a:ext cx="7466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/>
                <a:t>লঞ্চ</a:t>
              </a:r>
              <a:endParaRPr lang="en-US" sz="28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540EA8-9405-44FA-B8FC-984B74321EBF}"/>
              </a:ext>
            </a:extLst>
          </p:cNvPr>
          <p:cNvGrpSpPr/>
          <p:nvPr/>
        </p:nvGrpSpPr>
        <p:grpSpPr>
          <a:xfrm>
            <a:off x="2974946" y="935874"/>
            <a:ext cx="7131341" cy="4602912"/>
            <a:chOff x="2608976" y="1258349"/>
            <a:chExt cx="7131341" cy="460291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591A12F-4C0C-403B-888E-3C7667618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976" y="1258349"/>
              <a:ext cx="7131341" cy="389983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2F33149-A9E4-44D7-B095-89010E7E81B1}"/>
                </a:ext>
              </a:extLst>
            </p:cNvPr>
            <p:cNvSpPr txBox="1"/>
            <p:nvPr/>
          </p:nvSpPr>
          <p:spPr>
            <a:xfrm>
              <a:off x="5490243" y="5338041"/>
              <a:ext cx="1199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/>
                <a:t>স্টিমার</a:t>
              </a:r>
              <a:endParaRPr lang="en-US" sz="28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87ECECD-EADB-43B4-B5E5-6FCD7352E378}"/>
              </a:ext>
            </a:extLst>
          </p:cNvPr>
          <p:cNvSpPr txBox="1"/>
          <p:nvPr/>
        </p:nvSpPr>
        <p:spPr>
          <a:xfrm>
            <a:off x="4317533" y="163570"/>
            <a:ext cx="5083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নিচের চিত্রগুলো লক্ষ্য করো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6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B28868-BF93-42C4-97A7-AFC1CE03485B}"/>
              </a:ext>
            </a:extLst>
          </p:cNvPr>
          <p:cNvSpPr txBox="1"/>
          <p:nvPr/>
        </p:nvSpPr>
        <p:spPr>
          <a:xfrm>
            <a:off x="4552425" y="192947"/>
            <a:ext cx="3087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3333FF"/>
                </a:solidFill>
              </a:rPr>
              <a:t>জোড়ায় কাজ</a:t>
            </a:r>
            <a:endParaRPr lang="en-US" sz="4000" dirty="0">
              <a:solidFill>
                <a:srgbClr val="3333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B95F2B-A486-460F-AC59-EBDF7E5C5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919" y="964734"/>
            <a:ext cx="7357145" cy="4353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32B423-2FF9-46F1-AC3E-6B64D34BEF9D}"/>
              </a:ext>
            </a:extLst>
          </p:cNvPr>
          <p:cNvSpPr txBox="1"/>
          <p:nvPr/>
        </p:nvSpPr>
        <p:spPr>
          <a:xfrm>
            <a:off x="2417426" y="5746459"/>
            <a:ext cx="7357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/>
              <a:t>নদ-নদী ও জনবসতির </a:t>
            </a:r>
            <a:r>
              <a:rPr lang="bn-BD" sz="2800" dirty="0"/>
              <a:t>মধ্যে তিনটি সম্পর্ক লিখো।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3322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D22412-38A7-41E9-874E-50C0172933EE}"/>
              </a:ext>
            </a:extLst>
          </p:cNvPr>
          <p:cNvSpPr txBox="1"/>
          <p:nvPr/>
        </p:nvSpPr>
        <p:spPr>
          <a:xfrm>
            <a:off x="3724711" y="130014"/>
            <a:ext cx="4742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নিচের চিত্রগুলো লক্ষ্য করো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5E2CF3-6215-4E62-8993-B9A25FD15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54" y="933319"/>
            <a:ext cx="7399090" cy="4100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66029C-D308-4B69-A2BF-937CD7061CCD}"/>
              </a:ext>
            </a:extLst>
          </p:cNvPr>
          <p:cNvSpPr txBox="1"/>
          <p:nvPr/>
        </p:nvSpPr>
        <p:spPr>
          <a:xfrm>
            <a:off x="1834391" y="5527657"/>
            <a:ext cx="8523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নদী ও জলপ্রপাতের পানির বেগ ব্যবহার করে টার্বাইন যন্ত্রের সাহায্যে</a:t>
            </a:r>
          </a:p>
          <a:p>
            <a:r>
              <a:rPr lang="bn-BD" sz="2400" dirty="0"/>
              <a:t>যে বিদ্যুৎ উৎপাদন করা হয় তাকে জল বিদ্যুৎ বলা হয়। এই ভাবে বিদ্যুৎ উৎপাদন খরচ কম হয়।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F3A874-0E04-4437-985D-77ACAABC6F16}"/>
              </a:ext>
            </a:extLst>
          </p:cNvPr>
          <p:cNvSpPr txBox="1"/>
          <p:nvPr/>
        </p:nvSpPr>
        <p:spPr>
          <a:xfrm>
            <a:off x="4145663" y="5896988"/>
            <a:ext cx="349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মাতামুহুরী জলবিদ্যুৎ কেন্দ্র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6553EE-689C-41AE-A867-C89EB2A14A5A}"/>
              </a:ext>
            </a:extLst>
          </p:cNvPr>
          <p:cNvSpPr txBox="1"/>
          <p:nvPr/>
        </p:nvSpPr>
        <p:spPr>
          <a:xfrm>
            <a:off x="4917344" y="5896988"/>
            <a:ext cx="2357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 উইন্ডু টার্বাইন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C726CB-A7E8-44B3-910C-F3EB4A460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54" y="912091"/>
            <a:ext cx="7667537" cy="4293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645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6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AF84CD-39EB-4F86-9B55-E861F5476C21}"/>
              </a:ext>
            </a:extLst>
          </p:cNvPr>
          <p:cNvSpPr txBox="1"/>
          <p:nvPr/>
        </p:nvSpPr>
        <p:spPr>
          <a:xfrm>
            <a:off x="3724711" y="130014"/>
            <a:ext cx="4742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নিচের চিত্রটি লক্ষ্য করো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8F0800-86BD-4970-BE95-903519E67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78" y="884224"/>
            <a:ext cx="7592036" cy="4258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991DCB-DAEC-4A8C-A7A4-96EF46B1E179}"/>
              </a:ext>
            </a:extLst>
          </p:cNvPr>
          <p:cNvSpPr txBox="1"/>
          <p:nvPr/>
        </p:nvSpPr>
        <p:spPr>
          <a:xfrm>
            <a:off x="1338042" y="5464509"/>
            <a:ext cx="9515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বাংলাদেশে অভ্যন্তরীণ নৌপথে দেশের মোট বানিজ্যিক মালামালের ৭৫ শতাংশ আনা-নেওয়া করা হয়।দেশে প্রায় সব নদী পথেই সরকারি বেসরকারি উদ্যোগে</a:t>
            </a:r>
          </a:p>
          <a:p>
            <a:r>
              <a:rPr lang="bn-BD" sz="2400" dirty="0"/>
              <a:t>লক্ষ লক্ষ টন মালামাল পরিবহন করা হয়ে থাকে।</a:t>
            </a:r>
          </a:p>
        </p:txBody>
      </p:sp>
    </p:spTree>
    <p:extLst>
      <p:ext uri="{BB962C8B-B14F-4D97-AF65-F5344CB8AC3E}">
        <p14:creationId xmlns:p14="http://schemas.microsoft.com/office/powerpoint/2010/main" val="519229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0EB4CE-533A-4E42-B543-7D3BCFBD0359}"/>
              </a:ext>
            </a:extLst>
          </p:cNvPr>
          <p:cNvSpPr txBox="1"/>
          <p:nvPr/>
        </p:nvSpPr>
        <p:spPr>
          <a:xfrm>
            <a:off x="3524774" y="38977"/>
            <a:ext cx="5142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3333FF"/>
                </a:solidFill>
              </a:rPr>
              <a:t>নদীর নাব্যতা হারানোর কারণ</a:t>
            </a:r>
            <a:endParaRPr lang="en-US" sz="3200" dirty="0">
              <a:solidFill>
                <a:srgbClr val="3333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9D65CD-F3B8-4C12-A817-75ED47AA4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46" y="872454"/>
            <a:ext cx="8380602" cy="4001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9D453C-528E-48CB-ADB6-E7400FAEE60B}"/>
              </a:ext>
            </a:extLst>
          </p:cNvPr>
          <p:cNvSpPr txBox="1"/>
          <p:nvPr/>
        </p:nvSpPr>
        <p:spPr>
          <a:xfrm>
            <a:off x="1252056" y="5249363"/>
            <a:ext cx="100737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উজানের পানির সাথে পলি নদীর তলদেশ ভরাট হয়ে নদীর নাব্যতা  হারায়। ভারতে বেশ কিছু নদীতে বাঁধ দেওয়ার ফলে আমাদের নদী্গুলো শুকিয়ে যায়,</a:t>
            </a:r>
          </a:p>
          <a:p>
            <a:r>
              <a:rPr lang="bn-BD" sz="2400" dirty="0"/>
              <a:t>ফারাক্কার কারণেও নদী শুকিয়ে যায়,নিয়ম-নীতি না মেনে যত্রতত্র ব্রীজ কালভার্ট,</a:t>
            </a:r>
          </a:p>
          <a:p>
            <a:r>
              <a:rPr lang="bn-BD" sz="2400" dirty="0"/>
              <a:t>বাঁধ ইত্যাদি নির্মানের ফলে অনেক নদী শুকিয়ে যাচ্ছে।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353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9171C5-AE1E-4E27-A450-AF52043C035E}"/>
              </a:ext>
            </a:extLst>
          </p:cNvPr>
          <p:cNvSpPr txBox="1"/>
          <p:nvPr/>
        </p:nvSpPr>
        <p:spPr>
          <a:xfrm>
            <a:off x="2220698" y="5436848"/>
            <a:ext cx="8112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3333FF"/>
                </a:solidFill>
              </a:rPr>
              <a:t>পানির অভাবের কারণে এই সব সমস্যার সাথে মানুষ,পশু-পাখি, গাছ-পালা মাছ সহ সকল কিছুর অস্তিত্ব বিপন্ন হতে পারে।</a:t>
            </a:r>
            <a:endParaRPr lang="en-US" sz="2400" dirty="0">
              <a:solidFill>
                <a:srgbClr val="3333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C655AB-9B88-4EB7-A394-D1FE7EE9ED52}"/>
              </a:ext>
            </a:extLst>
          </p:cNvPr>
          <p:cNvSpPr txBox="1"/>
          <p:nvPr/>
        </p:nvSpPr>
        <p:spPr>
          <a:xfrm>
            <a:off x="3724711" y="113236"/>
            <a:ext cx="4742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নিচের চিত্রগুলো লক্ষ্য করো</a:t>
            </a:r>
            <a:endParaRPr lang="en-US" sz="32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CE9E51-35A3-442C-995C-5D6245DFE876}"/>
              </a:ext>
            </a:extLst>
          </p:cNvPr>
          <p:cNvGrpSpPr/>
          <p:nvPr/>
        </p:nvGrpSpPr>
        <p:grpSpPr>
          <a:xfrm>
            <a:off x="2724757" y="909136"/>
            <a:ext cx="6742477" cy="4763375"/>
            <a:chOff x="2724760" y="984636"/>
            <a:chExt cx="6742477" cy="47633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630328-217B-485C-9895-3D6B2AE2F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760" y="984636"/>
              <a:ext cx="6742477" cy="40068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F75220-CAF0-4D49-B095-0BE51C073900}"/>
                </a:ext>
              </a:extLst>
            </p:cNvPr>
            <p:cNvSpPr txBox="1"/>
            <p:nvPr/>
          </p:nvSpPr>
          <p:spPr>
            <a:xfrm>
              <a:off x="5626214" y="5224791"/>
              <a:ext cx="939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/>
                <a:t>কৃষি</a:t>
              </a:r>
              <a:endParaRPr lang="en-US" sz="28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9A7049-D44A-45A5-8DE4-F957CD628CB5}"/>
              </a:ext>
            </a:extLst>
          </p:cNvPr>
          <p:cNvGrpSpPr/>
          <p:nvPr/>
        </p:nvGrpSpPr>
        <p:grpSpPr>
          <a:xfrm>
            <a:off x="2724757" y="893602"/>
            <a:ext cx="6824705" cy="4816659"/>
            <a:chOff x="2642532" y="931352"/>
            <a:chExt cx="6824705" cy="481665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66C80A5-9F33-45C4-AEA0-FC9B488C0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532" y="931352"/>
              <a:ext cx="6824705" cy="40823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CA386E-6047-42C9-AA6A-5CA0CDEF4F8D}"/>
                </a:ext>
              </a:extLst>
            </p:cNvPr>
            <p:cNvSpPr txBox="1"/>
            <p:nvPr/>
          </p:nvSpPr>
          <p:spPr>
            <a:xfrm>
              <a:off x="5585100" y="5224791"/>
              <a:ext cx="939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/>
                <a:t>মৎস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1D0627-8368-4535-85C0-1E0011D9CCE8}"/>
              </a:ext>
            </a:extLst>
          </p:cNvPr>
          <p:cNvGrpSpPr/>
          <p:nvPr/>
        </p:nvGrpSpPr>
        <p:grpSpPr>
          <a:xfrm>
            <a:off x="2683641" y="909136"/>
            <a:ext cx="6824705" cy="4773316"/>
            <a:chOff x="2642530" y="984636"/>
            <a:chExt cx="6824705" cy="477331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C6362B-BF10-46D5-8BA7-57BD9A524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530" y="984636"/>
              <a:ext cx="6824705" cy="408231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857D54-755E-4AC0-9A58-70DAF4D8EDA9}"/>
                </a:ext>
              </a:extLst>
            </p:cNvPr>
            <p:cNvSpPr txBox="1"/>
            <p:nvPr/>
          </p:nvSpPr>
          <p:spPr>
            <a:xfrm>
              <a:off x="5459264" y="5234732"/>
              <a:ext cx="11912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/>
                <a:t>বানিজ্য</a:t>
              </a:r>
              <a:endParaRPr lang="en-US" sz="2800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3E480F6-E09D-45F7-93FC-0CFC3830B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50" y="882560"/>
            <a:ext cx="6990823" cy="4082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4761CC2-ACB5-4BB3-AD2D-2495021C85CC}"/>
              </a:ext>
            </a:extLst>
          </p:cNvPr>
          <p:cNvSpPr txBox="1"/>
          <p:nvPr/>
        </p:nvSpPr>
        <p:spPr>
          <a:xfrm>
            <a:off x="5386293" y="5448126"/>
            <a:ext cx="150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যাতায়াত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671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9" grpId="0"/>
      <p:bldP spid="1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C1D1D0-2A5F-4987-A19E-050B93883675}"/>
              </a:ext>
            </a:extLst>
          </p:cNvPr>
          <p:cNvSpPr txBox="1"/>
          <p:nvPr/>
        </p:nvSpPr>
        <p:spPr>
          <a:xfrm>
            <a:off x="2902591" y="192947"/>
            <a:ext cx="6174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আমাদের স্লোগান হউক ‘নদী বাচাঁও’ 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AB1DF3-ED41-4357-9AD4-CE2445130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96" y="998290"/>
            <a:ext cx="7441035" cy="3959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333D20-33BF-41E3-A893-397EF02CEBDF}"/>
              </a:ext>
            </a:extLst>
          </p:cNvPr>
          <p:cNvSpPr txBox="1"/>
          <p:nvPr/>
        </p:nvSpPr>
        <p:spPr>
          <a:xfrm>
            <a:off x="1543574" y="5150840"/>
            <a:ext cx="8959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আমাদের সকল নদীকে বাচাঁতে হবে। এর জন্য নদী নিয়মিত খনন করা,</a:t>
            </a:r>
          </a:p>
          <a:p>
            <a:r>
              <a:rPr lang="bn-BD" sz="2400" dirty="0"/>
              <a:t>নদীর উপর অপ্রয়োনীয় বাঁধ,পুল,কালভার্ট নির্মাণ না করা,পানির প্রবাহ ঠিক রাখতে হবে এবং জলাধার নির্মাণের উদ্যোগ নিতে হবে।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318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46F444-EA12-4D47-A4B6-6040C4B0F2B4}"/>
              </a:ext>
            </a:extLst>
          </p:cNvPr>
          <p:cNvSpPr/>
          <p:nvPr/>
        </p:nvSpPr>
        <p:spPr>
          <a:xfrm>
            <a:off x="2858046" y="5661624"/>
            <a:ext cx="621850" cy="459733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4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FC2084D7-C0E2-4D8E-AA1F-674639BC81AA}"/>
              </a:ext>
            </a:extLst>
          </p:cNvPr>
          <p:cNvSpPr/>
          <p:nvPr/>
        </p:nvSpPr>
        <p:spPr>
          <a:xfrm flipH="1">
            <a:off x="353578" y="3580797"/>
            <a:ext cx="862825" cy="580731"/>
          </a:xfrm>
          <a:prstGeom prst="rtTriangl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9AFF1D1-D9A7-4E2B-9068-BC685103B91B}"/>
              </a:ext>
            </a:extLst>
          </p:cNvPr>
          <p:cNvSpPr/>
          <p:nvPr/>
        </p:nvSpPr>
        <p:spPr>
          <a:xfrm>
            <a:off x="5108896" y="3580799"/>
            <a:ext cx="876710" cy="580731"/>
          </a:xfrm>
          <a:prstGeom prst="rtTriangl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968A94-52B4-4DCF-AF10-CFAC9E19A23D}"/>
              </a:ext>
            </a:extLst>
          </p:cNvPr>
          <p:cNvGrpSpPr/>
          <p:nvPr/>
        </p:nvGrpSpPr>
        <p:grpSpPr>
          <a:xfrm>
            <a:off x="1083213" y="234895"/>
            <a:ext cx="4310908" cy="4288879"/>
            <a:chOff x="774404" y="292938"/>
            <a:chExt cx="4522030" cy="45398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D79A62-2ACD-4FB3-B800-5DBC8FE6C36D}"/>
                </a:ext>
              </a:extLst>
            </p:cNvPr>
            <p:cNvSpPr/>
            <p:nvPr/>
          </p:nvSpPr>
          <p:spPr>
            <a:xfrm>
              <a:off x="774405" y="292938"/>
              <a:ext cx="4522029" cy="45398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0609C2-CA8E-42F0-B4C0-225A0F11D4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59" t="7043" r="11880" b="29288"/>
            <a:stretch/>
          </p:blipFill>
          <p:spPr>
            <a:xfrm>
              <a:off x="2154894" y="379086"/>
              <a:ext cx="1531327" cy="163551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4206BD-99DF-46AA-B01B-011B9690E246}"/>
                </a:ext>
              </a:extLst>
            </p:cNvPr>
            <p:cNvSpPr txBox="1"/>
            <p:nvPr/>
          </p:nvSpPr>
          <p:spPr>
            <a:xfrm>
              <a:off x="774404" y="2113284"/>
              <a:ext cx="4463211" cy="2671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/>
                <a:t>শাহনাজ আক্তার(এম.এ,এম.এড)</a:t>
              </a:r>
            </a:p>
            <a:p>
              <a:r>
                <a:rPr lang="bn-BD" sz="2000" dirty="0"/>
                <a:t>সিনিয়র শিক্ষক(বাংলা)</a:t>
              </a:r>
            </a:p>
            <a:p>
              <a:r>
                <a:rPr lang="bn-BD" sz="2000" dirty="0"/>
                <a:t>কোনাবাড়ী এম.এ কুদ্দুছ উচ্চ বিদ্যালয়</a:t>
              </a:r>
            </a:p>
            <a:p>
              <a:r>
                <a:rPr lang="bn-BD" sz="2000" dirty="0"/>
                <a:t>গাজীপুর সদর,গাজীপুর৷</a:t>
              </a:r>
            </a:p>
            <a:p>
              <a:r>
                <a:rPr lang="bn-BD" sz="2000" dirty="0"/>
                <a:t>ইমেইলঃ</a:t>
              </a:r>
              <a:r>
                <a:rPr lang="en-US" sz="2000" dirty="0"/>
                <a:t>shahnazakternomi@gmail.com</a:t>
              </a:r>
              <a:endParaRPr lang="bn-BD" dirty="0"/>
            </a:p>
            <a:p>
              <a:endParaRPr lang="en-US" dirty="0"/>
            </a:p>
          </p:txBody>
        </p:sp>
      </p:grp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3EF6403-6D0A-45A2-83B6-3BDE765E1222}"/>
              </a:ext>
            </a:extLst>
          </p:cNvPr>
          <p:cNvSpPr/>
          <p:nvPr/>
        </p:nvSpPr>
        <p:spPr>
          <a:xfrm flipV="1">
            <a:off x="352338" y="4161528"/>
            <a:ext cx="5633266" cy="1708032"/>
          </a:xfrm>
          <a:prstGeom prst="triangle">
            <a:avLst/>
          </a:prstGeom>
          <a:gradFill>
            <a:gsLst>
              <a:gs pos="0">
                <a:srgbClr val="FF9999"/>
              </a:gs>
              <a:gs pos="100000">
                <a:srgbClr val="FF5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34D7055-ABA1-4883-A043-8DDF5AA817EE}"/>
              </a:ext>
            </a:extLst>
          </p:cNvPr>
          <p:cNvSpPr/>
          <p:nvPr/>
        </p:nvSpPr>
        <p:spPr>
          <a:xfrm>
            <a:off x="8508515" y="5649624"/>
            <a:ext cx="914063" cy="459733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4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C74C4FBF-82AE-49E7-95B4-B867DCE764A6}"/>
              </a:ext>
            </a:extLst>
          </p:cNvPr>
          <p:cNvSpPr/>
          <p:nvPr/>
        </p:nvSpPr>
        <p:spPr>
          <a:xfrm flipH="1">
            <a:off x="6164780" y="3580795"/>
            <a:ext cx="876710" cy="580731"/>
          </a:xfrm>
          <a:prstGeom prst="rtTriangle">
            <a:avLst/>
          </a:prstGeom>
          <a:solidFill>
            <a:srgbClr val="221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AD761BFF-C6F0-4A7B-89EA-F69D77ED2A52}"/>
              </a:ext>
            </a:extLst>
          </p:cNvPr>
          <p:cNvSpPr/>
          <p:nvPr/>
        </p:nvSpPr>
        <p:spPr>
          <a:xfrm>
            <a:off x="10696866" y="3580796"/>
            <a:ext cx="1085314" cy="580731"/>
          </a:xfrm>
          <a:prstGeom prst="rtTriangle">
            <a:avLst/>
          </a:prstGeom>
          <a:solidFill>
            <a:srgbClr val="221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E5ABF2-65F2-43D3-A999-A5F20C605CF5}"/>
              </a:ext>
            </a:extLst>
          </p:cNvPr>
          <p:cNvGrpSpPr/>
          <p:nvPr/>
        </p:nvGrpSpPr>
        <p:grpSpPr>
          <a:xfrm>
            <a:off x="6756263" y="318785"/>
            <a:ext cx="4352523" cy="4163044"/>
            <a:chOff x="6756263" y="318785"/>
            <a:chExt cx="4352523" cy="416304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39120C9-5BDF-45A6-A9A4-BEC841C4114B}"/>
                </a:ext>
              </a:extLst>
            </p:cNvPr>
            <p:cNvGrpSpPr/>
            <p:nvPr/>
          </p:nvGrpSpPr>
          <p:grpSpPr>
            <a:xfrm>
              <a:off x="6756263" y="318785"/>
              <a:ext cx="4352523" cy="4163044"/>
              <a:chOff x="6841969" y="292938"/>
              <a:chExt cx="4625330" cy="4539831"/>
            </a:xfrm>
            <a:solidFill>
              <a:schemeClr val="bg2">
                <a:lumMod val="75000"/>
              </a:schemeClr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7EDB716-87FF-4534-84C0-97A5D7F2F803}"/>
                  </a:ext>
                </a:extLst>
              </p:cNvPr>
              <p:cNvSpPr/>
              <p:nvPr/>
            </p:nvSpPr>
            <p:spPr>
              <a:xfrm>
                <a:off x="6841969" y="292938"/>
                <a:ext cx="4625330" cy="4539831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1051135-BC5B-4171-8DFF-D42D6C57C0E0}"/>
                  </a:ext>
                </a:extLst>
              </p:cNvPr>
              <p:cNvSpPr txBox="1"/>
              <p:nvPr/>
            </p:nvSpPr>
            <p:spPr>
              <a:xfrm>
                <a:off x="6960998" y="2397383"/>
                <a:ext cx="4351090" cy="177885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/>
                  <a:t>শ্রেণি-নবম/দশম</a:t>
                </a:r>
              </a:p>
              <a:p>
                <a:pPr algn="ctr"/>
                <a:r>
                  <a:rPr lang="bn-BD" sz="2400" dirty="0"/>
                  <a:t>মোট শিক্ষার্থী-৪০জন</a:t>
                </a:r>
              </a:p>
              <a:p>
                <a:pPr algn="ctr"/>
                <a:r>
                  <a:rPr lang="bn-BD" sz="2400" dirty="0"/>
                  <a:t>সময়-৪৫মিনিট৷</a:t>
                </a:r>
              </a:p>
              <a:p>
                <a:pPr algn="ctr"/>
                <a:r>
                  <a:rPr lang="bn-BD" sz="2800" dirty="0"/>
                  <a:t>৭/৪/২০২১</a:t>
                </a:r>
                <a:endParaRPr lang="en-US" sz="2800" dirty="0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BF39829-52FF-49C1-95C3-0E157DCE59E7}"/>
                </a:ext>
              </a:extLst>
            </p:cNvPr>
            <p:cNvSpPr txBox="1"/>
            <p:nvPr/>
          </p:nvSpPr>
          <p:spPr>
            <a:xfrm>
              <a:off x="7063530" y="604007"/>
              <a:ext cx="25838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/>
                <a:t>বাংলাদেশ </a:t>
              </a:r>
            </a:p>
            <a:p>
              <a:r>
                <a:rPr lang="bn-BD" sz="3600" dirty="0"/>
                <a:t>ও বিশ্বপরিচয়</a:t>
              </a:r>
              <a:endParaRPr lang="en-US" sz="3600" dirty="0"/>
            </a:p>
          </p:txBody>
        </p:sp>
      </p:grp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B4D0DC8-4F34-4E86-8303-DF31436D2494}"/>
              </a:ext>
            </a:extLst>
          </p:cNvPr>
          <p:cNvSpPr/>
          <p:nvPr/>
        </p:nvSpPr>
        <p:spPr>
          <a:xfrm flipV="1">
            <a:off x="6148914" y="4161528"/>
            <a:ext cx="5633266" cy="1708032"/>
          </a:xfrm>
          <a:prstGeom prst="triangle">
            <a:avLst/>
          </a:prstGeom>
          <a:gradFill flip="none" rotWithShape="1">
            <a:gsLst>
              <a:gs pos="0">
                <a:srgbClr val="0066FF"/>
              </a:gs>
              <a:gs pos="100000">
                <a:srgbClr val="3399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7966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5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2A4A07-D009-43EE-A897-32ED56820561}"/>
              </a:ext>
            </a:extLst>
          </p:cNvPr>
          <p:cNvSpPr txBox="1"/>
          <p:nvPr/>
        </p:nvSpPr>
        <p:spPr>
          <a:xfrm>
            <a:off x="5005431" y="100669"/>
            <a:ext cx="2181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3333FF"/>
                </a:solidFill>
              </a:rPr>
              <a:t>দলীয় কাজ </a:t>
            </a:r>
            <a:endParaRPr lang="en-US" sz="3200" dirty="0">
              <a:solidFill>
                <a:srgbClr val="3333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8461C8-0E7B-4144-97BD-AF3C7C702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60" y="825500"/>
            <a:ext cx="8086989" cy="4090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6CF808-8D2E-478B-8256-488A9326A69D}"/>
              </a:ext>
            </a:extLst>
          </p:cNvPr>
          <p:cNvSpPr txBox="1"/>
          <p:nvPr/>
        </p:nvSpPr>
        <p:spPr>
          <a:xfrm>
            <a:off x="1686187" y="5318620"/>
            <a:ext cx="8607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নদীর প্রবাহ ক্ষীণ বা শুকিয়ে যাওয়ার তিনটি কারণ লিখো।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878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EAB6CB-6399-4E7E-B8C1-DEA39D1DAEA0}"/>
              </a:ext>
            </a:extLst>
          </p:cNvPr>
          <p:cNvSpPr txBox="1"/>
          <p:nvPr/>
        </p:nvSpPr>
        <p:spPr>
          <a:xfrm>
            <a:off x="5047376" y="67112"/>
            <a:ext cx="2097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66"/>
                </a:solidFill>
              </a:rPr>
              <a:t>মূল্যায়ন </a:t>
            </a:r>
            <a:endParaRPr lang="en-US" sz="4400" dirty="0">
              <a:solidFill>
                <a:srgbClr val="FF006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D0B95E-E188-4097-B3E7-A50CA17F1FE3}"/>
              </a:ext>
            </a:extLst>
          </p:cNvPr>
          <p:cNvSpPr txBox="1"/>
          <p:nvPr/>
        </p:nvSpPr>
        <p:spPr>
          <a:xfrm>
            <a:off x="1140903" y="1233182"/>
            <a:ext cx="1039395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১।ছোট-বড় মিলিয়ে নদ-নদীর সংখ্যা কত?</a:t>
            </a:r>
          </a:p>
          <a:p>
            <a:r>
              <a:rPr lang="bn-BD" sz="2400" dirty="0"/>
              <a:t>ক)৫০০টি                       খ)৬০০টি</a:t>
            </a:r>
          </a:p>
          <a:p>
            <a:r>
              <a:rPr lang="bn-BD" sz="2400" dirty="0"/>
              <a:t>গ)৭০০টি                       ঘ)৮০০টি।</a:t>
            </a:r>
          </a:p>
          <a:p>
            <a:endParaRPr lang="bn-BD" dirty="0"/>
          </a:p>
          <a:p>
            <a:r>
              <a:rPr lang="bn-BD" sz="2800" dirty="0"/>
              <a:t>২।পদ্মার   উৎপত্তি কোথায়?</a:t>
            </a:r>
          </a:p>
          <a:p>
            <a:endParaRPr lang="bn-BD" sz="2800" dirty="0"/>
          </a:p>
          <a:p>
            <a:r>
              <a:rPr lang="bn-BD" sz="2800" dirty="0"/>
              <a:t>৩।নদীপ্রবাহ দুর্বলতার কারণগুলো কী কী?</a:t>
            </a:r>
          </a:p>
          <a:p>
            <a:r>
              <a:rPr lang="bn-BD" sz="2800" dirty="0"/>
              <a:t> </a:t>
            </a:r>
          </a:p>
          <a:p>
            <a:r>
              <a:rPr lang="bn-BD" sz="2800" dirty="0"/>
              <a:t>৪।জলবিদ্যুৎ উৎপাদনকারী যন্ত্রের নাম কী?</a:t>
            </a:r>
          </a:p>
          <a:p>
            <a:endParaRPr lang="bn-BD" sz="2800" dirty="0"/>
          </a:p>
          <a:p>
            <a:r>
              <a:rPr lang="bn-BD" sz="2800" dirty="0"/>
              <a:t>৫।মানুষের খাদ্য ও রোজগারের প্রধান উৎস কী?</a:t>
            </a:r>
          </a:p>
        </p:txBody>
      </p:sp>
    </p:spTree>
    <p:extLst>
      <p:ext uri="{BB962C8B-B14F-4D97-AF65-F5344CB8AC3E}">
        <p14:creationId xmlns:p14="http://schemas.microsoft.com/office/powerpoint/2010/main" val="412414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A41CC5-22E0-45D8-8C18-5C4F314796CE}"/>
              </a:ext>
            </a:extLst>
          </p:cNvPr>
          <p:cNvSpPr txBox="1"/>
          <p:nvPr/>
        </p:nvSpPr>
        <p:spPr>
          <a:xfrm>
            <a:off x="4412609" y="184558"/>
            <a:ext cx="2869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/>
              <a:t>বাড়ির কাজ 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3DD52A-210F-45E3-82BE-7663EF1189EA}"/>
              </a:ext>
            </a:extLst>
          </p:cNvPr>
          <p:cNvSpPr txBox="1"/>
          <p:nvPr/>
        </p:nvSpPr>
        <p:spPr>
          <a:xfrm>
            <a:off x="985706" y="5251508"/>
            <a:ext cx="9722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আর কী কী উপায় অবলম্বন করলে নদীর নাব্যতা ফিরিয়ে আনা যাবে বলে তুমি মনে করো?লিখে আনবে।  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B58A1A-E4E2-402F-AEEE-7C2123B9E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98" y="1029050"/>
            <a:ext cx="7519856" cy="3995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255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FD8C29-3C20-4BF9-B819-E8572EB79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09" y="167780"/>
            <a:ext cx="10863743" cy="62917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316196-273E-4F93-9E95-B5F554CECB29}"/>
              </a:ext>
            </a:extLst>
          </p:cNvPr>
          <p:cNvSpPr txBox="1"/>
          <p:nvPr/>
        </p:nvSpPr>
        <p:spPr>
          <a:xfrm>
            <a:off x="5637402" y="562062"/>
            <a:ext cx="454683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800" b="1" dirty="0">
                <a:ln/>
                <a:solidFill>
                  <a:srgbClr val="FF0066"/>
                </a:solidFill>
              </a:rPr>
              <a:t>সবাইকে ধন্যবাদ </a:t>
            </a:r>
            <a:endParaRPr lang="en-US" sz="4800" b="1" dirty="0">
              <a:ln/>
              <a:solidFill>
                <a:srgbClr val="FF006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7E656-4851-4A03-94DA-5C3DBD6A0A07}"/>
              </a:ext>
            </a:extLst>
          </p:cNvPr>
          <p:cNvSpPr txBox="1"/>
          <p:nvPr/>
        </p:nvSpPr>
        <p:spPr>
          <a:xfrm>
            <a:off x="6912528" y="1325676"/>
            <a:ext cx="4026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বাড়িতে থেকো,নিরাপদে থেকো।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935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8142EB2-BDC3-49A6-A48B-87DA59541B59}"/>
              </a:ext>
            </a:extLst>
          </p:cNvPr>
          <p:cNvSpPr txBox="1"/>
          <p:nvPr/>
        </p:nvSpPr>
        <p:spPr>
          <a:xfrm>
            <a:off x="4007976" y="162370"/>
            <a:ext cx="441457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>
                <a:ln/>
                <a:solidFill>
                  <a:srgbClr val="CC00FF"/>
                </a:solidFill>
              </a:rPr>
              <a:t>নিচের চিত্রটি লক্ষ্য করো</a:t>
            </a:r>
            <a:endParaRPr lang="en-US" sz="3200" b="1" dirty="0">
              <a:ln/>
              <a:solidFill>
                <a:srgbClr val="CC00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17026A-59FD-4D97-9B4C-681218C91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17" y="999857"/>
            <a:ext cx="5964965" cy="45788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EA1D6E-97A3-48F6-A417-65AC49EC0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31" y="977750"/>
            <a:ext cx="7021586" cy="4662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C34EE6-A564-4C6D-AF10-42FA2ED0C20A}"/>
              </a:ext>
            </a:extLst>
          </p:cNvPr>
          <p:cNvSpPr txBox="1"/>
          <p:nvPr/>
        </p:nvSpPr>
        <p:spPr>
          <a:xfrm>
            <a:off x="2595410" y="126449"/>
            <a:ext cx="7239699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200" b="1" dirty="0">
                <a:ln/>
                <a:solidFill>
                  <a:srgbClr val="CC00FF"/>
                </a:solidFill>
              </a:rPr>
              <a:t>বাংলাদেশের মানচিত্রে কী দেখতে পাচ্ছো? </a:t>
            </a:r>
            <a:endParaRPr lang="en-US" sz="3200" b="1" dirty="0">
              <a:ln/>
              <a:solidFill>
                <a:srgbClr val="CC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1B38B-9ECA-461D-B2C7-EADED43298C6}"/>
              </a:ext>
            </a:extLst>
          </p:cNvPr>
          <p:cNvSpPr txBox="1"/>
          <p:nvPr/>
        </p:nvSpPr>
        <p:spPr>
          <a:xfrm>
            <a:off x="3404926" y="5932395"/>
            <a:ext cx="496628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200" b="1" dirty="0">
                <a:ln/>
                <a:solidFill>
                  <a:srgbClr val="CC00FF"/>
                </a:solidFill>
              </a:rPr>
              <a:t>বাংলাদেশের নদীর অবস্থান।</a:t>
            </a:r>
            <a:endParaRPr lang="en-US" sz="3200" b="1" dirty="0">
              <a:ln/>
              <a:solidFill>
                <a:srgbClr val="CC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8026DB-A1CA-4593-9B22-00DFB49082F1}"/>
              </a:ext>
            </a:extLst>
          </p:cNvPr>
          <p:cNvSpPr txBox="1"/>
          <p:nvPr/>
        </p:nvSpPr>
        <p:spPr>
          <a:xfrm>
            <a:off x="4261884" y="158756"/>
            <a:ext cx="390675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200" b="1" dirty="0">
                <a:ln/>
                <a:solidFill>
                  <a:srgbClr val="CC00FF"/>
                </a:solidFill>
              </a:rPr>
              <a:t>আর এটি কীসের চিত্র?</a:t>
            </a:r>
            <a:endParaRPr lang="en-US" sz="3200" b="1" dirty="0">
              <a:ln/>
              <a:solidFill>
                <a:srgbClr val="CC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D4E64A-A6C8-4296-A671-7C658473A282}"/>
              </a:ext>
            </a:extLst>
          </p:cNvPr>
          <p:cNvSpPr txBox="1"/>
          <p:nvPr/>
        </p:nvSpPr>
        <p:spPr>
          <a:xfrm>
            <a:off x="4924144" y="5932395"/>
            <a:ext cx="21643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200" b="1" dirty="0">
                <a:ln/>
                <a:solidFill>
                  <a:srgbClr val="CC00FF"/>
                </a:solidFill>
              </a:rPr>
              <a:t>নদের চিত্র।</a:t>
            </a:r>
            <a:endParaRPr lang="en-US" sz="3200" b="1" dirty="0">
              <a:ln/>
              <a:solidFill>
                <a:srgbClr val="CC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7CDD1-0499-4BB7-8388-6D9D91A3CDDE}"/>
              </a:ext>
            </a:extLst>
          </p:cNvPr>
          <p:cNvSpPr txBox="1"/>
          <p:nvPr/>
        </p:nvSpPr>
        <p:spPr>
          <a:xfrm>
            <a:off x="1719510" y="5921994"/>
            <a:ext cx="948429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600" b="1" dirty="0">
                <a:ln/>
                <a:solidFill>
                  <a:srgbClr val="CC00FF"/>
                </a:solidFill>
              </a:rPr>
              <a:t>আমাদের পাঠের সাথে কী কোন মিল খুঁজে পাও? </a:t>
            </a:r>
            <a:endParaRPr lang="en-US" sz="3600" b="1" dirty="0">
              <a:ln/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8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" grpId="0"/>
      <p:bldP spid="4" grpId="1"/>
      <p:bldP spid="5" grpId="0"/>
      <p:bldP spid="5" grpId="1"/>
      <p:bldP spid="6" grpId="0"/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404373-AB0B-41B3-B5D1-A71223AB5271}"/>
              </a:ext>
            </a:extLst>
          </p:cNvPr>
          <p:cNvSpPr txBox="1"/>
          <p:nvPr/>
        </p:nvSpPr>
        <p:spPr>
          <a:xfrm>
            <a:off x="3246540" y="100668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9525">
                  <a:solidFill>
                    <a:srgbClr val="FF0066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আমাদের আজকের পাঠ</a:t>
            </a:r>
            <a:endParaRPr lang="en-US" sz="4000" b="1" dirty="0">
              <a:ln w="9525">
                <a:solidFill>
                  <a:srgbClr val="FF0066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212AB-B68A-46CC-9712-393C60835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24" y="1123950"/>
            <a:ext cx="9118832" cy="4610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F5FE19-D161-454B-8EB2-1CC099808D15}"/>
              </a:ext>
            </a:extLst>
          </p:cNvPr>
          <p:cNvSpPr txBox="1"/>
          <p:nvPr/>
        </p:nvSpPr>
        <p:spPr>
          <a:xfrm>
            <a:off x="3612858" y="5830349"/>
            <a:ext cx="496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9525">
                  <a:solidFill>
                    <a:srgbClr val="FF0066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বাংলাদেশের নদ-নদী</a:t>
            </a:r>
            <a:endParaRPr lang="en-US" sz="4000" b="1" dirty="0">
              <a:ln w="9525">
                <a:solidFill>
                  <a:srgbClr val="FF0066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00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E7F6A478-AACA-457A-9E17-B17581F724D0}"/>
              </a:ext>
            </a:extLst>
          </p:cNvPr>
          <p:cNvSpPr txBox="1"/>
          <p:nvPr/>
        </p:nvSpPr>
        <p:spPr>
          <a:xfrm>
            <a:off x="2227691" y="2592953"/>
            <a:ext cx="7811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বাংলাদেশের প্রধান নদীগুলোর নাম বলতে পারবে। </a:t>
            </a:r>
            <a:endParaRPr lang="en-US" sz="2400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10F2D945-507E-4B0D-83C2-33294884E9EA}"/>
              </a:ext>
            </a:extLst>
          </p:cNvPr>
          <p:cNvSpPr/>
          <p:nvPr/>
        </p:nvSpPr>
        <p:spPr>
          <a:xfrm>
            <a:off x="1583728" y="2563842"/>
            <a:ext cx="569343" cy="483079"/>
          </a:xfrm>
          <a:prstGeom prst="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8B95AA-8FEF-4FA5-841E-470FB81A280E}"/>
              </a:ext>
            </a:extLst>
          </p:cNvPr>
          <p:cNvSpPr txBox="1"/>
          <p:nvPr/>
        </p:nvSpPr>
        <p:spPr>
          <a:xfrm>
            <a:off x="1700184" y="2574548"/>
            <a:ext cx="336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/>
              <a:t>১</a:t>
            </a:r>
            <a:endParaRPr lang="en-US" sz="24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930F9E-A36F-4A98-A07D-3391CB47799A}"/>
              </a:ext>
            </a:extLst>
          </p:cNvPr>
          <p:cNvGrpSpPr/>
          <p:nvPr/>
        </p:nvGrpSpPr>
        <p:grpSpPr>
          <a:xfrm>
            <a:off x="1583729" y="2563843"/>
            <a:ext cx="1138686" cy="966158"/>
            <a:chOff x="8190271" y="1455174"/>
            <a:chExt cx="1138686" cy="966158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1DAD5604-E1A5-4159-BE86-C23DA5CDA3D4}"/>
                </a:ext>
              </a:extLst>
            </p:cNvPr>
            <p:cNvSpPr/>
            <p:nvPr/>
          </p:nvSpPr>
          <p:spPr>
            <a:xfrm>
              <a:off x="8190271" y="1455174"/>
              <a:ext cx="569343" cy="483079"/>
            </a:xfrm>
            <a:prstGeom prst="fram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ame 20">
              <a:extLst>
                <a:ext uri="{FF2B5EF4-FFF2-40B4-BE49-F238E27FC236}">
                  <a16:creationId xmlns:a16="http://schemas.microsoft.com/office/drawing/2014/main" id="{DF20AE7A-69B6-4265-B59E-FADDC5019BDC}"/>
                </a:ext>
              </a:extLst>
            </p:cNvPr>
            <p:cNvSpPr/>
            <p:nvPr/>
          </p:nvSpPr>
          <p:spPr>
            <a:xfrm>
              <a:off x="8759614" y="1938253"/>
              <a:ext cx="569343" cy="483079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885311B-0AB0-42EF-A945-A54F29402329}"/>
              </a:ext>
            </a:extLst>
          </p:cNvPr>
          <p:cNvSpPr txBox="1"/>
          <p:nvPr/>
        </p:nvSpPr>
        <p:spPr>
          <a:xfrm>
            <a:off x="2759361" y="3114524"/>
            <a:ext cx="8189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নদীগুলোর উৎপত্তিস্থল ও প্রবাহ পথের বিবরণ বলতে পারবে।  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54E635-4984-4285-A925-D232EBE92ADD}"/>
              </a:ext>
            </a:extLst>
          </p:cNvPr>
          <p:cNvSpPr txBox="1"/>
          <p:nvPr/>
        </p:nvSpPr>
        <p:spPr>
          <a:xfrm>
            <a:off x="2269528" y="3084560"/>
            <a:ext cx="336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/>
              <a:t>২</a:t>
            </a:r>
            <a:endParaRPr lang="en-US" sz="2400" b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7D3152-E9F4-47A1-BA96-26B8C518AD30}"/>
              </a:ext>
            </a:extLst>
          </p:cNvPr>
          <p:cNvGrpSpPr/>
          <p:nvPr/>
        </p:nvGrpSpPr>
        <p:grpSpPr>
          <a:xfrm>
            <a:off x="2153071" y="3055034"/>
            <a:ext cx="1138686" cy="966158"/>
            <a:chOff x="8190271" y="1455174"/>
            <a:chExt cx="1138686" cy="966158"/>
          </a:xfrm>
        </p:grpSpPr>
        <p:sp>
          <p:nvSpPr>
            <p:cNvPr id="26" name="Frame 25">
              <a:extLst>
                <a:ext uri="{FF2B5EF4-FFF2-40B4-BE49-F238E27FC236}">
                  <a16:creationId xmlns:a16="http://schemas.microsoft.com/office/drawing/2014/main" id="{5485CDEF-2DE0-40ED-BE1D-B45F6EFAD37F}"/>
                </a:ext>
              </a:extLst>
            </p:cNvPr>
            <p:cNvSpPr/>
            <p:nvPr/>
          </p:nvSpPr>
          <p:spPr>
            <a:xfrm>
              <a:off x="8190271" y="1455174"/>
              <a:ext cx="569343" cy="483079"/>
            </a:xfrm>
            <a:prstGeom prst="fram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Frame 26">
              <a:extLst>
                <a:ext uri="{FF2B5EF4-FFF2-40B4-BE49-F238E27FC236}">
                  <a16:creationId xmlns:a16="http://schemas.microsoft.com/office/drawing/2014/main" id="{7A4732CB-20B1-4BE0-99F2-13E6EB8AD99A}"/>
                </a:ext>
              </a:extLst>
            </p:cNvPr>
            <p:cNvSpPr/>
            <p:nvPr/>
          </p:nvSpPr>
          <p:spPr>
            <a:xfrm>
              <a:off x="8759614" y="1938253"/>
              <a:ext cx="569343" cy="483079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5FCA925-50DE-4C6C-8C43-4982C104014B}"/>
              </a:ext>
            </a:extLst>
          </p:cNvPr>
          <p:cNvSpPr txBox="1"/>
          <p:nvPr/>
        </p:nvSpPr>
        <p:spPr>
          <a:xfrm>
            <a:off x="3297454" y="3631045"/>
            <a:ext cx="7868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নদ-নদীর উপরে জনবসতির নির্ভরশীলতা ব্যাখ্যা করতে পারবে।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26A06D-C019-4ACA-8011-AF6DF6DAE3B2}"/>
              </a:ext>
            </a:extLst>
          </p:cNvPr>
          <p:cNvSpPr txBox="1"/>
          <p:nvPr/>
        </p:nvSpPr>
        <p:spPr>
          <a:xfrm>
            <a:off x="2793238" y="3597187"/>
            <a:ext cx="336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/>
              <a:t>৩</a:t>
            </a:r>
            <a:endParaRPr lang="en-US" sz="2400" b="1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A36BF31-0B78-410C-BFC2-4ECA86789E99}"/>
              </a:ext>
            </a:extLst>
          </p:cNvPr>
          <p:cNvGrpSpPr/>
          <p:nvPr/>
        </p:nvGrpSpPr>
        <p:grpSpPr>
          <a:xfrm>
            <a:off x="2720042" y="3537697"/>
            <a:ext cx="1138686" cy="966158"/>
            <a:chOff x="8190271" y="1455174"/>
            <a:chExt cx="1138686" cy="966158"/>
          </a:xfrm>
        </p:grpSpPr>
        <p:sp>
          <p:nvSpPr>
            <p:cNvPr id="31" name="Frame 30">
              <a:extLst>
                <a:ext uri="{FF2B5EF4-FFF2-40B4-BE49-F238E27FC236}">
                  <a16:creationId xmlns:a16="http://schemas.microsoft.com/office/drawing/2014/main" id="{F3D71B5E-7B9A-40FB-9B9E-A6EF4E2EE56D}"/>
                </a:ext>
              </a:extLst>
            </p:cNvPr>
            <p:cNvSpPr/>
            <p:nvPr/>
          </p:nvSpPr>
          <p:spPr>
            <a:xfrm>
              <a:off x="8190271" y="1455174"/>
              <a:ext cx="569343" cy="483079"/>
            </a:xfrm>
            <a:prstGeom prst="fram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Frame 31">
              <a:extLst>
                <a:ext uri="{FF2B5EF4-FFF2-40B4-BE49-F238E27FC236}">
                  <a16:creationId xmlns:a16="http://schemas.microsoft.com/office/drawing/2014/main" id="{4BF91BEF-7EDC-47FF-80AD-9B89201B9BE9}"/>
                </a:ext>
              </a:extLst>
            </p:cNvPr>
            <p:cNvSpPr/>
            <p:nvPr/>
          </p:nvSpPr>
          <p:spPr>
            <a:xfrm>
              <a:off x="8759614" y="1938253"/>
              <a:ext cx="569343" cy="483079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AE8905A-049A-448F-B57D-2A2274B68DB5}"/>
              </a:ext>
            </a:extLst>
          </p:cNvPr>
          <p:cNvSpPr txBox="1"/>
          <p:nvPr/>
        </p:nvSpPr>
        <p:spPr>
          <a:xfrm>
            <a:off x="3862514" y="4011429"/>
            <a:ext cx="801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যাতায়াত,জলবিদ্যুৎও বানিজ্যের ক্ষেত্রে নদী পথের গুরুত্ব বলতে পারবে। </a:t>
            </a:r>
            <a:endParaRPr lang="en-US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FFEE56-05C7-4CF6-B317-796B7F9DE935}"/>
              </a:ext>
            </a:extLst>
          </p:cNvPr>
          <p:cNvSpPr txBox="1"/>
          <p:nvPr/>
        </p:nvSpPr>
        <p:spPr>
          <a:xfrm>
            <a:off x="3399777" y="4075004"/>
            <a:ext cx="336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/>
              <a:t>৪</a:t>
            </a:r>
            <a:endParaRPr lang="en-US" sz="2400" b="1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EEC6C60-260F-4979-A8C6-1E6B67CE6C13}"/>
              </a:ext>
            </a:extLst>
          </p:cNvPr>
          <p:cNvGrpSpPr/>
          <p:nvPr/>
        </p:nvGrpSpPr>
        <p:grpSpPr>
          <a:xfrm>
            <a:off x="3289385" y="4028472"/>
            <a:ext cx="1138686" cy="966158"/>
            <a:chOff x="8190271" y="1455174"/>
            <a:chExt cx="1138686" cy="966158"/>
          </a:xfrm>
        </p:grpSpPr>
        <p:sp>
          <p:nvSpPr>
            <p:cNvPr id="36" name="Frame 35">
              <a:extLst>
                <a:ext uri="{FF2B5EF4-FFF2-40B4-BE49-F238E27FC236}">
                  <a16:creationId xmlns:a16="http://schemas.microsoft.com/office/drawing/2014/main" id="{B8698DE1-59F0-4ED4-B605-3742B2C316A6}"/>
                </a:ext>
              </a:extLst>
            </p:cNvPr>
            <p:cNvSpPr/>
            <p:nvPr/>
          </p:nvSpPr>
          <p:spPr>
            <a:xfrm>
              <a:off x="8190271" y="1455174"/>
              <a:ext cx="569343" cy="483079"/>
            </a:xfrm>
            <a:prstGeom prst="fram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Frame 36">
              <a:extLst>
                <a:ext uri="{FF2B5EF4-FFF2-40B4-BE49-F238E27FC236}">
                  <a16:creationId xmlns:a16="http://schemas.microsoft.com/office/drawing/2014/main" id="{83B90B00-1F17-43F4-9A77-ED6263A71DA2}"/>
                </a:ext>
              </a:extLst>
            </p:cNvPr>
            <p:cNvSpPr/>
            <p:nvPr/>
          </p:nvSpPr>
          <p:spPr>
            <a:xfrm>
              <a:off x="8759614" y="1938253"/>
              <a:ext cx="569343" cy="483079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5C20375-25F6-4896-AD55-CC6919DB7CF0}"/>
              </a:ext>
            </a:extLst>
          </p:cNvPr>
          <p:cNvSpPr txBox="1"/>
          <p:nvPr/>
        </p:nvSpPr>
        <p:spPr>
          <a:xfrm>
            <a:off x="4440199" y="4559500"/>
            <a:ext cx="7631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পানির অভাব দূরীকরণে নদী সংরক্ষণের প্রয়োজনীয়তা বলতে পারবে। </a:t>
            </a:r>
            <a:endParaRPr lang="en-US" sz="2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445F80-8B43-4D57-ADFE-943896833B8D}"/>
              </a:ext>
            </a:extLst>
          </p:cNvPr>
          <p:cNvSpPr txBox="1"/>
          <p:nvPr/>
        </p:nvSpPr>
        <p:spPr>
          <a:xfrm>
            <a:off x="3929491" y="4559500"/>
            <a:ext cx="336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/>
              <a:t>৫</a:t>
            </a:r>
            <a:endParaRPr lang="en-US" sz="2400" b="1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6AB5940-631F-4F67-83C7-F185EFC247D7}"/>
              </a:ext>
            </a:extLst>
          </p:cNvPr>
          <p:cNvGrpSpPr/>
          <p:nvPr/>
        </p:nvGrpSpPr>
        <p:grpSpPr>
          <a:xfrm>
            <a:off x="3846599" y="4519904"/>
            <a:ext cx="1138686" cy="966158"/>
            <a:chOff x="8190271" y="1455174"/>
            <a:chExt cx="1138686" cy="966158"/>
          </a:xfrm>
        </p:grpSpPr>
        <p:sp>
          <p:nvSpPr>
            <p:cNvPr id="41" name="Frame 40">
              <a:extLst>
                <a:ext uri="{FF2B5EF4-FFF2-40B4-BE49-F238E27FC236}">
                  <a16:creationId xmlns:a16="http://schemas.microsoft.com/office/drawing/2014/main" id="{AA1416DC-D601-42B3-BC90-F2D4D6A5FE1B}"/>
                </a:ext>
              </a:extLst>
            </p:cNvPr>
            <p:cNvSpPr/>
            <p:nvPr/>
          </p:nvSpPr>
          <p:spPr>
            <a:xfrm>
              <a:off x="8190271" y="1455174"/>
              <a:ext cx="569343" cy="483079"/>
            </a:xfrm>
            <a:prstGeom prst="fram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Frame 41">
              <a:extLst>
                <a:ext uri="{FF2B5EF4-FFF2-40B4-BE49-F238E27FC236}">
                  <a16:creationId xmlns:a16="http://schemas.microsoft.com/office/drawing/2014/main" id="{DEC26D17-5455-4CAE-985A-150B3595E7BD}"/>
                </a:ext>
              </a:extLst>
            </p:cNvPr>
            <p:cNvSpPr/>
            <p:nvPr/>
          </p:nvSpPr>
          <p:spPr>
            <a:xfrm>
              <a:off x="8759614" y="1938253"/>
              <a:ext cx="569343" cy="483079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D326001-FE71-4F89-9D03-F9471CB0C047}"/>
              </a:ext>
            </a:extLst>
          </p:cNvPr>
          <p:cNvSpPr txBox="1"/>
          <p:nvPr/>
        </p:nvSpPr>
        <p:spPr>
          <a:xfrm>
            <a:off x="3598557" y="1396509"/>
            <a:ext cx="528507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600" b="1" dirty="0">
                <a:ln/>
                <a:solidFill>
                  <a:srgbClr val="3333FF"/>
                </a:solidFill>
              </a:rPr>
              <a:t>এই পাঠ শেষে শিক্ষার্থীরা- </a:t>
            </a:r>
            <a:endParaRPr lang="en-US" sz="3600" b="1" dirty="0">
              <a:ln/>
              <a:solidFill>
                <a:srgbClr val="3333FF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E0C7DB-1639-457E-B6CD-C7230BDB76C2}"/>
              </a:ext>
            </a:extLst>
          </p:cNvPr>
          <p:cNvSpPr txBox="1"/>
          <p:nvPr/>
        </p:nvSpPr>
        <p:spPr>
          <a:xfrm>
            <a:off x="4638795" y="186515"/>
            <a:ext cx="3204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শিখনফল</a:t>
            </a:r>
            <a:endParaRPr lang="en-US" sz="54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11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2" grpId="0" animBg="1"/>
      <p:bldP spid="3" grpId="0"/>
      <p:bldP spid="23" grpId="0"/>
      <p:bldP spid="24" grpId="0"/>
      <p:bldP spid="28" grpId="0"/>
      <p:bldP spid="29" grpId="0"/>
      <p:bldP spid="33" grpId="0"/>
      <p:bldP spid="34" grpId="0"/>
      <p:bldP spid="38" grpId="0"/>
      <p:bldP spid="39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1F45424-B580-453A-A46A-CBB46A674C36}"/>
              </a:ext>
            </a:extLst>
          </p:cNvPr>
          <p:cNvSpPr/>
          <p:nvPr/>
        </p:nvSpPr>
        <p:spPr>
          <a:xfrm>
            <a:off x="2785146" y="191465"/>
            <a:ext cx="3020036" cy="1117218"/>
          </a:xfrm>
          <a:prstGeom prst="cloudCallout">
            <a:avLst>
              <a:gd name="adj1" fmla="val -40773"/>
              <a:gd name="adj2" fmla="val 107661"/>
            </a:avLst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</a:rPr>
              <a:t>আদর্শ পাঠ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088885-D5AF-4FF9-BD9B-C854EB643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59" y="2223083"/>
            <a:ext cx="4900933" cy="4166615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A6B6B9A-B63E-40C9-A77E-B8D1EA8D94B2}"/>
              </a:ext>
            </a:extLst>
          </p:cNvPr>
          <p:cNvSpPr/>
          <p:nvPr/>
        </p:nvSpPr>
        <p:spPr>
          <a:xfrm>
            <a:off x="8709172" y="191465"/>
            <a:ext cx="3020036" cy="1117218"/>
          </a:xfrm>
          <a:prstGeom prst="cloudCallout">
            <a:avLst>
              <a:gd name="adj1" fmla="val -40773"/>
              <a:gd name="adj2" fmla="val 107661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সরব পাঠ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2F031A-0CB7-4CF4-8E9E-CB3CFCFD6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695" y="2223084"/>
            <a:ext cx="4345497" cy="41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1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915E28-9C70-4D5E-AB85-85B8D48E1744}"/>
              </a:ext>
            </a:extLst>
          </p:cNvPr>
          <p:cNvSpPr txBox="1"/>
          <p:nvPr/>
        </p:nvSpPr>
        <p:spPr>
          <a:xfrm>
            <a:off x="3709332" y="25167"/>
            <a:ext cx="4773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নিচের চিত্রগুলো লক্ষ্য করো 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31E436-C1AB-4095-8CAE-FE0E8CECD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308" y="922790"/>
            <a:ext cx="7016692" cy="40602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9E3CD5-920D-42EC-ACBC-F34AB2349DA1}"/>
              </a:ext>
            </a:extLst>
          </p:cNvPr>
          <p:cNvSpPr txBox="1"/>
          <p:nvPr/>
        </p:nvSpPr>
        <p:spPr>
          <a:xfrm>
            <a:off x="4530055" y="5935210"/>
            <a:ext cx="262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উত্তরের হিমালয় 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3BBD93-647C-4639-9F8C-3CED1E574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74" y="922790"/>
            <a:ext cx="7117360" cy="438744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253019-5E57-4BAE-9329-86F55E97C866}"/>
              </a:ext>
            </a:extLst>
          </p:cNvPr>
          <p:cNvSpPr txBox="1"/>
          <p:nvPr/>
        </p:nvSpPr>
        <p:spPr>
          <a:xfrm>
            <a:off x="4630723" y="5583966"/>
            <a:ext cx="262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ভারতের পাহাড়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E01C28-52C1-42CF-836C-B200CA2B6CEE}"/>
              </a:ext>
            </a:extLst>
          </p:cNvPr>
          <p:cNvSpPr txBox="1"/>
          <p:nvPr/>
        </p:nvSpPr>
        <p:spPr>
          <a:xfrm>
            <a:off x="2001172" y="5622808"/>
            <a:ext cx="8459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অসংখ্য নদ-নদীর উৎপত্তি উত্তরের হিমালয় এবং ভারতের</a:t>
            </a:r>
          </a:p>
          <a:p>
            <a:r>
              <a:rPr lang="bn-BD" sz="2800" dirty="0"/>
              <a:t>পাহাড়ি অঞ্চল থেকে।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659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1B0645-5AA2-43DE-B7F0-A0A1CF28BCE7}"/>
              </a:ext>
            </a:extLst>
          </p:cNvPr>
          <p:cNvSpPr txBox="1"/>
          <p:nvPr/>
        </p:nvSpPr>
        <p:spPr>
          <a:xfrm>
            <a:off x="2818701" y="293615"/>
            <a:ext cx="6543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বাংলাদেশের নদ-নদীর সংখ্যা ও দৈর্ঘ্য-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277EBA-7F90-478E-A7A4-356933EB9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28" y="1115736"/>
            <a:ext cx="7097086" cy="40277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4EEB83-F666-4EBD-8772-7E236BCAD793}"/>
              </a:ext>
            </a:extLst>
          </p:cNvPr>
          <p:cNvSpPr txBox="1"/>
          <p:nvPr/>
        </p:nvSpPr>
        <p:spPr>
          <a:xfrm>
            <a:off x="2105637" y="5402510"/>
            <a:ext cx="7558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বাংলাদেশে ছোট-বড় ৭০০টি নদ-নদী রয়েছে।এগুলোর আয়তন দৈর্ঘ্যে ২২,১৫৫কি.মি।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030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FA774D-187A-49E4-8934-1B9C23FC6A42}"/>
              </a:ext>
            </a:extLst>
          </p:cNvPr>
          <p:cNvSpPr/>
          <p:nvPr/>
        </p:nvSpPr>
        <p:spPr>
          <a:xfrm>
            <a:off x="-97016" y="1967751"/>
            <a:ext cx="12192000" cy="2571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37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13CAF8C-8A0B-47FD-9C09-569CE146D9B8}"/>
              </a:ext>
            </a:extLst>
          </p:cNvPr>
          <p:cNvGrpSpPr/>
          <p:nvPr/>
        </p:nvGrpSpPr>
        <p:grpSpPr>
          <a:xfrm>
            <a:off x="2689190" y="1984115"/>
            <a:ext cx="2047336" cy="4296493"/>
            <a:chOff x="2529518" y="673005"/>
            <a:chExt cx="2047336" cy="429649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2167DA3-3238-4745-AD00-A084E01D114B}"/>
                </a:ext>
              </a:extLst>
            </p:cNvPr>
            <p:cNvGrpSpPr/>
            <p:nvPr/>
          </p:nvGrpSpPr>
          <p:grpSpPr>
            <a:xfrm>
              <a:off x="2529518" y="1702887"/>
              <a:ext cx="2047336" cy="3266611"/>
              <a:chOff x="3260785" y="2386642"/>
              <a:chExt cx="2047336" cy="3367177"/>
            </a:xfrm>
          </p:grpSpPr>
          <p:sp>
            <p:nvSpPr>
              <p:cNvPr id="22" name="Arrow: Pentagon 21">
                <a:extLst>
                  <a:ext uri="{FF2B5EF4-FFF2-40B4-BE49-F238E27FC236}">
                    <a16:creationId xmlns:a16="http://schemas.microsoft.com/office/drawing/2014/main" id="{EA2685E0-8443-44D2-B4B2-C449572720D8}"/>
                  </a:ext>
                </a:extLst>
              </p:cNvPr>
              <p:cNvSpPr/>
              <p:nvPr/>
            </p:nvSpPr>
            <p:spPr>
              <a:xfrm rot="5400000">
                <a:off x="2600864" y="3046563"/>
                <a:ext cx="3367177" cy="2047336"/>
              </a:xfrm>
              <a:prstGeom prst="homePlate">
                <a:avLst/>
              </a:prstGeom>
              <a:solidFill>
                <a:srgbClr val="66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Arrow: Pentagon 22">
                <a:extLst>
                  <a:ext uri="{FF2B5EF4-FFF2-40B4-BE49-F238E27FC236}">
                    <a16:creationId xmlns:a16="http://schemas.microsoft.com/office/drawing/2014/main" id="{294FBF48-CC92-4E41-BE06-FA02EEC7DE0F}"/>
                  </a:ext>
                </a:extLst>
              </p:cNvPr>
              <p:cNvSpPr/>
              <p:nvPr/>
            </p:nvSpPr>
            <p:spPr>
              <a:xfrm rot="5400000">
                <a:off x="2733135" y="3157268"/>
                <a:ext cx="3102633" cy="1825923"/>
              </a:xfrm>
              <a:prstGeom prst="homePlat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B7169E-2252-48EE-8657-70DED4AAF053}"/>
                </a:ext>
              </a:extLst>
            </p:cNvPr>
            <p:cNvSpPr/>
            <p:nvPr/>
          </p:nvSpPr>
          <p:spPr>
            <a:xfrm>
              <a:off x="3275769" y="1116629"/>
              <a:ext cx="554832" cy="703850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C7BF2EF-E62A-4E70-808E-7D9543EAA2E9}"/>
                </a:ext>
              </a:extLst>
            </p:cNvPr>
            <p:cNvSpPr/>
            <p:nvPr/>
          </p:nvSpPr>
          <p:spPr>
            <a:xfrm>
              <a:off x="3553186" y="673005"/>
              <a:ext cx="438150" cy="257175"/>
            </a:xfrm>
            <a:prstGeom prst="round2SameRect">
              <a:avLst>
                <a:gd name="adj1" fmla="val 27193"/>
                <a:gd name="adj2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Top Corners Rounded 19">
              <a:extLst>
                <a:ext uri="{FF2B5EF4-FFF2-40B4-BE49-F238E27FC236}">
                  <a16:creationId xmlns:a16="http://schemas.microsoft.com/office/drawing/2014/main" id="{C9289411-43C5-44D7-96D4-05E4F1BC4329}"/>
                </a:ext>
              </a:extLst>
            </p:cNvPr>
            <p:cNvSpPr/>
            <p:nvPr/>
          </p:nvSpPr>
          <p:spPr>
            <a:xfrm>
              <a:off x="3115037" y="673006"/>
              <a:ext cx="379808" cy="257174"/>
            </a:xfrm>
            <a:prstGeom prst="round2SameRect">
              <a:avLst>
                <a:gd name="adj1" fmla="val 27193"/>
                <a:gd name="adj2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id="{B5EC6D87-068E-49FB-A8DE-8A268D883AA7}"/>
                </a:ext>
              </a:extLst>
            </p:cNvPr>
            <p:cNvSpPr/>
            <p:nvPr/>
          </p:nvSpPr>
          <p:spPr>
            <a:xfrm rot="5400000">
              <a:off x="3148107" y="756150"/>
              <a:ext cx="810159" cy="647702"/>
            </a:xfrm>
            <a:prstGeom prst="homePlate">
              <a:avLst/>
            </a:prstGeom>
            <a:solidFill>
              <a:srgbClr val="6600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48D56AD-729C-4F86-A5C2-53F31F0031E2}"/>
                </a:ext>
              </a:extLst>
            </p:cNvPr>
            <p:cNvSpPr txBox="1"/>
            <p:nvPr/>
          </p:nvSpPr>
          <p:spPr>
            <a:xfrm>
              <a:off x="2705597" y="2525901"/>
              <a:ext cx="17605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/>
                <a:t>ব্রক্ষ্মপুত্র,</a:t>
              </a:r>
            </a:p>
            <a:p>
              <a:pPr algn="ctr"/>
              <a:r>
                <a:rPr lang="bn-BD" sz="3200" dirty="0"/>
                <a:t>মেঘনা।</a:t>
              </a:r>
              <a:endParaRPr lang="en-US" sz="3200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FE83037-E5DF-44B4-8ACC-6C6213109F84}"/>
              </a:ext>
            </a:extLst>
          </p:cNvPr>
          <p:cNvGrpSpPr/>
          <p:nvPr/>
        </p:nvGrpSpPr>
        <p:grpSpPr>
          <a:xfrm>
            <a:off x="5212304" y="1965600"/>
            <a:ext cx="2047336" cy="4296494"/>
            <a:chOff x="5077535" y="683824"/>
            <a:chExt cx="2047336" cy="429649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5113F51-46FF-4D20-A35C-173DBF7DC8EC}"/>
                </a:ext>
              </a:extLst>
            </p:cNvPr>
            <p:cNvGrpSpPr/>
            <p:nvPr/>
          </p:nvGrpSpPr>
          <p:grpSpPr>
            <a:xfrm>
              <a:off x="5077535" y="683824"/>
              <a:ext cx="2047336" cy="4296494"/>
              <a:chOff x="5072332" y="683825"/>
              <a:chExt cx="2047336" cy="442876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55A9018F-BA5A-437E-9ED8-E7E0B75E816C}"/>
                  </a:ext>
                </a:extLst>
              </p:cNvPr>
              <p:cNvGrpSpPr/>
              <p:nvPr/>
            </p:nvGrpSpPr>
            <p:grpSpPr>
              <a:xfrm>
                <a:off x="5072332" y="1745414"/>
                <a:ext cx="2047336" cy="3367177"/>
                <a:chOff x="3260785" y="2386643"/>
                <a:chExt cx="2047336" cy="3367177"/>
              </a:xfrm>
            </p:grpSpPr>
            <p:sp>
              <p:nvSpPr>
                <p:cNvPr id="30" name="Arrow: Pentagon 29">
                  <a:extLst>
                    <a:ext uri="{FF2B5EF4-FFF2-40B4-BE49-F238E27FC236}">
                      <a16:creationId xmlns:a16="http://schemas.microsoft.com/office/drawing/2014/main" id="{62A1CD12-E256-4113-9E75-5AD08BCC2649}"/>
                    </a:ext>
                  </a:extLst>
                </p:cNvPr>
                <p:cNvSpPr/>
                <p:nvPr/>
              </p:nvSpPr>
              <p:spPr>
                <a:xfrm rot="5400000">
                  <a:off x="2600864" y="3046564"/>
                  <a:ext cx="3367177" cy="2047336"/>
                </a:xfrm>
                <a:prstGeom prst="homePlate">
                  <a:avLst/>
                </a:prstGeom>
                <a:solidFill>
                  <a:srgbClr val="16CC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Arrow: Pentagon 30">
                  <a:extLst>
                    <a:ext uri="{FF2B5EF4-FFF2-40B4-BE49-F238E27FC236}">
                      <a16:creationId xmlns:a16="http://schemas.microsoft.com/office/drawing/2014/main" id="{F61C6CC0-0DF7-44FC-8260-BCCA2CCAF934}"/>
                    </a:ext>
                  </a:extLst>
                </p:cNvPr>
                <p:cNvSpPr/>
                <p:nvPr/>
              </p:nvSpPr>
              <p:spPr>
                <a:xfrm rot="5400000">
                  <a:off x="2733135" y="3157268"/>
                  <a:ext cx="3102633" cy="1825923"/>
                </a:xfrm>
                <a:prstGeom prst="homePlat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4897A76-5D9B-4B32-A212-76AFECB8E1B6}"/>
                  </a:ext>
                </a:extLst>
              </p:cNvPr>
              <p:cNvSpPr/>
              <p:nvPr/>
            </p:nvSpPr>
            <p:spPr>
              <a:xfrm>
                <a:off x="5818584" y="1152165"/>
                <a:ext cx="554832" cy="725519"/>
              </a:xfrm>
              <a:prstGeom prst="rect">
                <a:avLst/>
              </a:prstGeom>
              <a:solidFill>
                <a:srgbClr val="16CC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Top Corners Rounded 26">
                <a:extLst>
                  <a:ext uri="{FF2B5EF4-FFF2-40B4-BE49-F238E27FC236}">
                    <a16:creationId xmlns:a16="http://schemas.microsoft.com/office/drawing/2014/main" id="{3643AF3A-FB2A-440E-8D4F-19D581BE7B73}"/>
                  </a:ext>
                </a:extLst>
              </p:cNvPr>
              <p:cNvSpPr/>
              <p:nvPr/>
            </p:nvSpPr>
            <p:spPr>
              <a:xfrm>
                <a:off x="6096000" y="683825"/>
                <a:ext cx="405231" cy="257310"/>
              </a:xfrm>
              <a:prstGeom prst="round2SameRect">
                <a:avLst>
                  <a:gd name="adj1" fmla="val 27193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Top Corners Rounded 27">
                <a:extLst>
                  <a:ext uri="{FF2B5EF4-FFF2-40B4-BE49-F238E27FC236}">
                    <a16:creationId xmlns:a16="http://schemas.microsoft.com/office/drawing/2014/main" id="{76973795-DB53-4AD6-8ABF-68AA38EA03EA}"/>
                  </a:ext>
                </a:extLst>
              </p:cNvPr>
              <p:cNvSpPr/>
              <p:nvPr/>
            </p:nvSpPr>
            <p:spPr>
              <a:xfrm>
                <a:off x="5657851" y="683826"/>
                <a:ext cx="379808" cy="251336"/>
              </a:xfrm>
              <a:prstGeom prst="round2SameRect">
                <a:avLst>
                  <a:gd name="adj1" fmla="val 27193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Arrow: Pentagon 28">
                <a:extLst>
                  <a:ext uri="{FF2B5EF4-FFF2-40B4-BE49-F238E27FC236}">
                    <a16:creationId xmlns:a16="http://schemas.microsoft.com/office/drawing/2014/main" id="{21E29BC2-90CB-4DD8-BAB3-901C5FC55051}"/>
                  </a:ext>
                </a:extLst>
              </p:cNvPr>
              <p:cNvSpPr/>
              <p:nvPr/>
            </p:nvSpPr>
            <p:spPr>
              <a:xfrm rot="5400000">
                <a:off x="5678450" y="779500"/>
                <a:ext cx="835101" cy="647702"/>
              </a:xfrm>
              <a:prstGeom prst="homePlate">
                <a:avLst/>
              </a:prstGeom>
              <a:solidFill>
                <a:srgbClr val="16CC5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D05585D-B2DA-4205-BA96-6369B2BA15A0}"/>
                </a:ext>
              </a:extLst>
            </p:cNvPr>
            <p:cNvSpPr txBox="1"/>
            <p:nvPr/>
          </p:nvSpPr>
          <p:spPr>
            <a:xfrm>
              <a:off x="5188239" y="2343545"/>
              <a:ext cx="182592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/>
                <a:t>কর্ণফুলি,</a:t>
              </a:r>
            </a:p>
            <a:p>
              <a:pPr algn="ctr"/>
              <a:r>
                <a:rPr lang="bn-BD" sz="3200" dirty="0"/>
                <a:t>তিস্তা। </a:t>
              </a:r>
              <a:endParaRPr lang="en-US" sz="3200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1E245CC-DCAB-4030-A453-0B8DB8E9F927}"/>
              </a:ext>
            </a:extLst>
          </p:cNvPr>
          <p:cNvGrpSpPr/>
          <p:nvPr/>
        </p:nvGrpSpPr>
        <p:grpSpPr>
          <a:xfrm>
            <a:off x="7768762" y="1965602"/>
            <a:ext cx="2047336" cy="4296492"/>
            <a:chOff x="7464820" y="683824"/>
            <a:chExt cx="2047336" cy="429649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582D3DB-C65F-4800-93AB-B287B5EE9761}"/>
                </a:ext>
              </a:extLst>
            </p:cNvPr>
            <p:cNvGrpSpPr/>
            <p:nvPr/>
          </p:nvGrpSpPr>
          <p:grpSpPr>
            <a:xfrm>
              <a:off x="7464820" y="683824"/>
              <a:ext cx="2047336" cy="4296492"/>
              <a:chOff x="5072332" y="683825"/>
              <a:chExt cx="2047336" cy="442876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FAB7AA1-EB6A-44E6-B868-E7C08D7B0516}"/>
                  </a:ext>
                </a:extLst>
              </p:cNvPr>
              <p:cNvGrpSpPr/>
              <p:nvPr/>
            </p:nvGrpSpPr>
            <p:grpSpPr>
              <a:xfrm>
                <a:off x="5072332" y="1745412"/>
                <a:ext cx="2047336" cy="3367177"/>
                <a:chOff x="3260785" y="2386641"/>
                <a:chExt cx="2047336" cy="3367177"/>
              </a:xfrm>
            </p:grpSpPr>
            <p:sp>
              <p:nvSpPr>
                <p:cNvPr id="38" name="Arrow: Pentagon 37">
                  <a:extLst>
                    <a:ext uri="{FF2B5EF4-FFF2-40B4-BE49-F238E27FC236}">
                      <a16:creationId xmlns:a16="http://schemas.microsoft.com/office/drawing/2014/main" id="{AB5A991E-BBC4-4848-8312-2C29D83F1514}"/>
                    </a:ext>
                  </a:extLst>
                </p:cNvPr>
                <p:cNvSpPr/>
                <p:nvPr/>
              </p:nvSpPr>
              <p:spPr>
                <a:xfrm rot="5400000">
                  <a:off x="2600864" y="3046562"/>
                  <a:ext cx="3367177" cy="2047336"/>
                </a:xfrm>
                <a:prstGeom prst="homePlate">
                  <a:avLst/>
                </a:prstGeom>
                <a:gradFill>
                  <a:gsLst>
                    <a:gs pos="0">
                      <a:srgbClr val="D9098F"/>
                    </a:gs>
                    <a:gs pos="100000">
                      <a:srgbClr val="A31989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Arrow: Pentagon 38">
                  <a:extLst>
                    <a:ext uri="{FF2B5EF4-FFF2-40B4-BE49-F238E27FC236}">
                      <a16:creationId xmlns:a16="http://schemas.microsoft.com/office/drawing/2014/main" id="{BC5043CC-FAF4-4A2B-AA70-5115FD02154D}"/>
                    </a:ext>
                  </a:extLst>
                </p:cNvPr>
                <p:cNvSpPr/>
                <p:nvPr/>
              </p:nvSpPr>
              <p:spPr>
                <a:xfrm rot="5400000">
                  <a:off x="2733135" y="3157268"/>
                  <a:ext cx="3102633" cy="1825923"/>
                </a:xfrm>
                <a:prstGeom prst="homePlat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8B6D74A-4730-4512-BAC6-C3A0FD70F198}"/>
                  </a:ext>
                </a:extLst>
              </p:cNvPr>
              <p:cNvSpPr/>
              <p:nvPr/>
            </p:nvSpPr>
            <p:spPr>
              <a:xfrm>
                <a:off x="5818584" y="1152165"/>
                <a:ext cx="554832" cy="725519"/>
              </a:xfrm>
              <a:prstGeom prst="rect">
                <a:avLst/>
              </a:prstGeom>
              <a:solidFill>
                <a:srgbClr val="D909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Top Corners Rounded 34">
                <a:extLst>
                  <a:ext uri="{FF2B5EF4-FFF2-40B4-BE49-F238E27FC236}">
                    <a16:creationId xmlns:a16="http://schemas.microsoft.com/office/drawing/2014/main" id="{3F45984D-062C-4B7F-828C-450232FFDB73}"/>
                  </a:ext>
                </a:extLst>
              </p:cNvPr>
              <p:cNvSpPr/>
              <p:nvPr/>
            </p:nvSpPr>
            <p:spPr>
              <a:xfrm>
                <a:off x="6096000" y="683825"/>
                <a:ext cx="405231" cy="257310"/>
              </a:xfrm>
              <a:prstGeom prst="round2SameRect">
                <a:avLst>
                  <a:gd name="adj1" fmla="val 27193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Top Corners Rounded 35">
                <a:extLst>
                  <a:ext uri="{FF2B5EF4-FFF2-40B4-BE49-F238E27FC236}">
                    <a16:creationId xmlns:a16="http://schemas.microsoft.com/office/drawing/2014/main" id="{083AFBC1-921F-4C33-A11D-ACCA14C208A3}"/>
                  </a:ext>
                </a:extLst>
              </p:cNvPr>
              <p:cNvSpPr/>
              <p:nvPr/>
            </p:nvSpPr>
            <p:spPr>
              <a:xfrm>
                <a:off x="5657851" y="683826"/>
                <a:ext cx="379808" cy="251336"/>
              </a:xfrm>
              <a:prstGeom prst="round2SameRect">
                <a:avLst>
                  <a:gd name="adj1" fmla="val 27193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Arrow: Pentagon 36">
                <a:extLst>
                  <a:ext uri="{FF2B5EF4-FFF2-40B4-BE49-F238E27FC236}">
                    <a16:creationId xmlns:a16="http://schemas.microsoft.com/office/drawing/2014/main" id="{0EEA514E-01D6-480F-8C04-4AD17ACF0BC2}"/>
                  </a:ext>
                </a:extLst>
              </p:cNvPr>
              <p:cNvSpPr/>
              <p:nvPr/>
            </p:nvSpPr>
            <p:spPr>
              <a:xfrm rot="5400000">
                <a:off x="5678450" y="779500"/>
                <a:ext cx="835101" cy="647702"/>
              </a:xfrm>
              <a:prstGeom prst="homePlate">
                <a:avLst/>
              </a:prstGeom>
              <a:gradFill>
                <a:gsLst>
                  <a:gs pos="0">
                    <a:srgbClr val="B41C9E"/>
                  </a:gs>
                  <a:gs pos="37000">
                    <a:srgbClr val="B41C9E"/>
                  </a:gs>
                  <a:gs pos="100000">
                    <a:srgbClr val="D9098F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E08F161-7364-4FD0-AA82-F874A1D9CBCF}"/>
                </a:ext>
              </a:extLst>
            </p:cNvPr>
            <p:cNvSpPr txBox="1"/>
            <p:nvPr/>
          </p:nvSpPr>
          <p:spPr>
            <a:xfrm>
              <a:off x="7648821" y="2612583"/>
              <a:ext cx="1752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/>
                <a:t>পশুর</a:t>
              </a:r>
              <a:endParaRPr lang="en-US" sz="3200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C018656-2C8B-4A8E-8604-B4FFFD707D79}"/>
              </a:ext>
            </a:extLst>
          </p:cNvPr>
          <p:cNvGrpSpPr/>
          <p:nvPr/>
        </p:nvGrpSpPr>
        <p:grpSpPr>
          <a:xfrm>
            <a:off x="10058213" y="1965602"/>
            <a:ext cx="2047336" cy="4296492"/>
            <a:chOff x="10067610" y="683824"/>
            <a:chExt cx="2047336" cy="429649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DAB908B-628A-4345-9F15-1FB0F4099060}"/>
                </a:ext>
              </a:extLst>
            </p:cNvPr>
            <p:cNvGrpSpPr/>
            <p:nvPr/>
          </p:nvGrpSpPr>
          <p:grpSpPr>
            <a:xfrm>
              <a:off x="10067610" y="683824"/>
              <a:ext cx="2047336" cy="4296492"/>
              <a:chOff x="5072332" y="683825"/>
              <a:chExt cx="2047336" cy="4428764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B3597140-FC7E-4A10-91F8-8FE8A71FD768}"/>
                  </a:ext>
                </a:extLst>
              </p:cNvPr>
              <p:cNvGrpSpPr/>
              <p:nvPr/>
            </p:nvGrpSpPr>
            <p:grpSpPr>
              <a:xfrm>
                <a:off x="5072332" y="1745412"/>
                <a:ext cx="2047336" cy="3367177"/>
                <a:chOff x="3260785" y="2386641"/>
                <a:chExt cx="2047336" cy="3367177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431CC50-3646-447F-A5D3-E137035E8FD6}"/>
                    </a:ext>
                  </a:extLst>
                </p:cNvPr>
                <p:cNvSpPr/>
                <p:nvPr/>
              </p:nvSpPr>
              <p:spPr>
                <a:xfrm rot="5400000">
                  <a:off x="2600864" y="3046562"/>
                  <a:ext cx="3367177" cy="2047336"/>
                </a:xfrm>
                <a:prstGeom prst="homePlate">
                  <a:avLst/>
                </a:prstGeom>
                <a:solidFill>
                  <a:srgbClr val="FF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Arrow: Pentagon 46">
                  <a:extLst>
                    <a:ext uri="{FF2B5EF4-FFF2-40B4-BE49-F238E27FC236}">
                      <a16:creationId xmlns:a16="http://schemas.microsoft.com/office/drawing/2014/main" id="{1F66053E-E342-487A-9433-70093D837889}"/>
                    </a:ext>
                  </a:extLst>
                </p:cNvPr>
                <p:cNvSpPr/>
                <p:nvPr/>
              </p:nvSpPr>
              <p:spPr>
                <a:xfrm rot="5400000">
                  <a:off x="2733135" y="3157268"/>
                  <a:ext cx="3102633" cy="1825923"/>
                </a:xfrm>
                <a:prstGeom prst="homePlat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039873D-F9EC-466C-A9BC-2F8A76C8919A}"/>
                  </a:ext>
                </a:extLst>
              </p:cNvPr>
              <p:cNvSpPr/>
              <p:nvPr/>
            </p:nvSpPr>
            <p:spPr>
              <a:xfrm>
                <a:off x="5818584" y="1152165"/>
                <a:ext cx="554832" cy="725519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Top Corners Rounded 42">
                <a:extLst>
                  <a:ext uri="{FF2B5EF4-FFF2-40B4-BE49-F238E27FC236}">
                    <a16:creationId xmlns:a16="http://schemas.microsoft.com/office/drawing/2014/main" id="{1869D05C-E85D-41FB-8812-DEFB0524D21F}"/>
                  </a:ext>
                </a:extLst>
              </p:cNvPr>
              <p:cNvSpPr/>
              <p:nvPr/>
            </p:nvSpPr>
            <p:spPr>
              <a:xfrm>
                <a:off x="6096000" y="683825"/>
                <a:ext cx="405231" cy="257310"/>
              </a:xfrm>
              <a:prstGeom prst="round2SameRect">
                <a:avLst>
                  <a:gd name="adj1" fmla="val 27193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Top Corners Rounded 43">
                <a:extLst>
                  <a:ext uri="{FF2B5EF4-FFF2-40B4-BE49-F238E27FC236}">
                    <a16:creationId xmlns:a16="http://schemas.microsoft.com/office/drawing/2014/main" id="{2FAC3108-D1B8-4B92-8F4B-301730585F37}"/>
                  </a:ext>
                </a:extLst>
              </p:cNvPr>
              <p:cNvSpPr/>
              <p:nvPr/>
            </p:nvSpPr>
            <p:spPr>
              <a:xfrm>
                <a:off x="5657851" y="683826"/>
                <a:ext cx="379808" cy="251336"/>
              </a:xfrm>
              <a:prstGeom prst="round2SameRect">
                <a:avLst>
                  <a:gd name="adj1" fmla="val 27193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Arrow: Pentagon 44">
                <a:extLst>
                  <a:ext uri="{FF2B5EF4-FFF2-40B4-BE49-F238E27FC236}">
                    <a16:creationId xmlns:a16="http://schemas.microsoft.com/office/drawing/2014/main" id="{3FC8C323-1E53-4AF1-BE00-A9BFD6DA5508}"/>
                  </a:ext>
                </a:extLst>
              </p:cNvPr>
              <p:cNvSpPr/>
              <p:nvPr/>
            </p:nvSpPr>
            <p:spPr>
              <a:xfrm rot="5400000">
                <a:off x="5678450" y="779500"/>
                <a:ext cx="835101" cy="647702"/>
              </a:xfrm>
              <a:prstGeom prst="homePlate">
                <a:avLst/>
              </a:prstGeom>
              <a:solidFill>
                <a:srgbClr val="FF993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DF6238A-6834-4388-AA8A-A3672E81632E}"/>
                </a:ext>
              </a:extLst>
            </p:cNvPr>
            <p:cNvSpPr txBox="1"/>
            <p:nvPr/>
          </p:nvSpPr>
          <p:spPr>
            <a:xfrm>
              <a:off x="10178314" y="2481604"/>
              <a:ext cx="18259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/>
                <a:t>সাঙ্গু</a:t>
              </a:r>
            </a:p>
            <a:p>
              <a:pPr algn="ctr"/>
              <a:r>
                <a:rPr lang="bn-BD" sz="3200" dirty="0"/>
                <a:t>প্রভৃতি।</a:t>
              </a:r>
              <a:endParaRPr lang="en-US" sz="3200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8547EBD-6606-44BD-87DC-06F5B1E1C259}"/>
              </a:ext>
            </a:extLst>
          </p:cNvPr>
          <p:cNvSpPr txBox="1"/>
          <p:nvPr/>
        </p:nvSpPr>
        <p:spPr>
          <a:xfrm>
            <a:off x="2865268" y="179133"/>
            <a:ext cx="5807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বাংলাদেশের প্রধান নদীগুলো হলো- </a:t>
            </a:r>
            <a:endParaRPr lang="en-US" sz="3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829B75-CF4D-4725-BA36-DA5B6B1A77B2}"/>
              </a:ext>
            </a:extLst>
          </p:cNvPr>
          <p:cNvGrpSpPr/>
          <p:nvPr/>
        </p:nvGrpSpPr>
        <p:grpSpPr>
          <a:xfrm>
            <a:off x="195605" y="1984117"/>
            <a:ext cx="2047336" cy="4428763"/>
            <a:chOff x="195605" y="1984117"/>
            <a:chExt cx="2047336" cy="442876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26C7A21-8E50-4574-862A-8F8C4112970E}"/>
                </a:ext>
              </a:extLst>
            </p:cNvPr>
            <p:cNvGrpSpPr/>
            <p:nvPr/>
          </p:nvGrpSpPr>
          <p:grpSpPr>
            <a:xfrm>
              <a:off x="195605" y="1984117"/>
              <a:ext cx="2047336" cy="4428763"/>
              <a:chOff x="5072332" y="683826"/>
              <a:chExt cx="2047336" cy="442876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4A5969B-9C3A-4CEF-8DB5-1B0D382D6C54}"/>
                  </a:ext>
                </a:extLst>
              </p:cNvPr>
              <p:cNvGrpSpPr/>
              <p:nvPr/>
            </p:nvGrpSpPr>
            <p:grpSpPr>
              <a:xfrm>
                <a:off x="5072332" y="1745412"/>
                <a:ext cx="2047336" cy="3367177"/>
                <a:chOff x="3260785" y="2386641"/>
                <a:chExt cx="2047336" cy="3367177"/>
              </a:xfrm>
            </p:grpSpPr>
            <p:sp>
              <p:nvSpPr>
                <p:cNvPr id="4" name="Arrow: Pentagon 3">
                  <a:extLst>
                    <a:ext uri="{FF2B5EF4-FFF2-40B4-BE49-F238E27FC236}">
                      <a16:creationId xmlns:a16="http://schemas.microsoft.com/office/drawing/2014/main" id="{C7F646E5-6D92-470A-B3DC-54083464AE39}"/>
                    </a:ext>
                  </a:extLst>
                </p:cNvPr>
                <p:cNvSpPr/>
                <p:nvPr/>
              </p:nvSpPr>
              <p:spPr>
                <a:xfrm rot="5400000">
                  <a:off x="2600864" y="3046562"/>
                  <a:ext cx="3367177" cy="2047336"/>
                </a:xfrm>
                <a:prstGeom prst="homePlate">
                  <a:avLst/>
                </a:prstGeom>
                <a:gradFill>
                  <a:gsLst>
                    <a:gs pos="0">
                      <a:srgbClr val="D9098F"/>
                    </a:gs>
                    <a:gs pos="100000">
                      <a:srgbClr val="A31989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Arrow: Pentagon 4">
                  <a:extLst>
                    <a:ext uri="{FF2B5EF4-FFF2-40B4-BE49-F238E27FC236}">
                      <a16:creationId xmlns:a16="http://schemas.microsoft.com/office/drawing/2014/main" id="{2CEAD24A-4D71-4175-9B24-916E1A5E7324}"/>
                    </a:ext>
                  </a:extLst>
                </p:cNvPr>
                <p:cNvSpPr/>
                <p:nvPr/>
              </p:nvSpPr>
              <p:spPr>
                <a:xfrm rot="5400000">
                  <a:off x="2733135" y="3157268"/>
                  <a:ext cx="3102633" cy="1825923"/>
                </a:xfrm>
                <a:prstGeom prst="homePlat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D16884-7EAC-4084-8880-303C81BF955E}"/>
                  </a:ext>
                </a:extLst>
              </p:cNvPr>
              <p:cNvSpPr/>
              <p:nvPr/>
            </p:nvSpPr>
            <p:spPr>
              <a:xfrm>
                <a:off x="5818584" y="1152165"/>
                <a:ext cx="554832" cy="725519"/>
              </a:xfrm>
              <a:prstGeom prst="rect">
                <a:avLst/>
              </a:prstGeom>
              <a:solidFill>
                <a:srgbClr val="D909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FE79829C-C2CB-4F5C-AE8C-B44FA4068F48}"/>
                  </a:ext>
                </a:extLst>
              </p:cNvPr>
              <p:cNvSpPr/>
              <p:nvPr/>
            </p:nvSpPr>
            <p:spPr>
              <a:xfrm>
                <a:off x="6096000" y="683826"/>
                <a:ext cx="438150" cy="219613"/>
              </a:xfrm>
              <a:prstGeom prst="round2SameRect">
                <a:avLst>
                  <a:gd name="adj1" fmla="val 27193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Top Corners Rounded 13">
                <a:extLst>
                  <a:ext uri="{FF2B5EF4-FFF2-40B4-BE49-F238E27FC236}">
                    <a16:creationId xmlns:a16="http://schemas.microsoft.com/office/drawing/2014/main" id="{82F9390C-F4C3-40FD-B68A-B3AC42F8EABB}"/>
                  </a:ext>
                </a:extLst>
              </p:cNvPr>
              <p:cNvSpPr/>
              <p:nvPr/>
            </p:nvSpPr>
            <p:spPr>
              <a:xfrm>
                <a:off x="5657851" y="683826"/>
                <a:ext cx="379808" cy="243829"/>
              </a:xfrm>
              <a:prstGeom prst="round2SameRect">
                <a:avLst>
                  <a:gd name="adj1" fmla="val 27193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03D4FC82-F6DF-48EA-A65E-0F28D04F787E}"/>
                  </a:ext>
                </a:extLst>
              </p:cNvPr>
              <p:cNvSpPr/>
              <p:nvPr/>
            </p:nvSpPr>
            <p:spPr>
              <a:xfrm rot="5400000">
                <a:off x="5678450" y="779500"/>
                <a:ext cx="835101" cy="647702"/>
              </a:xfrm>
              <a:prstGeom prst="homePlate">
                <a:avLst/>
              </a:prstGeom>
              <a:gradFill>
                <a:gsLst>
                  <a:gs pos="0">
                    <a:srgbClr val="B41C9E"/>
                  </a:gs>
                  <a:gs pos="37000">
                    <a:srgbClr val="B41C9E"/>
                  </a:gs>
                  <a:gs pos="100000">
                    <a:srgbClr val="D9098F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037F0E6-BA24-4BCB-953C-F0D4FF7F4F35}"/>
                </a:ext>
              </a:extLst>
            </p:cNvPr>
            <p:cNvSpPr txBox="1"/>
            <p:nvPr/>
          </p:nvSpPr>
          <p:spPr>
            <a:xfrm>
              <a:off x="548798" y="3747994"/>
              <a:ext cx="151489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/>
                <a:t>পদ্মা, </a:t>
              </a:r>
            </a:p>
            <a:p>
              <a:r>
                <a:rPr lang="bn-BD" sz="4000" dirty="0"/>
                <a:t>যমুনা।  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954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theme/theme1.xml><?xml version="1.0" encoding="utf-8"?>
<a:theme xmlns:a="http://schemas.openxmlformats.org/drawingml/2006/main" name="LuminousVTI">
  <a:themeElements>
    <a:clrScheme name="AnalogousFromLightSeedLeftStep">
      <a:dk1>
        <a:srgbClr val="000000"/>
      </a:dk1>
      <a:lt1>
        <a:srgbClr val="FFFFFF"/>
      </a:lt1>
      <a:dk2>
        <a:srgbClr val="243041"/>
      </a:dk2>
      <a:lt2>
        <a:srgbClr val="E8E8E2"/>
      </a:lt2>
      <a:accent1>
        <a:srgbClr val="9696C6"/>
      </a:accent1>
      <a:accent2>
        <a:srgbClr val="7F97BA"/>
      </a:accent2>
      <a:accent3>
        <a:srgbClr val="7EACB5"/>
      </a:accent3>
      <a:accent4>
        <a:srgbClr val="78B0A2"/>
      </a:accent4>
      <a:accent5>
        <a:srgbClr val="83AE92"/>
      </a:accent5>
      <a:accent6>
        <a:srgbClr val="7EB279"/>
      </a:accent6>
      <a:hlink>
        <a:srgbClr val="858551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666</Words>
  <Application>Microsoft Office PowerPoint</Application>
  <PresentationFormat>Widescreen</PresentationFormat>
  <Paragraphs>105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Avenir Next LT Pro</vt:lpstr>
      <vt:lpstr>Sabon Next LT</vt:lpstr>
      <vt:lpstr>Wingdings</vt:lpstr>
      <vt:lpstr>LuminousVTI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Shadman Sifat Noman</dc:creator>
  <cp:lastModifiedBy>Shadman Sifat Noman</cp:lastModifiedBy>
  <cp:revision>3</cp:revision>
  <dcterms:created xsi:type="dcterms:W3CDTF">2021-04-07T11:23:19Z</dcterms:created>
  <dcterms:modified xsi:type="dcterms:W3CDTF">2021-04-07T11:49:48Z</dcterms:modified>
</cp:coreProperties>
</file>