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60" r:id="rId5"/>
    <p:sldId id="287" r:id="rId6"/>
    <p:sldId id="284" r:id="rId7"/>
    <p:sldId id="267" r:id="rId8"/>
    <p:sldId id="263" r:id="rId9"/>
    <p:sldId id="266" r:id="rId10"/>
    <p:sldId id="264" r:id="rId11"/>
    <p:sldId id="272" r:id="rId12"/>
    <p:sldId id="265" r:id="rId13"/>
    <p:sldId id="271" r:id="rId14"/>
    <p:sldId id="273" r:id="rId15"/>
    <p:sldId id="288" r:id="rId16"/>
    <p:sldId id="280" r:id="rId17"/>
    <p:sldId id="286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99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2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66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12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7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FB8D57E-60C5-4A6F-9231-916A83E4660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838B40-74DF-4CD1-86D4-5E7BC9D957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3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952823-A054-4A6A-B9CE-7CE08D399152}"/>
              </a:ext>
            </a:extLst>
          </p:cNvPr>
          <p:cNvSpPr/>
          <p:nvPr/>
        </p:nvSpPr>
        <p:spPr>
          <a:xfrm>
            <a:off x="951724" y="525198"/>
            <a:ext cx="101361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8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EA78B-6701-4413-A35F-81B56F1C2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6" l="0" r="66067">
                        <a14:backgroundMark x1="76180" y1="17317" x2="76180" y2="17317"/>
                        <a14:backgroundMark x1="77416" y1="6240" x2="87303" y2="28237"/>
                        <a14:backgroundMark x1="84944" y1="35569" x2="81573" y2="43994"/>
                        <a14:backgroundMark x1="73371" y1="41186" x2="73371" y2="41186"/>
                        <a14:backgroundMark x1="47528" y1="77847" x2="45393" y2="87051"/>
                        <a14:backgroundMark x1="78876" y1="53822" x2="77079" y2="77379"/>
                        <a14:backgroundMark x1="76742" y1="40406" x2="76742" y2="40406"/>
                        <a14:backgroundMark x1="15169" y1="14197" x2="14382" y2="55694"/>
                        <a14:backgroundMark x1="84270" y1="5772" x2="88539" y2="16381"/>
                        <a14:backgroundMark x1="90000" y1="22153" x2="94382" y2="37910"/>
                        <a14:backgroundMark x1="91573" y1="42122" x2="87978" y2="55382"/>
                        <a14:backgroundMark x1="75843" y1="19189" x2="75843" y2="19189"/>
                        <a14:backgroundMark x1="70112" y1="16381" x2="70112" y2="16381"/>
                        <a14:backgroundMark x1="71348" y1="12637" x2="71348" y2="12637"/>
                        <a14:backgroundMark x1="76854" y1="10296" x2="76854" y2="10296"/>
                        <a14:backgroundMark x1="80225" y1="24805" x2="80899" y2="28081"/>
                        <a14:backgroundMark x1="78539" y1="42746" x2="78539" y2="42746"/>
                        <a14:backgroundMark x1="15730" y1="30109" x2="15730" y2="30109"/>
                        <a14:backgroundMark x1="76517" y1="1560" x2="76517" y2="1560"/>
                        <a14:backgroundMark x1="95393" y1="4368" x2="95393" y2="4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69" y="1947496"/>
            <a:ext cx="6312877" cy="4599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1EDEE5-A2B6-4BD3-88B4-76634D2C1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" b="100000" l="4270" r="34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2" y="1881590"/>
            <a:ext cx="8477250" cy="4731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DA527B-C08A-40C3-A70E-F7872E308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16" l="60225" r="94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46" y="1881590"/>
            <a:ext cx="6794722" cy="489372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FEF20B0-EC66-47E2-BF8F-899276E00BB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24D228C6-F99C-4F8D-9FCF-9883AC3C0FE8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2AC0EEEF-2A5E-44F6-9140-303267968B43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2" name="Half Frame 1">
            <a:extLst>
              <a:ext uri="{FF2B5EF4-FFF2-40B4-BE49-F238E27FC236}">
                <a16:creationId xmlns:a16="http://schemas.microsoft.com/office/drawing/2014/main" id="{798A0327-0F2C-428E-B63F-20C0D62CF11F}"/>
              </a:ext>
            </a:extLst>
          </p:cNvPr>
          <p:cNvSpPr/>
          <p:nvPr/>
        </p:nvSpPr>
        <p:spPr>
          <a:xfrm>
            <a:off x="14068" y="14068"/>
            <a:ext cx="1547446" cy="1477108"/>
          </a:xfrm>
          <a:prstGeom prst="halfFrame">
            <a:avLst>
              <a:gd name="adj1" fmla="val 19047"/>
              <a:gd name="adj2" fmla="val 1619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>
            <a:extLst>
              <a:ext uri="{FF2B5EF4-FFF2-40B4-BE49-F238E27FC236}">
                <a16:creationId xmlns:a16="http://schemas.microsoft.com/office/drawing/2014/main" id="{74C5E5B3-26C9-4BA6-8AA0-200A6132E230}"/>
              </a:ext>
            </a:extLst>
          </p:cNvPr>
          <p:cNvSpPr/>
          <p:nvPr/>
        </p:nvSpPr>
        <p:spPr>
          <a:xfrm rot="16200000">
            <a:off x="-49238" y="5305423"/>
            <a:ext cx="1547446" cy="1477108"/>
          </a:xfrm>
          <a:prstGeom prst="halfFrame">
            <a:avLst>
              <a:gd name="adj1" fmla="val 19047"/>
              <a:gd name="adj2" fmla="val 1619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13531A89-DE32-4660-B709-DA9F156263D9}"/>
              </a:ext>
            </a:extLst>
          </p:cNvPr>
          <p:cNvSpPr/>
          <p:nvPr/>
        </p:nvSpPr>
        <p:spPr>
          <a:xfrm rot="5400000">
            <a:off x="10694375" y="47791"/>
            <a:ext cx="1547446" cy="1477108"/>
          </a:xfrm>
          <a:prstGeom prst="halfFrame">
            <a:avLst>
              <a:gd name="adj1" fmla="val 19047"/>
              <a:gd name="adj2" fmla="val 1619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E4AB462F-72EB-4669-A321-733FB7AB8A8B}"/>
              </a:ext>
            </a:extLst>
          </p:cNvPr>
          <p:cNvSpPr/>
          <p:nvPr/>
        </p:nvSpPr>
        <p:spPr>
          <a:xfrm rot="10800000">
            <a:off x="10632242" y="5347043"/>
            <a:ext cx="1547446" cy="1477108"/>
          </a:xfrm>
          <a:prstGeom prst="halfFrame">
            <a:avLst>
              <a:gd name="adj1" fmla="val 19047"/>
              <a:gd name="adj2" fmla="val 1619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66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05557" y="674554"/>
            <a:ext cx="4838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দূষণ দেখতে পাচ্ছ?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F6C85-5E66-4FE0-9773-349412300820}"/>
              </a:ext>
            </a:extLst>
          </p:cNvPr>
          <p:cNvSpPr/>
          <p:nvPr/>
        </p:nvSpPr>
        <p:spPr>
          <a:xfrm>
            <a:off x="559272" y="4903233"/>
            <a:ext cx="11182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রাস্তাঘাটে বা যে কোনো জায়গায় জোরে শব্দ আমাদের ক্লান্ত করে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বিরিক্তির সৃষ্টি করে।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9E1906-6F7F-4A78-B426-70B49D255DE4}"/>
              </a:ext>
            </a:extLst>
          </p:cNvPr>
          <p:cNvSpPr/>
          <p:nvPr/>
        </p:nvSpPr>
        <p:spPr>
          <a:xfrm>
            <a:off x="2796003" y="5460500"/>
            <a:ext cx="5985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শোনার সমস্যা হয়। মাথা ব্যাথা করে।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BD8FE-AB89-4DA8-9759-46171D0FA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1392894"/>
            <a:ext cx="5228493" cy="3402618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376F38-17B2-44AE-8316-2BE185E20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392894"/>
            <a:ext cx="5224980" cy="3402618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A0F8EA-C88A-4C73-BF7F-0683ECFD897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D738CF3A-8842-432C-8895-B5070E12CE11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B4FE915C-79C3-447E-939F-206059200D86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F78225E-3A2D-425B-903D-682CD95CAE3E}"/>
              </a:ext>
            </a:extLst>
          </p:cNvPr>
          <p:cNvSpPr/>
          <p:nvPr/>
        </p:nvSpPr>
        <p:spPr>
          <a:xfrm>
            <a:off x="5304604" y="4752614"/>
            <a:ext cx="1579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দূষণ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260155-BEB4-427E-99DE-3BD76F18A55B}"/>
              </a:ext>
            </a:extLst>
          </p:cNvPr>
          <p:cNvSpPr/>
          <p:nvPr/>
        </p:nvSpPr>
        <p:spPr>
          <a:xfrm>
            <a:off x="1831544" y="626147"/>
            <a:ext cx="7354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দূষণের ফলে আমাদের কী কী সমস্যা হয়?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7" grpId="0"/>
      <p:bldP spid="12" grpId="0"/>
      <p:bldP spid="12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8822" y="486506"/>
            <a:ext cx="4838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দূষণ দেখতে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E5134-D4B7-4B56-922D-D4264F808980}"/>
              </a:ext>
            </a:extLst>
          </p:cNvPr>
          <p:cNvSpPr/>
          <p:nvPr/>
        </p:nvSpPr>
        <p:spPr>
          <a:xfrm>
            <a:off x="2758711" y="4492129"/>
            <a:ext cx="6208751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চারপাশের পরিবেশ নষ্ট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E69F25-CAC1-4437-884D-0C4A802B221B}"/>
              </a:ext>
            </a:extLst>
          </p:cNvPr>
          <p:cNvSpPr/>
          <p:nvPr/>
        </p:nvSpPr>
        <p:spPr>
          <a:xfrm>
            <a:off x="679937" y="5040006"/>
            <a:ext cx="10832123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আবর্জনা ফেললে দুর্গন্ধ ছড়ায় এবং রোগ জীবাণুর সৃষ্টি হয়। ফলে পরিবেশ দূষিত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DD86AB-A060-4205-9E70-6A2716804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77" y="1332797"/>
            <a:ext cx="5367129" cy="30209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F50BA-5B7C-4256-BDE9-84042B9F1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5" y="1332797"/>
            <a:ext cx="5349560" cy="3020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441401-EF19-4331-8204-B0496D69F4B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780EAC2-6D62-4DA5-BCCB-4511F5FB4870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3343A1C1-3080-41A8-A561-1720D3D80D8E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8D5E7-4748-4219-A15F-30DC86C2847F}"/>
              </a:ext>
            </a:extLst>
          </p:cNvPr>
          <p:cNvSpPr/>
          <p:nvPr/>
        </p:nvSpPr>
        <p:spPr>
          <a:xfrm>
            <a:off x="5189500" y="4319174"/>
            <a:ext cx="1670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দূষণ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C0CBC-7C1A-443F-AC97-1176FF264454}"/>
              </a:ext>
            </a:extLst>
          </p:cNvPr>
          <p:cNvSpPr/>
          <p:nvPr/>
        </p:nvSpPr>
        <p:spPr>
          <a:xfrm>
            <a:off x="2244779" y="476978"/>
            <a:ext cx="7446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বর্জ্য দূষণের ফলে আমাদের কী কী সমস্যা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13" grpId="0"/>
      <p:bldP spid="13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1430" y="552687"/>
            <a:ext cx="4838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দূষণ দেখতে পাচ্ছ?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94" y="1535610"/>
            <a:ext cx="3984615" cy="33589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3F9DF-5A98-4130-87A1-93B35C184AC9}"/>
              </a:ext>
            </a:extLst>
          </p:cNvPr>
          <p:cNvSpPr/>
          <p:nvPr/>
        </p:nvSpPr>
        <p:spPr>
          <a:xfrm>
            <a:off x="2142799" y="5342779"/>
            <a:ext cx="7637027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সচেতনতার অভাবে পরিবেশ দূষিত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39BB99-D43F-4310-89FC-91D010E10730}"/>
              </a:ext>
            </a:extLst>
          </p:cNvPr>
          <p:cNvSpPr/>
          <p:nvPr/>
        </p:nvSpPr>
        <p:spPr>
          <a:xfrm>
            <a:off x="2315247" y="5406280"/>
            <a:ext cx="6811480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 নোংরা হয় এবং নানা রোগ ছড়ায়।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F1246-AB9E-47D4-A3E8-8B0EBC115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13" y="1535611"/>
            <a:ext cx="4936951" cy="335898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888D8A4-C7E2-47D1-888D-2BBD730701E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3805A609-2532-4CA0-B01C-84D3BD7003CE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9C0C079F-3BA3-46B4-97B6-922FE5CF0F92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4724B7F-FF33-4EE1-AF21-70794598D518}"/>
              </a:ext>
            </a:extLst>
          </p:cNvPr>
          <p:cNvSpPr/>
          <p:nvPr/>
        </p:nvSpPr>
        <p:spPr>
          <a:xfrm>
            <a:off x="4635779" y="5234555"/>
            <a:ext cx="2329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8CA04B-C6C5-4F6D-BB37-F01C147FB5A0}"/>
              </a:ext>
            </a:extLst>
          </p:cNvPr>
          <p:cNvSpPr/>
          <p:nvPr/>
        </p:nvSpPr>
        <p:spPr>
          <a:xfrm>
            <a:off x="3681807" y="638431"/>
            <a:ext cx="4078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কেন পরিবেশ দূষিত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9A7023-A271-4004-B79E-070F8DEC1F5D}"/>
              </a:ext>
            </a:extLst>
          </p:cNvPr>
          <p:cNvSpPr/>
          <p:nvPr/>
        </p:nvSpPr>
        <p:spPr>
          <a:xfrm>
            <a:off x="3248996" y="653407"/>
            <a:ext cx="4943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দূষণের ফলে কি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12" grpId="0"/>
      <p:bldP spid="12" grpId="1"/>
      <p:bldP spid="13" grpId="0"/>
      <p:bldP spid="13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78917ED-749B-452E-80A5-71FEE76DD0D0}"/>
              </a:ext>
            </a:extLst>
          </p:cNvPr>
          <p:cNvSpPr txBox="1"/>
          <p:nvPr/>
        </p:nvSpPr>
        <p:spPr>
          <a:xfrm>
            <a:off x="2610729" y="556865"/>
            <a:ext cx="60983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EB4A848-F182-4E94-8A4B-B3A28F305B29}"/>
              </a:ext>
            </a:extLst>
          </p:cNvPr>
          <p:cNvSpPr/>
          <p:nvPr/>
        </p:nvSpPr>
        <p:spPr>
          <a:xfrm>
            <a:off x="4864657" y="1877535"/>
            <a:ext cx="2462685" cy="1916539"/>
          </a:xfrm>
          <a:prstGeom prst="wedgeEllipse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AFEEFF-5367-47A1-BD50-68CB9C25884E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E0E3ABFA-35AF-4C38-9CF9-F6FAEB852C90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443946FD-2B25-47C6-AC3E-8BA8ADE59FF7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2886E3-C457-4F50-9D35-9A11413E127A}"/>
              </a:ext>
            </a:extLst>
          </p:cNvPr>
          <p:cNvSpPr/>
          <p:nvPr/>
        </p:nvSpPr>
        <p:spPr>
          <a:xfrm>
            <a:off x="2036625" y="4373408"/>
            <a:ext cx="69285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ফলে কী ধরনের রোগ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5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9CBB3D-C53A-4A35-A630-14446EA2E272}"/>
              </a:ext>
            </a:extLst>
          </p:cNvPr>
          <p:cNvSpPr txBox="1"/>
          <p:nvPr/>
        </p:nvSpPr>
        <p:spPr>
          <a:xfrm>
            <a:off x="4631635" y="537081"/>
            <a:ext cx="3140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387DC9-DB0D-4F41-B074-F16E1F96804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36BF6EE1-7815-41F3-8354-A06FB577ED69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17D872C2-B648-402C-9A9B-F8D6A3B65B49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95EA1D-CC92-49A3-8F24-7443641FB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15" y="1563557"/>
            <a:ext cx="3421602" cy="23478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207AD-D53B-4AB2-B99B-0A67BF0AD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15" y="1563557"/>
            <a:ext cx="2979780" cy="234786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E51D6E-5D58-4517-846D-196C56EB5551}"/>
              </a:ext>
            </a:extLst>
          </p:cNvPr>
          <p:cNvSpPr txBox="1"/>
          <p:nvPr/>
        </p:nvSpPr>
        <p:spPr>
          <a:xfrm>
            <a:off x="1337949" y="4014569"/>
            <a:ext cx="9516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নং-১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57992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2387DC9-DB0D-4F41-B074-F16E1F968043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36BF6EE1-7815-41F3-8354-A06FB577ED69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17D872C2-B648-402C-9A9B-F8D6A3B65B49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3E51D6E-5D58-4517-846D-196C56EB5551}"/>
              </a:ext>
            </a:extLst>
          </p:cNvPr>
          <p:cNvSpPr txBox="1"/>
          <p:nvPr/>
        </p:nvSpPr>
        <p:spPr>
          <a:xfrm>
            <a:off x="1337949" y="4014569"/>
            <a:ext cx="9516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নং-২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AA6EC9-FC5C-4608-BF77-557B09DC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917639"/>
            <a:ext cx="3523438" cy="2682757"/>
          </a:xfrm>
          <a:prstGeom prst="roundRect">
            <a:avLst>
              <a:gd name="adj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744A75-AA5B-49EC-B700-00AA27BEB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75" y="949929"/>
            <a:ext cx="3983151" cy="2682758"/>
          </a:xfrm>
          <a:prstGeom prst="roundRect">
            <a:avLst>
              <a:gd name="adj" fmla="val 16667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5426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25" y="2439661"/>
            <a:ext cx="8130015" cy="3812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02" y="1661580"/>
            <a:ext cx="1331660" cy="4487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94" y="1677789"/>
            <a:ext cx="1272540" cy="4729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67" y="1672084"/>
            <a:ext cx="1277400" cy="425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7110F26-ED3B-42A7-9B92-AC882CA2A228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3367E126-02D9-4484-A4B8-5F91A7B2299E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9A8E5B70-26B1-45FA-BED4-13EB476F8235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015FA86-5FC6-41B8-B02A-F9CDFA5E10FC}"/>
              </a:ext>
            </a:extLst>
          </p:cNvPr>
          <p:cNvSpPr txBox="1"/>
          <p:nvPr/>
        </p:nvSpPr>
        <p:spPr>
          <a:xfrm>
            <a:off x="5525926" y="487148"/>
            <a:ext cx="2108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1CBF03-8216-4170-8244-8798C4059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38" y="1669490"/>
            <a:ext cx="1387365" cy="4845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133B1B-5A2C-4C84-B3EB-A38381C2E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28" y="1690170"/>
            <a:ext cx="1671443" cy="4431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25A40F-021D-405E-AFFE-1AEDAC0F41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5" y="1677790"/>
            <a:ext cx="1564332" cy="494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80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6081 0.1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1523 0.2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18151 0.2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08138 0.395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3555 0.48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6263 0.5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16E627-930B-4CB9-9AF3-E7AB071B2CDD}"/>
              </a:ext>
            </a:extLst>
          </p:cNvPr>
          <p:cNvSpPr txBox="1"/>
          <p:nvPr/>
        </p:nvSpPr>
        <p:spPr>
          <a:xfrm>
            <a:off x="3951609" y="565154"/>
            <a:ext cx="4404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73BAE-4467-4123-94FD-FD99CDD875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257" y="1848438"/>
            <a:ext cx="2828832" cy="1860715"/>
          </a:xfrm>
          <a:prstGeom prst="roundRect">
            <a:avLst>
              <a:gd name="adj" fmla="val 375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E80ABC-A168-43A8-AB0C-F617D1EAD778}"/>
              </a:ext>
            </a:extLst>
          </p:cNvPr>
          <p:cNvSpPr txBox="1"/>
          <p:nvPr/>
        </p:nvSpPr>
        <p:spPr>
          <a:xfrm>
            <a:off x="1246908" y="3810918"/>
            <a:ext cx="9813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আশেপাশে কি উপায়ে পরিবেশ দূষণ হচ্ছে তা খাতায় লিখে নিয়ে আসবে।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D2F88F-097A-47B7-8A34-F25437215546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D139BCF5-071E-4F04-8144-825CC7275FB0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60AB1865-C6C1-4206-93C8-5768CD727A46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1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42B11-6C0B-450B-8705-6F76AC227E89}"/>
              </a:ext>
            </a:extLst>
          </p:cNvPr>
          <p:cNvSpPr txBox="1"/>
          <p:nvPr/>
        </p:nvSpPr>
        <p:spPr>
          <a:xfrm>
            <a:off x="3700560" y="631768"/>
            <a:ext cx="5332867" cy="132343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A04CF-0D37-4013-92C0-11773E93A6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820" y="1464120"/>
            <a:ext cx="5250605" cy="53938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84E8CB-A110-4B4D-8A74-2092473564BE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C8A2508C-338C-41BD-8428-14C5E6C9B2BD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C1135B1-9E48-4BF1-B4A2-5CF61B0AC76B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4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6B9B07-4AF4-4E72-ABBB-F4B81CE47FCA}"/>
              </a:ext>
            </a:extLst>
          </p:cNvPr>
          <p:cNvSpPr/>
          <p:nvPr/>
        </p:nvSpPr>
        <p:spPr>
          <a:xfrm>
            <a:off x="4049945" y="499653"/>
            <a:ext cx="4400564" cy="110799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en-US" sz="6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E5B96D-A802-4E26-8CDA-192AFBDA68A8}"/>
              </a:ext>
            </a:extLst>
          </p:cNvPr>
          <p:cNvSpPr/>
          <p:nvPr/>
        </p:nvSpPr>
        <p:spPr>
          <a:xfrm>
            <a:off x="6986127" y="2019596"/>
            <a:ext cx="3456278" cy="3395374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Ribbon 6">
            <a:extLst>
              <a:ext uri="{FF2B5EF4-FFF2-40B4-BE49-F238E27FC236}">
                <a16:creationId xmlns:a16="http://schemas.microsoft.com/office/drawing/2014/main" id="{50A6BDC1-E85B-4E71-B9C2-B96EEFC9CCAE}"/>
              </a:ext>
            </a:extLst>
          </p:cNvPr>
          <p:cNvSpPr/>
          <p:nvPr/>
        </p:nvSpPr>
        <p:spPr>
          <a:xfrm>
            <a:off x="870039" y="2128246"/>
            <a:ext cx="4572867" cy="2966729"/>
          </a:xfrm>
          <a:prstGeom prst="ribbon2">
            <a:avLst>
              <a:gd name="adj1" fmla="val 8815"/>
              <a:gd name="adj2" fmla="val 743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মহসিন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ধলাপাতা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হোসেনপুর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 descr="Rose &lt;strong&gt;PNG&lt;/strong&gt;">
            <a:extLst>
              <a:ext uri="{FF2B5EF4-FFF2-40B4-BE49-F238E27FC236}">
                <a16:creationId xmlns:a16="http://schemas.microsoft.com/office/drawing/2014/main" id="{B45CB925-60C4-43A9-926C-1488414AB1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402" y="1930380"/>
            <a:ext cx="1525161" cy="350611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1833A9-6D0E-47F8-9868-ED94DFBB8F2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1365E929-E107-4351-A151-E48CBDB1EB4A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5B05FF62-AEE8-4E06-A922-EE9EC97B1C0A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828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1833A9-6D0E-47F8-9868-ED94DFBB8F25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1365E929-E107-4351-A151-E48CBDB1EB4A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5B05FF62-AEE8-4E06-A922-EE9EC97B1C0A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8E56520-E002-448A-BE14-6FE063378739}"/>
              </a:ext>
            </a:extLst>
          </p:cNvPr>
          <p:cNvSpPr/>
          <p:nvPr/>
        </p:nvSpPr>
        <p:spPr>
          <a:xfrm>
            <a:off x="4449554" y="655495"/>
            <a:ext cx="3292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669A90-ABE8-4F3A-BFF5-844B04C9D102}"/>
              </a:ext>
            </a:extLst>
          </p:cNvPr>
          <p:cNvSpPr/>
          <p:nvPr/>
        </p:nvSpPr>
        <p:spPr>
          <a:xfrm>
            <a:off x="468384" y="2068161"/>
            <a:ext cx="60284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  </a:t>
            </a: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পরিবেশ দূষণ প্রতিরোধ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সংরক্ষণ।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Tulip &lt;strong&gt;PNG&lt;/strong&gt; Transparent Images | &lt;strong&gt;PNG&lt;/strong&gt; All">
            <a:extLst>
              <a:ext uri="{FF2B5EF4-FFF2-40B4-BE49-F238E27FC236}">
                <a16:creationId xmlns:a16="http://schemas.microsoft.com/office/drawing/2014/main" id="{9FA8AF4D-2800-40DD-8024-FB22C6893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123" y="1790569"/>
            <a:ext cx="1955033" cy="4352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F2D6CE-1E91-47F7-9EE3-9D05CC12E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1790568"/>
            <a:ext cx="3306164" cy="426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1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4ED919-CCEB-4940-AC94-A8EFDC17740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A25F73F2-0246-4EA7-BAFA-7A6DCA0F886C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F34B8E6D-14D6-4D11-A071-8CFE75BC01BE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5FEF7303-A56B-4C03-8637-48C5B8422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8495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570" imgH="771690" progId="Package">
                  <p:embed/>
                </p:oleObj>
              </mc:Choice>
              <mc:Fallback>
                <p:oleObj name="Packager Shell Object" showAsIcon="1" r:id="rId2" imgW="914570" imgH="77169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562F718-C65C-490D-AE8C-081CC36A89A5}"/>
              </a:ext>
            </a:extLst>
          </p:cNvPr>
          <p:cNvSpPr/>
          <p:nvPr/>
        </p:nvSpPr>
        <p:spPr>
          <a:xfrm>
            <a:off x="2857632" y="807392"/>
            <a:ext cx="6028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মনোযোগ দিয়ে দেখ।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02DFA-AC2B-4ED7-9E3F-5D91F3E389F8}"/>
              </a:ext>
            </a:extLst>
          </p:cNvPr>
          <p:cNvSpPr/>
          <p:nvPr/>
        </p:nvSpPr>
        <p:spPr>
          <a:xfrm>
            <a:off x="2857632" y="1139963"/>
            <a:ext cx="60284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তোমরা কী দেখতে পাচ্ছ?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EEA043-B720-48D2-9635-1EEB0924FDE4}"/>
              </a:ext>
            </a:extLst>
          </p:cNvPr>
          <p:cNvSpPr/>
          <p:nvPr/>
        </p:nvSpPr>
        <p:spPr>
          <a:xfrm>
            <a:off x="2857633" y="5124647"/>
            <a:ext cx="6028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</a:p>
        </p:txBody>
      </p:sp>
    </p:spTree>
    <p:extLst>
      <p:ext uri="{BB962C8B-B14F-4D97-AF65-F5344CB8AC3E}">
        <p14:creationId xmlns:p14="http://schemas.microsoft.com/office/powerpoint/2010/main" val="4620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AB06A-BC3C-40FC-8EC4-287422C55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154" l="5755" r="96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42" t="12256" r="5501" b="8262"/>
          <a:stretch/>
        </p:blipFill>
        <p:spPr>
          <a:xfrm>
            <a:off x="2479690" y="723159"/>
            <a:ext cx="7232619" cy="59710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68B9C99-C9DD-4221-9A40-EC382CAC4A9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E321116D-C7B3-4287-BEE4-A68F59E158D3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C63D53B0-B8A0-47E1-A6A3-8D2D5A992734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28A79D-4958-47BC-BC1F-54137374984B}"/>
              </a:ext>
            </a:extLst>
          </p:cNvPr>
          <p:cNvSpPr txBox="1"/>
          <p:nvPr/>
        </p:nvSpPr>
        <p:spPr>
          <a:xfrm>
            <a:off x="5544749" y="994778"/>
            <a:ext cx="352482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আমরা পরিবেশ দূষণ প্রতিরোধ ও সংরক্ষণ সম্পর্কে জানব।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80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4ED919-CCEB-4940-AC94-A8EFDC177404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A25F73F2-0246-4EA7-BAFA-7A6DCA0F886C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F34B8E6D-14D6-4D11-A071-8CFE75BC01BE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78DA66B-F278-40FC-AB9C-F3EB4ECB82F0}"/>
              </a:ext>
            </a:extLst>
          </p:cNvPr>
          <p:cNvSpPr txBox="1"/>
          <p:nvPr/>
        </p:nvSpPr>
        <p:spPr>
          <a:xfrm>
            <a:off x="4735450" y="763318"/>
            <a:ext cx="401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BDD63-2FF5-443A-82AC-5108B14A4B1B}"/>
              </a:ext>
            </a:extLst>
          </p:cNvPr>
          <p:cNvSpPr txBox="1"/>
          <p:nvPr/>
        </p:nvSpPr>
        <p:spPr>
          <a:xfrm>
            <a:off x="891550" y="2196267"/>
            <a:ext cx="806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D562D-242F-447F-B75B-AFDD42403666}"/>
              </a:ext>
            </a:extLst>
          </p:cNvPr>
          <p:cNvSpPr txBox="1"/>
          <p:nvPr/>
        </p:nvSpPr>
        <p:spPr>
          <a:xfrm>
            <a:off x="891550" y="3242518"/>
            <a:ext cx="1417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আমাদের দেশে পরিবেশ দূষণজনিত কয়েকটি সমস্যা সম্পর্কে বলতে পারবে।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9F24F-5E45-411B-9201-C2D6890921E3}"/>
              </a:ext>
            </a:extLst>
          </p:cNvPr>
          <p:cNvSpPr/>
          <p:nvPr/>
        </p:nvSpPr>
        <p:spPr>
          <a:xfrm>
            <a:off x="891550" y="3993069"/>
            <a:ext cx="10073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সামাজিক, পরিবেশগত এবং কৃষি উৎপাদনজনিত সমস্যা বলতে পারবে।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78D6D8-9E88-4CBA-B15F-8CB93E7F74FA}"/>
              </a:ext>
            </a:extLst>
          </p:cNvPr>
          <p:cNvSpPr/>
          <p:nvPr/>
        </p:nvSpPr>
        <p:spPr>
          <a:xfrm>
            <a:off x="3461009" y="779057"/>
            <a:ext cx="483818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দূষণ দেখতে পাচ্ছ?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22ADE-1FA6-407C-B393-4F227DE967DA}"/>
              </a:ext>
            </a:extLst>
          </p:cNvPr>
          <p:cNvSpPr/>
          <p:nvPr/>
        </p:nvSpPr>
        <p:spPr>
          <a:xfrm>
            <a:off x="583110" y="5172369"/>
            <a:ext cx="11025775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বাতাস আমাদের ফুসফুসে প্রবেশ করে। ফলে আমাদের রোগ হয়।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147F27-62E4-499B-9A57-2FB56B325D6C}"/>
              </a:ext>
            </a:extLst>
          </p:cNvPr>
          <p:cNvSpPr/>
          <p:nvPr/>
        </p:nvSpPr>
        <p:spPr>
          <a:xfrm>
            <a:off x="956098" y="5053473"/>
            <a:ext cx="9509334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ধুলাবালি ও ধোঁয়ার ফলে বাতাস গন্ধযুক্ত ও দূষিত হয়ে যায়।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10539-1034-4C2C-A978-869242E2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8" y="1968649"/>
            <a:ext cx="4924003" cy="27731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BE03B0-0D75-4182-9B1D-7C4755391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08" y="2010677"/>
            <a:ext cx="5126093" cy="2773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5D4F51-5BC6-499A-906F-4177FBBB112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BEE13F4-1BB3-49F2-BE1A-DF5BA3E278C2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5F8FE887-4E46-4293-93ED-5ACA47A96862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A518DE0-03DD-4B02-904C-72A93CE4D45D}"/>
              </a:ext>
            </a:extLst>
          </p:cNvPr>
          <p:cNvSpPr/>
          <p:nvPr/>
        </p:nvSpPr>
        <p:spPr>
          <a:xfrm>
            <a:off x="5304755" y="4911573"/>
            <a:ext cx="1582486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4EFB0D-1409-459D-A37A-3D039EFFD9B7}"/>
              </a:ext>
            </a:extLst>
          </p:cNvPr>
          <p:cNvSpPr/>
          <p:nvPr/>
        </p:nvSpPr>
        <p:spPr>
          <a:xfrm>
            <a:off x="3625190" y="943190"/>
            <a:ext cx="445346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মনোযোগ দিয়ে দেখ।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AE63FD-CAE4-454E-85FE-0D549ABFDD19}"/>
              </a:ext>
            </a:extLst>
          </p:cNvPr>
          <p:cNvSpPr/>
          <p:nvPr/>
        </p:nvSpPr>
        <p:spPr>
          <a:xfrm>
            <a:off x="4030207" y="958858"/>
            <a:ext cx="3916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বায়ু দূষিত হয়?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CB83B3-1E03-45C1-B8C0-DF381CACA429}"/>
              </a:ext>
            </a:extLst>
          </p:cNvPr>
          <p:cNvSpPr/>
          <p:nvPr/>
        </p:nvSpPr>
        <p:spPr>
          <a:xfrm>
            <a:off x="2800457" y="914380"/>
            <a:ext cx="6822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ফলে আমাদের কী সমস্যা হয়?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4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13" grpId="0"/>
      <p:bldP spid="13" grpId="1"/>
      <p:bldP spid="14" grpId="0"/>
      <p:bldP spid="16" grpId="0"/>
      <p:bldP spid="16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F77FDA-FE9B-4A04-9EE6-B35EBA0CE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21" y="1761626"/>
            <a:ext cx="4858919" cy="28523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27E2C97-D956-4E63-94A4-98CD02F508B1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9EEF79A0-C91B-4442-AB55-DB1CD2806441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38505C5C-9F4D-4F62-92E8-2191EA18178C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280C7E7-95B4-42C0-8D1F-53B1F9A9F3CA}"/>
              </a:ext>
            </a:extLst>
          </p:cNvPr>
          <p:cNvSpPr/>
          <p:nvPr/>
        </p:nvSpPr>
        <p:spPr>
          <a:xfrm>
            <a:off x="3469506" y="848763"/>
            <a:ext cx="4838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দূষণ দেখতে পাচ্ছ?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07FC56-28F1-4BEF-BB31-CC3FE00005F1}"/>
              </a:ext>
            </a:extLst>
          </p:cNvPr>
          <p:cNvSpPr/>
          <p:nvPr/>
        </p:nvSpPr>
        <p:spPr>
          <a:xfrm>
            <a:off x="5097990" y="4930049"/>
            <a:ext cx="1729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5E0B80-BE0A-4430-B468-266EA675ACFB}"/>
              </a:ext>
            </a:extLst>
          </p:cNvPr>
          <p:cNvSpPr/>
          <p:nvPr/>
        </p:nvSpPr>
        <p:spPr>
          <a:xfrm>
            <a:off x="298586" y="4874110"/>
            <a:ext cx="11246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অপরিষ্কার পানিতে মশা মাছি জন্মায় ও রোগজীবাণু ছড়ায়। ময়লা আবর্জনা খাল, বিল, পুকুর বা নদীতে মিশে পানিকে দূষিত করে।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5E684A-C7AD-4FE2-801A-999F63DE831B}"/>
              </a:ext>
            </a:extLst>
          </p:cNvPr>
          <p:cNvSpPr/>
          <p:nvPr/>
        </p:nvSpPr>
        <p:spPr>
          <a:xfrm>
            <a:off x="3662166" y="795700"/>
            <a:ext cx="4063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পানি দূষিত হয়?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2BA28F-E6BC-40BF-A13E-6673FC12B2C5}"/>
              </a:ext>
            </a:extLst>
          </p:cNvPr>
          <p:cNvSpPr/>
          <p:nvPr/>
        </p:nvSpPr>
        <p:spPr>
          <a:xfrm>
            <a:off x="2708882" y="869209"/>
            <a:ext cx="6359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দূষনের ফলে কী ধরনের রোগ হয়?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1CAB9-B8C9-490A-9432-5A36D91A8009}"/>
              </a:ext>
            </a:extLst>
          </p:cNvPr>
          <p:cNvSpPr txBox="1"/>
          <p:nvPr/>
        </p:nvSpPr>
        <p:spPr>
          <a:xfrm>
            <a:off x="582202" y="5007932"/>
            <a:ext cx="1148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পানিতে মাছ মারা যায়। ডায়রিয়া ও জন্ডিসের মতো রোগ হয়।</a:t>
            </a:r>
            <a:endParaRPr lang="en-US" sz="4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3D86E0-C2F8-4E72-A5DD-91E5B492A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0" y="1761626"/>
            <a:ext cx="5141033" cy="28523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65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2960" y="503731"/>
            <a:ext cx="57743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দূষণ দেখতে পাচ্ছ?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CC253-BA37-4CF8-B242-4F8E65871E8D}"/>
              </a:ext>
            </a:extLst>
          </p:cNvPr>
          <p:cNvSpPr/>
          <p:nvPr/>
        </p:nvSpPr>
        <p:spPr>
          <a:xfrm>
            <a:off x="496003" y="4946943"/>
            <a:ext cx="1088669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জমিতে ফসল কম হয়। গাছপালা মারা যায়। মানুষ ও পশু-পাখির ক্ষতি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08AE7-591C-4AC0-B1FB-990F682BD81B}"/>
              </a:ext>
            </a:extLst>
          </p:cNvPr>
          <p:cNvSpPr/>
          <p:nvPr/>
        </p:nvSpPr>
        <p:spPr>
          <a:xfrm>
            <a:off x="654272" y="5182186"/>
            <a:ext cx="10682733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রাসায়নিক দ্রব্য ও কীটনাশক ব্যবহার করলে মাটিদূষণ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6A7B12-89DD-4121-A940-7936EB655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1" y="1423038"/>
            <a:ext cx="5241008" cy="3267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52FA0A-C57F-489F-98A8-742F5AB8B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00" y="1417942"/>
            <a:ext cx="4996497" cy="3330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ECA68C-BEB3-4F84-B6F2-CE94248C127D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EAB55607-A746-480A-BE17-8B58BFD3866C}"/>
                </a:ext>
              </a:extLst>
            </p:cNvPr>
            <p:cNvSpPr/>
            <p:nvPr/>
          </p:nvSpPr>
          <p:spPr>
            <a:xfrm>
              <a:off x="0" y="0"/>
              <a:ext cx="12191999" cy="6858000"/>
            </a:xfrm>
            <a:prstGeom prst="frame">
              <a:avLst>
                <a:gd name="adj1" fmla="val 41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F1473EA-6990-4CB7-9874-B6E2A4389DA2}"/>
                </a:ext>
              </a:extLst>
            </p:cNvPr>
            <p:cNvSpPr/>
            <p:nvPr/>
          </p:nvSpPr>
          <p:spPr>
            <a:xfrm>
              <a:off x="240323" y="276810"/>
              <a:ext cx="11711352" cy="6304380"/>
            </a:xfrm>
            <a:prstGeom prst="frame">
              <a:avLst>
                <a:gd name="adj1" fmla="val 416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AE70383-2BE9-407B-B1BB-94E111A0BA32}"/>
              </a:ext>
            </a:extLst>
          </p:cNvPr>
          <p:cNvSpPr/>
          <p:nvPr/>
        </p:nvSpPr>
        <p:spPr>
          <a:xfrm>
            <a:off x="5180521" y="4885387"/>
            <a:ext cx="18309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D34561-9F29-47AA-BC75-F01EF92A4FC5}"/>
              </a:ext>
            </a:extLst>
          </p:cNvPr>
          <p:cNvSpPr/>
          <p:nvPr/>
        </p:nvSpPr>
        <p:spPr>
          <a:xfrm>
            <a:off x="3797476" y="579582"/>
            <a:ext cx="4786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মাটি দূষিত হয়?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2069-AA8D-4BF0-9760-C5B6E2E14CA1}"/>
              </a:ext>
            </a:extLst>
          </p:cNvPr>
          <p:cNvSpPr/>
          <p:nvPr/>
        </p:nvSpPr>
        <p:spPr>
          <a:xfrm>
            <a:off x="3014062" y="555122"/>
            <a:ext cx="6163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দূষণের ফলে কী ক্ষতি হয়?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12" grpId="0"/>
      <p:bldP spid="12" grpId="1"/>
      <p:bldP spid="13" grpId="0"/>
      <p:bldP spid="13" grpId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1219</TotalTime>
  <Words>429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NikoshBAN</vt:lpstr>
      <vt:lpstr>Tw Cen MT</vt:lpstr>
      <vt:lpstr>Tw Cen MT Condensed</vt:lpstr>
      <vt:lpstr>Wingdings</vt:lpstr>
      <vt:lpstr>Wingdings 3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 </cp:lastModifiedBy>
  <cp:revision>204</cp:revision>
  <dcterms:created xsi:type="dcterms:W3CDTF">2019-05-24T14:46:49Z</dcterms:created>
  <dcterms:modified xsi:type="dcterms:W3CDTF">2021-04-06T19:04:12Z</dcterms:modified>
</cp:coreProperties>
</file>