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3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5FF59B6-A457-4A27-832C-1F996181B1C4}">
          <p14:sldIdLst>
            <p14:sldId id="256"/>
            <p14:sldId id="257"/>
            <p14:sldId id="269"/>
          </p14:sldIdLst>
        </p14:section>
        <p14:section name="Untitled Section" id="{F2B774E8-236A-4F1F-B9CF-89A0A4AC5519}">
          <p14:sldIdLst>
            <p14:sldId id="258"/>
          </p14:sldIdLst>
        </p14:section>
        <p14:section name="Untitled Section" id="{036C7337-6D3F-4DE8-B620-8B95DFCFCD19}">
          <p14:sldIdLst>
            <p14:sldId id="259"/>
            <p14:sldId id="260"/>
            <p14:sldId id="261"/>
            <p14:sldId id="262"/>
            <p14:sldId id="264"/>
            <p14:sldId id="265"/>
            <p14:sldId id="263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3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1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364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69275" tIns="34637" rIns="69275" bIns="34637" anchor="t" compatLnSpc="1"/>
          <a:lstStyle>
            <a:extLst/>
          </a:lstStyle>
          <a:p>
            <a:endParaRPr kumimoji="0" lang="en-US" sz="1364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3182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1667">
                <a:solidFill>
                  <a:srgbClr val="FFFFFF"/>
                </a:solidFill>
                <a:effectLst/>
              </a:defRPr>
            </a:lvl1pPr>
            <a:lvl2pPr marL="346375" indent="0" algn="ctr">
              <a:buNone/>
            </a:lvl2pPr>
            <a:lvl3pPr marL="692749" indent="0" algn="ctr">
              <a:buNone/>
            </a:lvl3pPr>
            <a:lvl4pPr marL="1039124" indent="0" algn="ctr">
              <a:buNone/>
            </a:lvl4pPr>
            <a:lvl5pPr marL="1385499" indent="0" algn="ctr">
              <a:buNone/>
            </a:lvl5pPr>
            <a:lvl6pPr marL="1731874" indent="0" algn="ctr">
              <a:buNone/>
            </a:lvl6pPr>
            <a:lvl7pPr marL="2078248" indent="0" algn="ctr">
              <a:buNone/>
            </a:lvl7pPr>
            <a:lvl8pPr marL="2424623" indent="0" algn="ctr">
              <a:buNone/>
            </a:lvl8pPr>
            <a:lvl9pPr marL="2770998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BFE0FE-287A-44CE-B67A-5E9E9FB83EAC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1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3" y="6556248"/>
            <a:ext cx="588337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0D8193-120C-4DE5-88D5-270D79737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FE0FE-287A-44CE-B67A-5E9E9FB83EAC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0D8193-120C-4DE5-88D5-270D79737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9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46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5BFE0FE-287A-44CE-B67A-5E9E9FB83EAC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7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0D8193-120C-4DE5-88D5-270D79737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FE0FE-287A-44CE-B67A-5E9E9FB83EAC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0D8193-120C-4DE5-88D5-270D79737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40"/>
            <a:ext cx="6255489" cy="1362075"/>
          </a:xfrm>
        </p:spPr>
        <p:txBody>
          <a:bodyPr tIns="0" anchor="t"/>
          <a:lstStyle>
            <a:lvl1pPr algn="r">
              <a:buNone/>
              <a:defRPr sz="3182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4"/>
            <a:ext cx="6255489" cy="743507"/>
          </a:xfrm>
        </p:spPr>
        <p:txBody>
          <a:bodyPr anchor="b"/>
          <a:lstStyle>
            <a:lvl1pPr marL="0" indent="0" algn="r">
              <a:buNone/>
              <a:defRPr sz="1515">
                <a:solidFill>
                  <a:schemeClr val="tx1"/>
                </a:solidFill>
                <a:effectLst/>
              </a:defRPr>
            </a:lvl1pPr>
            <a:lvl2pPr>
              <a:buNone/>
              <a:defRPr sz="1364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12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61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61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BFE0FE-287A-44CE-B67A-5E9E9FB83EAC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7" cy="228600"/>
          </a:xfrm>
        </p:spPr>
        <p:txBody>
          <a:bodyPr/>
          <a:lstStyle>
            <a:extLst/>
          </a:lstStyle>
          <a:p>
            <a:fld id="{DF0D8193-120C-4DE5-88D5-270D79737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3520440" cy="4525963"/>
          </a:xfrm>
        </p:spPr>
        <p:txBody>
          <a:bodyPr anchor="t"/>
          <a:lstStyle>
            <a:lvl1pPr>
              <a:defRPr sz="2121"/>
            </a:lvl1pPr>
            <a:lvl2pPr>
              <a:defRPr sz="1818"/>
            </a:lvl2pPr>
            <a:lvl3pPr>
              <a:defRPr sz="1515"/>
            </a:lvl3pPr>
            <a:lvl4pPr>
              <a:defRPr sz="1364"/>
            </a:lvl4pPr>
            <a:lvl5pPr>
              <a:defRPr sz="1364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4"/>
            <a:ext cx="3520440" cy="4525963"/>
          </a:xfrm>
        </p:spPr>
        <p:txBody>
          <a:bodyPr anchor="t"/>
          <a:lstStyle>
            <a:lvl1pPr>
              <a:defRPr sz="2121"/>
            </a:lvl1pPr>
            <a:lvl2pPr>
              <a:defRPr sz="1818"/>
            </a:lvl2pPr>
            <a:lvl3pPr>
              <a:defRPr sz="1515"/>
            </a:lvl3pPr>
            <a:lvl4pPr>
              <a:defRPr sz="1364"/>
            </a:lvl4pPr>
            <a:lvl5pPr>
              <a:defRPr sz="1364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FE0FE-287A-44CE-B67A-5E9E9FB83EAC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0D8193-120C-4DE5-88D5-270D79737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364" b="1">
                <a:solidFill>
                  <a:schemeClr val="tx2"/>
                </a:solidFill>
                <a:effectLst/>
              </a:defRPr>
            </a:lvl1pPr>
            <a:lvl2pPr>
              <a:buNone/>
              <a:defRPr sz="1515" b="1"/>
            </a:lvl2pPr>
            <a:lvl3pPr>
              <a:buNone/>
              <a:defRPr sz="1364" b="1"/>
            </a:lvl3pPr>
            <a:lvl4pPr>
              <a:buNone/>
              <a:defRPr sz="1212" b="1"/>
            </a:lvl4pPr>
            <a:lvl5pPr>
              <a:buNone/>
              <a:defRPr sz="1212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364" b="1">
                <a:solidFill>
                  <a:schemeClr val="tx2"/>
                </a:solidFill>
                <a:effectLst/>
              </a:defRPr>
            </a:lvl1pPr>
            <a:lvl2pPr>
              <a:buNone/>
              <a:defRPr sz="1515" b="1"/>
            </a:lvl2pPr>
            <a:lvl3pPr>
              <a:buNone/>
              <a:defRPr sz="1364" b="1"/>
            </a:lvl3pPr>
            <a:lvl4pPr>
              <a:buNone/>
              <a:defRPr sz="1212" b="1"/>
            </a:lvl4pPr>
            <a:lvl5pPr>
              <a:buNone/>
              <a:defRPr sz="1212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1818"/>
            </a:lvl1pPr>
            <a:lvl2pPr>
              <a:defRPr sz="1515"/>
            </a:lvl2pPr>
            <a:lvl3pPr>
              <a:defRPr sz="1364"/>
            </a:lvl3pPr>
            <a:lvl4pPr>
              <a:defRPr sz="1212"/>
            </a:lvl4pPr>
            <a:lvl5pPr>
              <a:defRPr sz="1212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1818"/>
            </a:lvl1pPr>
            <a:lvl2pPr>
              <a:defRPr sz="1515"/>
            </a:lvl2pPr>
            <a:lvl3pPr>
              <a:defRPr sz="1364"/>
            </a:lvl3pPr>
            <a:lvl4pPr>
              <a:defRPr sz="1212"/>
            </a:lvl4pPr>
            <a:lvl5pPr>
              <a:defRPr sz="1212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FE0FE-287A-44CE-B67A-5E9E9FB83EAC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0D8193-120C-4DE5-88D5-270D79737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FE0FE-287A-44CE-B67A-5E9E9FB83EAC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0D8193-120C-4DE5-88D5-270D79737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BFE0FE-287A-44CE-B67A-5E9E9FB83EAC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0D8193-120C-4DE5-88D5-270D79737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1" cy="1173480"/>
          </a:xfrm>
        </p:spPr>
        <p:txBody>
          <a:bodyPr wrap="square" anchor="b"/>
          <a:lstStyle>
            <a:lvl1pPr algn="l">
              <a:buNone/>
              <a:defRPr lang="en-US" sz="1818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1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61"/>
            </a:lvl1pPr>
            <a:lvl2pPr>
              <a:buNone/>
              <a:defRPr sz="909"/>
            </a:lvl2pPr>
            <a:lvl3pPr>
              <a:buNone/>
              <a:defRPr sz="758"/>
            </a:lvl3pPr>
            <a:lvl4pPr>
              <a:buNone/>
              <a:defRPr sz="682"/>
            </a:lvl4pPr>
            <a:lvl5pPr>
              <a:buNone/>
              <a:defRPr sz="682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2424"/>
            </a:lvl1pPr>
            <a:lvl2pPr>
              <a:defRPr sz="2121"/>
            </a:lvl2pPr>
            <a:lvl3pPr>
              <a:defRPr sz="1818"/>
            </a:lvl3pPr>
            <a:lvl4pPr>
              <a:defRPr sz="1515"/>
            </a:lvl4pPr>
            <a:lvl5pPr>
              <a:defRPr sz="1515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FE0FE-287A-44CE-B67A-5E9E9FB83EAC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0D8193-120C-4DE5-88D5-270D79737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70" y="1004672"/>
            <a:ext cx="4319526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364"/>
          </a:p>
        </p:txBody>
      </p:sp>
      <p:sp>
        <p:nvSpPr>
          <p:cNvPr id="9" name="Rectangle 8"/>
          <p:cNvSpPr/>
          <p:nvPr/>
        </p:nvSpPr>
        <p:spPr>
          <a:xfrm rot="21420000">
            <a:off x="596708" y="998820"/>
            <a:ext cx="4319526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364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2273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061" baseline="0">
                <a:solidFill>
                  <a:schemeClr val="tx1"/>
                </a:solidFill>
              </a:defRPr>
            </a:lvl1pPr>
            <a:lvl2pPr>
              <a:defRPr sz="909"/>
            </a:lvl2pPr>
            <a:lvl3pPr>
              <a:defRPr sz="758"/>
            </a:lvl3pPr>
            <a:lvl4pPr>
              <a:defRPr sz="682"/>
            </a:lvl4pPr>
            <a:lvl5pPr>
              <a:defRPr sz="682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FE0FE-287A-44CE-B67A-5E9E9FB83EAC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0D8193-120C-4DE5-88D5-270D79737F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2424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1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364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7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758">
                <a:solidFill>
                  <a:schemeClr val="tx2"/>
                </a:solidFill>
              </a:defRPr>
            </a:lvl1pPr>
            <a:extLst/>
          </a:lstStyle>
          <a:p>
            <a:fld id="{05BFE0FE-287A-44CE-B67A-5E9E9FB83EAC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1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758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7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833">
                <a:solidFill>
                  <a:schemeClr val="tx2"/>
                </a:solidFill>
              </a:defRPr>
            </a:lvl1pPr>
            <a:extLst/>
          </a:lstStyle>
          <a:p>
            <a:fld id="{DF0D8193-120C-4DE5-88D5-270D79737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2879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07825" indent="-207825" algn="l" rtl="0" eaLnBrk="1" latinLnBrk="0" hangingPunct="1">
        <a:spcBef>
          <a:spcPts val="455"/>
        </a:spcBef>
        <a:buClr>
          <a:schemeClr val="tx2"/>
        </a:buClr>
        <a:buSzPct val="73000"/>
        <a:buFont typeface="Wingdings 2"/>
        <a:buChar char=""/>
        <a:defRPr kumimoji="0" sz="197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94867" indent="-173187" algn="l" rtl="0" eaLnBrk="1" latinLnBrk="0" hangingPunct="1">
        <a:spcBef>
          <a:spcPts val="379"/>
        </a:spcBef>
        <a:buClr>
          <a:schemeClr val="accent4"/>
        </a:buClr>
        <a:buSzPct val="80000"/>
        <a:buFont typeface="Wingdings 2"/>
        <a:buChar char=""/>
        <a:defRPr kumimoji="0" sz="1742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574982" indent="-173187" algn="l" rtl="0" eaLnBrk="1" latinLnBrk="0" hangingPunct="1">
        <a:spcBef>
          <a:spcPts val="303"/>
        </a:spcBef>
        <a:buClr>
          <a:schemeClr val="accent4"/>
        </a:buClr>
        <a:buSzPct val="60000"/>
        <a:buFont typeface="Wingdings"/>
        <a:buChar char=""/>
        <a:defRPr kumimoji="0" sz="1515" kern="1200">
          <a:solidFill>
            <a:schemeClr val="tx1"/>
          </a:solidFill>
          <a:latin typeface="+mn-lt"/>
          <a:ea typeface="+mn-ea"/>
          <a:cs typeface="+mn-cs"/>
        </a:defRPr>
      </a:lvl3pPr>
      <a:lvl4pPr marL="762024" indent="-173187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1515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969849" indent="-173187" algn="l" rtl="0" eaLnBrk="1" latinLnBrk="0" hangingPunct="1">
        <a:spcBef>
          <a:spcPts val="303"/>
        </a:spcBef>
        <a:buClr>
          <a:schemeClr val="accent4"/>
        </a:buClr>
        <a:buSzPct val="70000"/>
        <a:buFont typeface="Wingdings"/>
        <a:buChar char=""/>
        <a:defRPr kumimoji="0" sz="1364" kern="1200">
          <a:solidFill>
            <a:schemeClr val="tx1"/>
          </a:solidFill>
          <a:latin typeface="+mn-lt"/>
          <a:ea typeface="+mn-ea"/>
          <a:cs typeface="+mn-cs"/>
        </a:defRPr>
      </a:lvl5pPr>
      <a:lvl6pPr marL="1115327" indent="-138550" algn="l" rtl="0" eaLnBrk="1" latinLnBrk="0" hangingPunct="1">
        <a:spcBef>
          <a:spcPts val="303"/>
        </a:spcBef>
        <a:buClr>
          <a:schemeClr val="accent4"/>
        </a:buClr>
        <a:buSzPct val="80000"/>
        <a:buFont typeface="Wingdings 2"/>
        <a:buChar char=""/>
        <a:defRPr kumimoji="0" sz="1364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267731" indent="-13855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212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399354" indent="-138550" algn="l" rtl="0" eaLnBrk="1" latinLnBrk="0" hangingPunct="1">
        <a:spcBef>
          <a:spcPts val="227"/>
        </a:spcBef>
        <a:buClr>
          <a:schemeClr val="accent4"/>
        </a:buClr>
        <a:buSzPct val="100000"/>
        <a:buChar char="•"/>
        <a:defRPr kumimoji="0" sz="1212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1558686" indent="-13855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061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63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927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391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854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318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782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246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709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30505" y="330506"/>
            <a:ext cx="8427905" cy="6290631"/>
            <a:chOff x="-521519" y="183027"/>
            <a:chExt cx="12215178" cy="6858000"/>
          </a:xfrm>
          <a:solidFill>
            <a:schemeClr val="accent2"/>
          </a:solidFill>
        </p:grpSpPr>
        <p:sp>
          <p:nvSpPr>
            <p:cNvPr id="2" name="Rectangle 1"/>
            <p:cNvSpPr/>
            <p:nvPr/>
          </p:nvSpPr>
          <p:spPr>
            <a:xfrm>
              <a:off x="-521519" y="183027"/>
              <a:ext cx="12215178" cy="6858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-521519" y="183027"/>
              <a:ext cx="12215177" cy="685799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01163" y="2003479"/>
            <a:ext cx="5222631" cy="345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55" b="1" i="1" dirty="0">
                <a:latin typeface="NikoshBAN" pitchFamily="2" charset="0"/>
                <a:cs typeface="NikoshBAN" pitchFamily="2" charset="0"/>
              </a:rPr>
              <a:t>  ক্লাসের শুরুতে সবাইকে শুভেচ্ছা </a:t>
            </a:r>
          </a:p>
          <a:p>
            <a:r>
              <a:rPr lang="bn-BD" sz="5455" b="1" i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5455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795" y="1138004"/>
            <a:ext cx="3133725" cy="4635282"/>
          </a:xfrm>
          <a:prstGeom prst="ellipse">
            <a:avLst/>
          </a:prstGeom>
          <a:ln w="63500" cap="rnd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84C29752-7F56-45F5-B7F0-68A6DC7E3819}"/>
              </a:ext>
            </a:extLst>
          </p:cNvPr>
          <p:cNvGrpSpPr/>
          <p:nvPr/>
        </p:nvGrpSpPr>
        <p:grpSpPr>
          <a:xfrm>
            <a:off x="1" y="0"/>
            <a:ext cx="9144000" cy="6857999"/>
            <a:chOff x="76200" y="0"/>
            <a:chExt cx="90678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B027CC3A-E5F2-4173-ABC5-35D36569FBF7}"/>
                </a:ext>
              </a:extLst>
            </p:cNvPr>
            <p:cNvSpPr/>
            <p:nvPr/>
          </p:nvSpPr>
          <p:spPr>
            <a:xfrm>
              <a:off x="76200" y="0"/>
              <a:ext cx="9067800" cy="6858000"/>
            </a:xfrm>
            <a:prstGeom prst="rect">
              <a:avLst/>
            </a:prstGeom>
            <a:noFill/>
            <a:ln w="762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1B8BC6F4-494E-4146-88B5-C0BFAC3A79A4}"/>
                </a:ext>
              </a:extLst>
            </p:cNvPr>
            <p:cNvSpPr/>
            <p:nvPr/>
          </p:nvSpPr>
          <p:spPr>
            <a:xfrm>
              <a:off x="239392" y="224657"/>
              <a:ext cx="8665217" cy="6480943"/>
            </a:xfrm>
            <a:prstGeom prst="rect">
              <a:avLst/>
            </a:prstGeom>
            <a:noFill/>
            <a:ln w="762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</p:grpSp>
    </p:spTree>
    <p:extLst>
      <p:ext uri="{BB962C8B-B14F-4D97-AF65-F5344CB8AC3E}">
        <p14:creationId xmlns:p14="http://schemas.microsoft.com/office/powerpoint/2010/main" val="171848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374573"/>
            <a:ext cx="9144000" cy="6136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64"/>
          </a:p>
        </p:txBody>
      </p:sp>
      <p:grpSp>
        <p:nvGrpSpPr>
          <p:cNvPr id="25" name="Group 24"/>
          <p:cNvGrpSpPr/>
          <p:nvPr/>
        </p:nvGrpSpPr>
        <p:grpSpPr>
          <a:xfrm>
            <a:off x="2457082" y="1062331"/>
            <a:ext cx="3297338" cy="1890361"/>
            <a:chOff x="1831010" y="191115"/>
            <a:chExt cx="4396451" cy="2495211"/>
          </a:xfrm>
        </p:grpSpPr>
        <p:sp>
          <p:nvSpPr>
            <p:cNvPr id="14" name="TextBox 13"/>
            <p:cNvSpPr txBox="1"/>
            <p:nvPr/>
          </p:nvSpPr>
          <p:spPr>
            <a:xfrm>
              <a:off x="5613686" y="2021081"/>
              <a:ext cx="613775" cy="398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64" dirty="0"/>
                <a:t>X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31010" y="2021081"/>
              <a:ext cx="651353" cy="398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64" dirty="0"/>
                <a:t>O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628424" y="191115"/>
              <a:ext cx="306887" cy="398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64" dirty="0"/>
                <a:t>A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71792" y="375781"/>
              <a:ext cx="400833" cy="398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64" dirty="0"/>
                <a:t>P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84526" y="2287351"/>
              <a:ext cx="475989" cy="398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64" dirty="0"/>
                <a:t>M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2259106" y="225468"/>
              <a:ext cx="3277398" cy="1966587"/>
              <a:chOff x="2259106" y="225468"/>
              <a:chExt cx="3277398" cy="1966587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2259106" y="225468"/>
                <a:ext cx="3277398" cy="1966587"/>
                <a:chOff x="2259106" y="225468"/>
                <a:chExt cx="3277398" cy="1966587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2259106" y="225468"/>
                  <a:ext cx="3277398" cy="1860237"/>
                  <a:chOff x="2259106" y="225468"/>
                  <a:chExt cx="3277398" cy="1860237"/>
                </a:xfrm>
              </p:grpSpPr>
              <p:cxnSp>
                <p:nvCxnSpPr>
                  <p:cNvPr id="5" name="Straight Connector 4"/>
                  <p:cNvCxnSpPr/>
                  <p:nvPr/>
                </p:nvCxnSpPr>
                <p:spPr>
                  <a:xfrm>
                    <a:off x="2259106" y="2061882"/>
                    <a:ext cx="3277398" cy="0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Connector 6"/>
                  <p:cNvCxnSpPr/>
                  <p:nvPr/>
                </p:nvCxnSpPr>
                <p:spPr>
                  <a:xfrm flipV="1">
                    <a:off x="2259106" y="225468"/>
                    <a:ext cx="3189716" cy="1836414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Connector 8"/>
                  <p:cNvCxnSpPr/>
                  <p:nvPr/>
                </p:nvCxnSpPr>
                <p:spPr>
                  <a:xfrm>
                    <a:off x="4672208" y="663879"/>
                    <a:ext cx="25053" cy="1421826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" name="Arc 18"/>
                <p:cNvSpPr/>
                <p:nvPr/>
              </p:nvSpPr>
              <p:spPr>
                <a:xfrm>
                  <a:off x="2939564" y="1609473"/>
                  <a:ext cx="350729" cy="582582"/>
                </a:xfrm>
                <a:prstGeom prst="arc">
                  <a:avLst>
                    <a:gd name="adj1" fmla="val 16200000"/>
                    <a:gd name="adj2" fmla="val 3249736"/>
                  </a:avLst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364"/>
                </a:p>
              </p:txBody>
            </p:sp>
          </p:grpSp>
          <p:sp>
            <p:nvSpPr>
              <p:cNvPr id="23" name="TextBox 22"/>
              <p:cNvSpPr txBox="1"/>
              <p:nvPr/>
            </p:nvSpPr>
            <p:spPr>
              <a:xfrm>
                <a:off x="2851882" y="1651748"/>
                <a:ext cx="275572" cy="398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z-Cyrl-AZ" sz="1364" dirty="0"/>
                  <a:t>Ө</a:t>
                </a:r>
                <a:endParaRPr lang="en-US" sz="1364" dirty="0"/>
              </a:p>
            </p:txBody>
          </p:sp>
        </p:grpSp>
      </p:grpSp>
      <p:sp>
        <p:nvSpPr>
          <p:cNvPr id="26" name="Rectangle 25"/>
          <p:cNvSpPr/>
          <p:nvPr/>
        </p:nvSpPr>
        <p:spPr>
          <a:xfrm>
            <a:off x="521776" y="3226622"/>
            <a:ext cx="6525185" cy="283554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64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918262" y="3377784"/>
                <a:ext cx="5128699" cy="2406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18" i="1" smtClean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1818" dirty="0" smtClean="0"/>
                  <a:t>XOA=</a:t>
                </a:r>
                <a:r>
                  <a:rPr lang="az-Cyrl-AZ" sz="1818" dirty="0"/>
                  <a:t>Ө</a:t>
                </a:r>
                <a:r>
                  <a:rPr lang="bn-BD" sz="1818" dirty="0"/>
                  <a:t>ধরে , </a:t>
                </a:r>
                <a:r>
                  <a:rPr lang="az-Cyrl-AZ" sz="1818" dirty="0"/>
                  <a:t>Ө</a:t>
                </a:r>
                <a:r>
                  <a:rPr lang="bn-BD" sz="1818" dirty="0"/>
                  <a:t> কোণের ছয়টি ত্রিকোণমিতিক অনুপাত পাওয়া যায়-</a:t>
                </a:r>
              </a:p>
              <a:p>
                <a:endParaRPr lang="bn-BD" sz="1818" dirty="0"/>
              </a:p>
              <a:p>
                <a:r>
                  <a:rPr lang="en-US" sz="1818" dirty="0"/>
                  <a:t>1. Sin</a:t>
                </a:r>
                <a:r>
                  <a:rPr lang="az-Cyrl-AZ" sz="1818" dirty="0"/>
                  <a:t>Ө</a:t>
                </a:r>
                <a:r>
                  <a:rPr lang="en-US" sz="1818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18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18" i="1">
                            <a:latin typeface="Cambria Math" panose="02040503050406030204" pitchFamily="18" charset="0"/>
                          </a:rPr>
                          <m:t>𝑃𝑀</m:t>
                        </m:r>
                      </m:num>
                      <m:den>
                        <m:r>
                          <a:rPr lang="en-US" sz="1818" i="1">
                            <a:latin typeface="Cambria Math" panose="02040503050406030204" pitchFamily="18" charset="0"/>
                          </a:rPr>
                          <m:t>𝑂𝑃</m:t>
                        </m:r>
                      </m:den>
                    </m:f>
                    <m:r>
                      <a:rPr lang="en-US" sz="1818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18" dirty="0"/>
                  <a:t>               2. Cosec</a:t>
                </a:r>
                <a:r>
                  <a:rPr lang="az-Cyrl-AZ" sz="1818" dirty="0"/>
                  <a:t>Ө</a:t>
                </a:r>
                <a:r>
                  <a:rPr lang="en-US" sz="1818" dirty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18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18" i="1">
                            <a:latin typeface="Cambria Math" panose="02040503050406030204" pitchFamily="18" charset="0"/>
                          </a:rPr>
                          <m:t>𝑂𝑃</m:t>
                        </m:r>
                      </m:num>
                      <m:den>
                        <m:r>
                          <a:rPr lang="en-US" sz="1818" i="1">
                            <a:latin typeface="Cambria Math" panose="02040503050406030204" pitchFamily="18" charset="0"/>
                          </a:rPr>
                          <m:t>𝑃𝑀</m:t>
                        </m:r>
                      </m:den>
                    </m:f>
                  </m:oMath>
                </a14:m>
                <a:endParaRPr lang="en-US" sz="1818" dirty="0"/>
              </a:p>
              <a:p>
                <a:r>
                  <a:rPr lang="en-US" sz="1818" dirty="0"/>
                  <a:t>3. Cos</a:t>
                </a:r>
                <a:r>
                  <a:rPr lang="az-Cyrl-AZ" sz="1818" dirty="0"/>
                  <a:t>Ө</a:t>
                </a:r>
                <a:r>
                  <a:rPr lang="en-US" sz="1818" dirty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18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18" i="1">
                            <a:latin typeface="Cambria Math" panose="02040503050406030204" pitchFamily="18" charset="0"/>
                          </a:rPr>
                          <m:t>𝑂𝑀</m:t>
                        </m:r>
                      </m:num>
                      <m:den>
                        <m:r>
                          <a:rPr lang="en-US" sz="1818" i="1">
                            <a:latin typeface="Cambria Math" panose="02040503050406030204" pitchFamily="18" charset="0"/>
                          </a:rPr>
                          <m:t>𝑂𝑃</m:t>
                        </m:r>
                      </m:den>
                    </m:f>
                  </m:oMath>
                </a14:m>
                <a:r>
                  <a:rPr lang="en-US" sz="1818" dirty="0"/>
                  <a:t>                4. Sec</a:t>
                </a:r>
                <a:r>
                  <a:rPr lang="az-Cyrl-AZ" sz="1818" dirty="0"/>
                  <a:t>Ө</a:t>
                </a:r>
                <a:r>
                  <a:rPr lang="en-US" sz="1818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18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18" i="1">
                            <a:latin typeface="Cambria Math" panose="02040503050406030204" pitchFamily="18" charset="0"/>
                          </a:rPr>
                          <m:t>𝑂𝑃</m:t>
                        </m:r>
                      </m:num>
                      <m:den>
                        <m:r>
                          <a:rPr lang="en-US" sz="1818" i="1">
                            <a:latin typeface="Cambria Math" panose="02040503050406030204" pitchFamily="18" charset="0"/>
                          </a:rPr>
                          <m:t>𝑂𝑀</m:t>
                        </m:r>
                      </m:den>
                    </m:f>
                  </m:oMath>
                </a14:m>
                <a:endParaRPr lang="en-US" sz="1818" dirty="0"/>
              </a:p>
              <a:p>
                <a:r>
                  <a:rPr lang="en-US" sz="1818" dirty="0"/>
                  <a:t>5.  Tan</a:t>
                </a:r>
                <a:r>
                  <a:rPr lang="az-Cyrl-AZ" sz="1818" dirty="0"/>
                  <a:t>Ө</a:t>
                </a:r>
                <a:r>
                  <a:rPr lang="en-US" sz="1818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18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18" i="1">
                            <a:latin typeface="Cambria Math" panose="02040503050406030204" pitchFamily="18" charset="0"/>
                          </a:rPr>
                          <m:t>𝑃𝑀</m:t>
                        </m:r>
                      </m:num>
                      <m:den>
                        <m:r>
                          <a:rPr lang="en-US" sz="1818" i="1">
                            <a:latin typeface="Cambria Math" panose="02040503050406030204" pitchFamily="18" charset="0"/>
                          </a:rPr>
                          <m:t>𝑂𝑀</m:t>
                        </m:r>
                      </m:den>
                    </m:f>
                  </m:oMath>
                </a14:m>
                <a:r>
                  <a:rPr lang="en-US" sz="1818" dirty="0"/>
                  <a:t>               6. Cot</a:t>
                </a:r>
                <a:r>
                  <a:rPr lang="az-Cyrl-AZ" sz="1818" dirty="0"/>
                  <a:t>Ө</a:t>
                </a:r>
                <a:r>
                  <a:rPr lang="en-US" sz="1818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18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18" i="1">
                            <a:latin typeface="Cambria Math" panose="02040503050406030204" pitchFamily="18" charset="0"/>
                          </a:rPr>
                          <m:t>𝑂𝑀</m:t>
                        </m:r>
                      </m:num>
                      <m:den>
                        <m:r>
                          <a:rPr lang="en-US" sz="1818" i="1">
                            <a:latin typeface="Cambria Math" panose="02040503050406030204" pitchFamily="18" charset="0"/>
                          </a:rPr>
                          <m:t>𝑃𝑀</m:t>
                        </m:r>
                      </m:den>
                    </m:f>
                  </m:oMath>
                </a14:m>
                <a:endParaRPr lang="en-US" sz="1818" dirty="0"/>
              </a:p>
              <a:p>
                <a:endParaRPr lang="en-US" sz="1818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8262" y="3377784"/>
                <a:ext cx="5128699" cy="2406877"/>
              </a:xfrm>
              <a:prstGeom prst="rect">
                <a:avLst/>
              </a:prstGeom>
              <a:blipFill rotWithShape="0">
                <a:blip r:embed="rId2"/>
                <a:stretch>
                  <a:fillRect l="-1070" t="-1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84C29752-7F56-45F5-B7F0-68A6DC7E3819}"/>
              </a:ext>
            </a:extLst>
          </p:cNvPr>
          <p:cNvGrpSpPr/>
          <p:nvPr/>
        </p:nvGrpSpPr>
        <p:grpSpPr>
          <a:xfrm>
            <a:off x="33051" y="1"/>
            <a:ext cx="9110950" cy="6775372"/>
            <a:chOff x="76200" y="0"/>
            <a:chExt cx="9067800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B027CC3A-E5F2-4173-ABC5-35D36569FBF7}"/>
                </a:ext>
              </a:extLst>
            </p:cNvPr>
            <p:cNvSpPr/>
            <p:nvPr/>
          </p:nvSpPr>
          <p:spPr>
            <a:xfrm>
              <a:off x="76200" y="0"/>
              <a:ext cx="9067800" cy="6858000"/>
            </a:xfrm>
            <a:prstGeom prst="rect">
              <a:avLst/>
            </a:prstGeom>
            <a:noFill/>
            <a:ln w="762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1B8BC6F4-494E-4146-88B5-C0BFAC3A79A4}"/>
                </a:ext>
              </a:extLst>
            </p:cNvPr>
            <p:cNvSpPr/>
            <p:nvPr/>
          </p:nvSpPr>
          <p:spPr>
            <a:xfrm>
              <a:off x="239392" y="224657"/>
              <a:ext cx="8665217" cy="6480943"/>
            </a:xfrm>
            <a:prstGeom prst="rect">
              <a:avLst/>
            </a:prstGeom>
            <a:noFill/>
            <a:ln w="762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</p:grpSp>
    </p:spTree>
    <p:extLst>
      <p:ext uri="{BB962C8B-B14F-4D97-AF65-F5344CB8AC3E}">
        <p14:creationId xmlns:p14="http://schemas.microsoft.com/office/powerpoint/2010/main" val="368962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63557"/>
            <a:ext cx="9144000" cy="6125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64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273" y="966618"/>
            <a:ext cx="3112335" cy="2222163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45179" y="4088020"/>
            <a:ext cx="8310283" cy="1562073"/>
            <a:chOff x="326904" y="4298883"/>
            <a:chExt cx="11080377" cy="2061882"/>
          </a:xfrm>
        </p:grpSpPr>
        <p:sp>
          <p:nvSpPr>
            <p:cNvPr id="4" name="Rounded Rectangle 3"/>
            <p:cNvSpPr/>
            <p:nvPr/>
          </p:nvSpPr>
          <p:spPr>
            <a:xfrm>
              <a:off x="326904" y="4298883"/>
              <a:ext cx="11080377" cy="2061882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15441" y="4684734"/>
              <a:ext cx="8141918" cy="1229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727" dirty="0">
                  <a:latin typeface="NikoshBAN" pitchFamily="2" charset="0"/>
                  <a:cs typeface="NikoshBAN" pitchFamily="2" charset="0"/>
                </a:rPr>
                <a:t>দলীয় কাজঃ ওপরের চিত্রের আলোকে </a:t>
              </a:r>
              <a:r>
                <a:rPr lang="en-US" sz="2727" dirty="0" err="1">
                  <a:latin typeface="NikoshBAN" pitchFamily="2" charset="0"/>
                  <a:cs typeface="NikoshBAN" pitchFamily="2" charset="0"/>
                </a:rPr>
                <a:t>SinӨ</a:t>
              </a:r>
              <a:r>
                <a:rPr lang="bn-BD" sz="2727" dirty="0">
                  <a:latin typeface="NikoshBAN" pitchFamily="2" charset="0"/>
                  <a:cs typeface="NikoshBAN" pitchFamily="2" charset="0"/>
                </a:rPr>
                <a:t>,</a:t>
              </a:r>
              <a:r>
                <a:rPr lang="en-US" sz="2727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727" dirty="0" err="1">
                  <a:latin typeface="NikoshBAN" pitchFamily="2" charset="0"/>
                  <a:cs typeface="NikoshBAN" pitchFamily="2" charset="0"/>
                </a:rPr>
                <a:t>CosӨ</a:t>
              </a:r>
              <a:r>
                <a:rPr lang="bn-BD" sz="2727" dirty="0">
                  <a:latin typeface="NikoshBAN" pitchFamily="2" charset="0"/>
                  <a:cs typeface="NikoshBAN" pitchFamily="2" charset="0"/>
                </a:rPr>
                <a:t>,</a:t>
              </a:r>
              <a:r>
                <a:rPr lang="en-US" sz="2727" dirty="0">
                  <a:latin typeface="NikoshBAN" pitchFamily="2" charset="0"/>
                  <a:cs typeface="NikoshBAN" pitchFamily="2" charset="0"/>
                </a:rPr>
                <a:t>   </a:t>
              </a:r>
              <a:r>
                <a:rPr lang="en-US" sz="2727" dirty="0" err="1">
                  <a:latin typeface="NikoshBAN" pitchFamily="2" charset="0"/>
                  <a:cs typeface="NikoshBAN" pitchFamily="2" charset="0"/>
                </a:rPr>
                <a:t>TanӨ</a:t>
              </a:r>
              <a:r>
                <a:rPr lang="en-US" sz="2727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727" dirty="0">
                  <a:latin typeface="NikoshBAN" pitchFamily="2" charset="0"/>
                  <a:cs typeface="NikoshBAN" pitchFamily="2" charset="0"/>
                </a:rPr>
                <a:t>এর অনুপাতগুলো লিখ।</a:t>
              </a:r>
              <a:endParaRPr lang="en-US" sz="2727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84C29752-7F56-45F5-B7F0-68A6DC7E3819}"/>
              </a:ext>
            </a:extLst>
          </p:cNvPr>
          <p:cNvGrpSpPr/>
          <p:nvPr/>
        </p:nvGrpSpPr>
        <p:grpSpPr>
          <a:xfrm>
            <a:off x="0" y="0"/>
            <a:ext cx="8998653" cy="6764357"/>
            <a:chOff x="76200" y="0"/>
            <a:chExt cx="90678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B027CC3A-E5F2-4173-ABC5-35D36569FBF7}"/>
                </a:ext>
              </a:extLst>
            </p:cNvPr>
            <p:cNvSpPr/>
            <p:nvPr/>
          </p:nvSpPr>
          <p:spPr>
            <a:xfrm>
              <a:off x="76200" y="0"/>
              <a:ext cx="9067800" cy="6858000"/>
            </a:xfrm>
            <a:prstGeom prst="rect">
              <a:avLst/>
            </a:prstGeom>
            <a:noFill/>
            <a:ln w="762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1B8BC6F4-494E-4146-88B5-C0BFAC3A79A4}"/>
                </a:ext>
              </a:extLst>
            </p:cNvPr>
            <p:cNvSpPr/>
            <p:nvPr/>
          </p:nvSpPr>
          <p:spPr>
            <a:xfrm>
              <a:off x="239392" y="224657"/>
              <a:ext cx="8665217" cy="6480943"/>
            </a:xfrm>
            <a:prstGeom prst="rect">
              <a:avLst/>
            </a:prstGeom>
            <a:noFill/>
            <a:ln w="762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</p:grpSp>
    </p:spTree>
    <p:extLst>
      <p:ext uri="{BB962C8B-B14F-4D97-AF65-F5344CB8AC3E}">
        <p14:creationId xmlns:p14="http://schemas.microsoft.com/office/powerpoint/2010/main" val="327144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451693"/>
            <a:ext cx="9144000" cy="609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64"/>
          </a:p>
        </p:txBody>
      </p:sp>
      <p:grpSp>
        <p:nvGrpSpPr>
          <p:cNvPr id="5" name="Group 4"/>
          <p:cNvGrpSpPr/>
          <p:nvPr/>
        </p:nvGrpSpPr>
        <p:grpSpPr>
          <a:xfrm>
            <a:off x="2470760" y="980457"/>
            <a:ext cx="3832964" cy="1755588"/>
            <a:chOff x="3294346" y="197006"/>
            <a:chExt cx="5110619" cy="2317315"/>
          </a:xfrm>
        </p:grpSpPr>
        <p:sp>
          <p:nvSpPr>
            <p:cNvPr id="3" name="Rounded Rectangle 2"/>
            <p:cNvSpPr/>
            <p:nvPr/>
          </p:nvSpPr>
          <p:spPr>
            <a:xfrm>
              <a:off x="3294346" y="197006"/>
              <a:ext cx="5110619" cy="2317315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64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283902" y="801665"/>
              <a:ext cx="3419606" cy="1137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00" b="1" dirty="0">
                  <a:latin typeface="NikoshBAN" pitchFamily="2" charset="0"/>
                  <a:cs typeface="NikoshBAN" pitchFamily="2" charset="0"/>
                </a:rPr>
                <a:t>মুল্যায়ন</a:t>
              </a:r>
              <a:endParaRPr lang="en-US" sz="50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60332" y="3184643"/>
            <a:ext cx="8304757" cy="2619147"/>
            <a:chOff x="613775" y="3106455"/>
            <a:chExt cx="11073009" cy="3457183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6" name="Rounded Rectangle 5"/>
            <p:cNvSpPr/>
            <p:nvPr/>
          </p:nvSpPr>
          <p:spPr>
            <a:xfrm>
              <a:off x="613775" y="3106455"/>
              <a:ext cx="11073009" cy="3457183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16106" y="3738281"/>
              <a:ext cx="10058400" cy="1783711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r>
                <a:rPr lang="bn-BD" sz="2727" dirty="0">
                  <a:latin typeface="NikoshBAN" pitchFamily="2" charset="0"/>
                  <a:cs typeface="NikoshBAN" pitchFamily="2" charset="0"/>
                </a:rPr>
                <a:t>১। সমকোণের বিপরীত বাহুকে কি বলে?</a:t>
              </a:r>
            </a:p>
            <a:p>
              <a:r>
                <a:rPr lang="bn-BD" sz="2727" dirty="0">
                  <a:latin typeface="NikoshBAN" pitchFamily="2" charset="0"/>
                  <a:cs typeface="NikoshBAN" pitchFamily="2" charset="0"/>
                </a:rPr>
                <a:t>২। প্রদত্ত কোণসৃষ্টিকারী রেখাংকে কি বলে ?</a:t>
              </a:r>
            </a:p>
            <a:p>
              <a:r>
                <a:rPr lang="bn-BD" sz="2727" dirty="0">
                  <a:latin typeface="NikoshBAN" pitchFamily="2" charset="0"/>
                  <a:cs typeface="NikoshBAN" pitchFamily="2" charset="0"/>
                </a:rPr>
                <a:t>৩। প্রদত্ত কোণের বিপরীত বাহুকে কি বলে ?</a:t>
              </a:r>
              <a:endParaRPr lang="en-US" sz="2727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84C29752-7F56-45F5-B7F0-68A6DC7E3819}"/>
              </a:ext>
            </a:extLst>
          </p:cNvPr>
          <p:cNvGrpSpPr/>
          <p:nvPr/>
        </p:nvGrpSpPr>
        <p:grpSpPr>
          <a:xfrm>
            <a:off x="1" y="77118"/>
            <a:ext cx="9144000" cy="6780881"/>
            <a:chOff x="76200" y="0"/>
            <a:chExt cx="90678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B027CC3A-E5F2-4173-ABC5-35D36569FBF7}"/>
                </a:ext>
              </a:extLst>
            </p:cNvPr>
            <p:cNvSpPr/>
            <p:nvPr/>
          </p:nvSpPr>
          <p:spPr>
            <a:xfrm>
              <a:off x="76200" y="0"/>
              <a:ext cx="9067800" cy="6858000"/>
            </a:xfrm>
            <a:prstGeom prst="rect">
              <a:avLst/>
            </a:prstGeom>
            <a:noFill/>
            <a:ln w="762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1B8BC6F4-494E-4146-88B5-C0BFAC3A79A4}"/>
                </a:ext>
              </a:extLst>
            </p:cNvPr>
            <p:cNvSpPr/>
            <p:nvPr/>
          </p:nvSpPr>
          <p:spPr>
            <a:xfrm>
              <a:off x="239392" y="224657"/>
              <a:ext cx="8665217" cy="6480943"/>
            </a:xfrm>
            <a:prstGeom prst="rect">
              <a:avLst/>
            </a:prstGeom>
            <a:noFill/>
            <a:ln w="762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</p:grpSp>
    </p:spTree>
    <p:extLst>
      <p:ext uri="{BB962C8B-B14F-4D97-AF65-F5344CB8AC3E}">
        <p14:creationId xmlns:p14="http://schemas.microsoft.com/office/powerpoint/2010/main" val="177435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293" y="374573"/>
            <a:ext cx="8485066" cy="6180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64"/>
          </a:p>
        </p:txBody>
      </p:sp>
      <p:grpSp>
        <p:nvGrpSpPr>
          <p:cNvPr id="5" name="Group 4"/>
          <p:cNvGrpSpPr/>
          <p:nvPr/>
        </p:nvGrpSpPr>
        <p:grpSpPr>
          <a:xfrm>
            <a:off x="1865781" y="1045141"/>
            <a:ext cx="4931709" cy="1579052"/>
            <a:chOff x="2487706" y="295836"/>
            <a:chExt cx="6575612" cy="2084294"/>
          </a:xfrm>
          <a:solidFill>
            <a:srgbClr val="0070C0"/>
          </a:solidFill>
        </p:grpSpPr>
        <p:sp>
          <p:nvSpPr>
            <p:cNvPr id="3" name="Rounded Rectangle 2"/>
            <p:cNvSpPr/>
            <p:nvPr/>
          </p:nvSpPr>
          <p:spPr>
            <a:xfrm>
              <a:off x="2487706" y="295836"/>
              <a:ext cx="6575612" cy="2084294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449171" y="797432"/>
              <a:ext cx="4652683" cy="113751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5000" dirty="0">
                  <a:latin typeface="NikoshBAN" pitchFamily="2" charset="0"/>
                  <a:cs typeface="NikoshBAN" pitchFamily="2" charset="0"/>
                </a:rPr>
                <a:t>বাড়ির কাজঃ</a:t>
              </a:r>
              <a:endParaRPr lang="en-US" sz="50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05971" y="3500312"/>
            <a:ext cx="7684995" cy="2037487"/>
            <a:chOff x="941294" y="3523129"/>
            <a:chExt cx="10246659" cy="2689412"/>
          </a:xfrm>
          <a:solidFill>
            <a:srgbClr val="0070C0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6" name="Rounded Rectangle 5"/>
            <p:cNvSpPr/>
            <p:nvPr/>
          </p:nvSpPr>
          <p:spPr>
            <a:xfrm>
              <a:off x="941294" y="3523129"/>
              <a:ext cx="10246659" cy="2689412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1364" dirty="0">
                  <a:latin typeface="NikoshBAN" pitchFamily="2" charset="0"/>
                  <a:cs typeface="NikoshBAN" pitchFamily="2" charset="0"/>
                </a:rPr>
                <a:t>  </a:t>
              </a:r>
              <a:endParaRPr lang="en-US" sz="1364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07777" y="4128247"/>
              <a:ext cx="8686800" cy="1352827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r>
                <a:rPr lang="en-US" sz="3030" dirty="0" err="1">
                  <a:latin typeface="NikoshBAN" pitchFamily="2" charset="0"/>
                  <a:cs typeface="NikoshBAN" pitchFamily="2" charset="0"/>
                </a:rPr>
                <a:t>Tan</a:t>
              </a:r>
              <a:r>
                <a:rPr lang="en-US" sz="3030" i="1" dirty="0" err="1">
                  <a:latin typeface="NikoshBAN" pitchFamily="2" charset="0"/>
                  <a:cs typeface="NikoshBAN" pitchFamily="2" charset="0"/>
                </a:rPr>
                <a:t>A</a:t>
              </a:r>
              <a:r>
                <a:rPr lang="en-US" sz="3030" i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3030" i="1" dirty="0">
                  <a:cs typeface="NikoshBAN" pitchFamily="2" charset="0"/>
                </a:rPr>
                <a:t>3/4</a:t>
              </a:r>
              <a:r>
                <a:rPr lang="en-US" sz="3030" i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030" dirty="0">
                  <a:latin typeface="NikoshBAN" pitchFamily="2" charset="0"/>
                  <a:cs typeface="NikoshBAN" pitchFamily="2" charset="0"/>
                </a:rPr>
                <a:t>হলে, </a:t>
              </a:r>
              <a:r>
                <a:rPr lang="en-US" sz="3030" i="1" dirty="0">
                  <a:latin typeface="NikoshBAN" pitchFamily="2" charset="0"/>
                  <a:cs typeface="NikoshBAN" pitchFamily="2" charset="0"/>
                </a:rPr>
                <a:t>A </a:t>
              </a:r>
              <a:r>
                <a:rPr lang="bn-BD" sz="3030" dirty="0">
                  <a:latin typeface="NikoshBAN" pitchFamily="2" charset="0"/>
                  <a:cs typeface="NikoshBAN" pitchFamily="2" charset="0"/>
                </a:rPr>
                <a:t>কোণের অন্যান্য ত্রিকোণমিতিক অনুপাতগুলো নির্ণয় কর।</a:t>
              </a:r>
              <a:endParaRPr lang="en-US" sz="303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84C29752-7F56-45F5-B7F0-68A6DC7E3819}"/>
              </a:ext>
            </a:extLst>
          </p:cNvPr>
          <p:cNvGrpSpPr/>
          <p:nvPr/>
        </p:nvGrpSpPr>
        <p:grpSpPr>
          <a:xfrm>
            <a:off x="77118" y="0"/>
            <a:ext cx="9066881" cy="6857999"/>
            <a:chOff x="76200" y="0"/>
            <a:chExt cx="90678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B027CC3A-E5F2-4173-ABC5-35D36569FBF7}"/>
                </a:ext>
              </a:extLst>
            </p:cNvPr>
            <p:cNvSpPr/>
            <p:nvPr/>
          </p:nvSpPr>
          <p:spPr>
            <a:xfrm>
              <a:off x="76200" y="0"/>
              <a:ext cx="9067800" cy="6858000"/>
            </a:xfrm>
            <a:prstGeom prst="rect">
              <a:avLst/>
            </a:prstGeom>
            <a:noFill/>
            <a:ln w="762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1B8BC6F4-494E-4146-88B5-C0BFAC3A79A4}"/>
                </a:ext>
              </a:extLst>
            </p:cNvPr>
            <p:cNvSpPr/>
            <p:nvPr/>
          </p:nvSpPr>
          <p:spPr>
            <a:xfrm>
              <a:off x="239392" y="224657"/>
              <a:ext cx="8665217" cy="6480943"/>
            </a:xfrm>
            <a:prstGeom prst="rect">
              <a:avLst/>
            </a:prstGeom>
            <a:noFill/>
            <a:ln w="762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</p:grpSp>
    </p:spTree>
    <p:extLst>
      <p:ext uri="{BB962C8B-B14F-4D97-AF65-F5344CB8AC3E}">
        <p14:creationId xmlns:p14="http://schemas.microsoft.com/office/powerpoint/2010/main" val="26744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505" y="429658"/>
            <a:ext cx="8438921" cy="610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64"/>
          </a:p>
        </p:txBody>
      </p:sp>
      <p:grpSp>
        <p:nvGrpSpPr>
          <p:cNvPr id="5" name="Group 4"/>
          <p:cNvGrpSpPr/>
          <p:nvPr/>
        </p:nvGrpSpPr>
        <p:grpSpPr>
          <a:xfrm>
            <a:off x="2423114" y="1345815"/>
            <a:ext cx="4376105" cy="1479312"/>
            <a:chOff x="2595282" y="345977"/>
            <a:chExt cx="6252883" cy="2877671"/>
          </a:xfrm>
          <a:solidFill>
            <a:schemeClr val="accent5">
              <a:lumMod val="7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3" name="Rounded Rectangle 2"/>
            <p:cNvSpPr/>
            <p:nvPr/>
          </p:nvSpPr>
          <p:spPr>
            <a:xfrm>
              <a:off x="2595282" y="345977"/>
              <a:ext cx="6252883" cy="2877671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332699" y="532469"/>
              <a:ext cx="4666131" cy="2356800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7273" dirty="0">
                  <a:latin typeface="NikoshBAN" pitchFamily="2" charset="0"/>
                  <a:cs typeface="NikoshBAN" pitchFamily="2" charset="0"/>
                </a:rPr>
                <a:t>ধন্যবাদ</a:t>
              </a:r>
              <a:endParaRPr lang="en-US" sz="7273" dirty="0"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099" y="2916233"/>
            <a:ext cx="4261757" cy="28864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84C29752-7F56-45F5-B7F0-68A6DC7E3819}"/>
              </a:ext>
            </a:extLst>
          </p:cNvPr>
          <p:cNvGrpSpPr/>
          <p:nvPr/>
        </p:nvGrpSpPr>
        <p:grpSpPr>
          <a:xfrm>
            <a:off x="77118" y="1"/>
            <a:ext cx="9066883" cy="6775372"/>
            <a:chOff x="76200" y="0"/>
            <a:chExt cx="90678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B027CC3A-E5F2-4173-ABC5-35D36569FBF7}"/>
                </a:ext>
              </a:extLst>
            </p:cNvPr>
            <p:cNvSpPr/>
            <p:nvPr/>
          </p:nvSpPr>
          <p:spPr>
            <a:xfrm>
              <a:off x="76200" y="0"/>
              <a:ext cx="9067800" cy="6858000"/>
            </a:xfrm>
            <a:prstGeom prst="rect">
              <a:avLst/>
            </a:prstGeom>
            <a:noFill/>
            <a:ln w="762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1B8BC6F4-494E-4146-88B5-C0BFAC3A79A4}"/>
                </a:ext>
              </a:extLst>
            </p:cNvPr>
            <p:cNvSpPr/>
            <p:nvPr/>
          </p:nvSpPr>
          <p:spPr>
            <a:xfrm>
              <a:off x="239392" y="224657"/>
              <a:ext cx="8665217" cy="6480943"/>
            </a:xfrm>
            <a:prstGeom prst="rect">
              <a:avLst/>
            </a:prstGeom>
            <a:noFill/>
            <a:ln w="762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</p:grpSp>
    </p:spTree>
    <p:extLst>
      <p:ext uri="{BB962C8B-B14F-4D97-AF65-F5344CB8AC3E}">
        <p14:creationId xmlns:p14="http://schemas.microsoft.com/office/powerpoint/2010/main" val="173924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904903" y="3365616"/>
            <a:ext cx="5475383" cy="25474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B050"/>
            </a:solidFill>
          </a:ln>
        </p:spPr>
        <p:txBody>
          <a:bodyPr wrap="square" lIns="84460" tIns="42230" rIns="84460" bIns="42230" rtlCol="0">
            <a:spAutoFit/>
          </a:bodyPr>
          <a:lstStyle/>
          <a:p>
            <a:pPr algn="ctr"/>
            <a:r>
              <a:rPr lang="en-US" sz="4000" dirty="0" err="1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ওয়াহেদ</a:t>
            </a:r>
            <a:r>
              <a:rPr lang="en-US" sz="40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endParaRPr lang="en-US" sz="4000" dirty="0">
              <a:ln>
                <a:solidFill>
                  <a:srgbClr val="00B0F0"/>
                </a:solidFill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0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IN" sz="4000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গণিত)</a:t>
            </a:r>
            <a:endParaRPr lang="en-US" sz="4000" dirty="0">
              <a:ln>
                <a:solidFill>
                  <a:srgbClr val="00B0F0"/>
                </a:solidFill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নুরপুর</a:t>
            </a:r>
            <a:r>
              <a:rPr lang="en-US" sz="40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40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000" dirty="0">
              <a:ln>
                <a:solidFill>
                  <a:srgbClr val="00B0F0"/>
                </a:solidFill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নুরপুর</a:t>
            </a:r>
            <a:r>
              <a:rPr lang="en-US" sz="40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নাসিরনগর</a:t>
            </a:r>
            <a:r>
              <a:rPr lang="en-US" sz="40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ব্রাহ্মণবাড়িয়া</a:t>
            </a:r>
            <a:r>
              <a:rPr lang="en-US" sz="40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84C29752-7F56-45F5-B7F0-68A6DC7E3819}"/>
              </a:ext>
            </a:extLst>
          </p:cNvPr>
          <p:cNvGrpSpPr/>
          <p:nvPr/>
        </p:nvGrpSpPr>
        <p:grpSpPr>
          <a:xfrm>
            <a:off x="141189" y="0"/>
            <a:ext cx="9002812" cy="6857999"/>
            <a:chOff x="76200" y="0"/>
            <a:chExt cx="90678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B027CC3A-E5F2-4173-ABC5-35D36569FBF7}"/>
                </a:ext>
              </a:extLst>
            </p:cNvPr>
            <p:cNvSpPr/>
            <p:nvPr/>
          </p:nvSpPr>
          <p:spPr>
            <a:xfrm>
              <a:off x="76200" y="0"/>
              <a:ext cx="9067800" cy="6858000"/>
            </a:xfrm>
            <a:prstGeom prst="rect">
              <a:avLst/>
            </a:prstGeom>
            <a:noFill/>
            <a:ln w="762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1B8BC6F4-494E-4146-88B5-C0BFAC3A79A4}"/>
                </a:ext>
              </a:extLst>
            </p:cNvPr>
            <p:cNvSpPr/>
            <p:nvPr/>
          </p:nvSpPr>
          <p:spPr>
            <a:xfrm>
              <a:off x="239392" y="224657"/>
              <a:ext cx="8665217" cy="6480943"/>
            </a:xfrm>
            <a:prstGeom prst="rect">
              <a:avLst/>
            </a:prstGeom>
            <a:noFill/>
            <a:ln w="762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88" y="662831"/>
            <a:ext cx="2264612" cy="22646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3944039" y="662831"/>
            <a:ext cx="3029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14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2351" y="484742"/>
            <a:ext cx="2853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1859" y="1695413"/>
            <a:ext cx="7414352" cy="35394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শ্রেণি-নবম</a:t>
            </a:r>
          </a:p>
          <a:p>
            <a:pPr algn="ctr"/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বিষয়-গণিত</a:t>
            </a:r>
          </a:p>
          <a:p>
            <a:pPr algn="ctr"/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 নবম</a:t>
            </a:r>
          </a:p>
          <a:p>
            <a:pPr algn="ctr"/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শিরোনাম- ত্রিকোণমিতিক অনুপাত</a:t>
            </a:r>
          </a:p>
          <a:p>
            <a:pPr algn="ctr"/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সময়-৫০মিনিট</a:t>
            </a:r>
          </a:p>
          <a:p>
            <a:pPr algn="ctr"/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তারিখ-০৫-০৪-২০২১খ্রিঃ</a:t>
            </a:r>
          </a:p>
          <a:p>
            <a:pPr algn="ctr"/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 মেইল-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wahedali</a:t>
            </a:r>
            <a:r>
              <a:rPr lang="en-US" sz="2000" dirty="0" smtClean="0">
                <a:solidFill>
                  <a:srgbClr val="7030A0"/>
                </a:solidFill>
                <a:cs typeface="NikoshBAN" panose="02000000000000000000" pitchFamily="2" charset="0"/>
              </a:rPr>
              <a:t>150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en-US" sz="2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027CC3A-E5F2-4173-ABC5-35D36569FBF7}"/>
              </a:ext>
            </a:extLst>
          </p:cNvPr>
          <p:cNvSpPr/>
          <p:nvPr/>
        </p:nvSpPr>
        <p:spPr>
          <a:xfrm>
            <a:off x="0" y="0"/>
            <a:ext cx="9144001" cy="6857999"/>
          </a:xfrm>
          <a:prstGeom prst="rect">
            <a:avLst/>
          </a:prstGeom>
          <a:noFill/>
          <a:ln w="762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64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B8BC6F4-494E-4146-88B5-C0BFAC3A79A4}"/>
              </a:ext>
            </a:extLst>
          </p:cNvPr>
          <p:cNvSpPr/>
          <p:nvPr/>
        </p:nvSpPr>
        <p:spPr>
          <a:xfrm>
            <a:off x="187287" y="224657"/>
            <a:ext cx="8719038" cy="6480942"/>
          </a:xfrm>
          <a:prstGeom prst="rect">
            <a:avLst/>
          </a:prstGeom>
          <a:noFill/>
          <a:ln w="762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64"/>
          </a:p>
        </p:txBody>
      </p:sp>
    </p:spTree>
    <p:extLst>
      <p:ext uri="{BB962C8B-B14F-4D97-AF65-F5344CB8AC3E}">
        <p14:creationId xmlns:p14="http://schemas.microsoft.com/office/powerpoint/2010/main" val="1885547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837" y="344166"/>
            <a:ext cx="8583623" cy="6158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64"/>
          </a:p>
        </p:txBody>
      </p:sp>
      <p:sp>
        <p:nvSpPr>
          <p:cNvPr id="36" name="Rounded Rectangle 35"/>
          <p:cNvSpPr/>
          <p:nvPr/>
        </p:nvSpPr>
        <p:spPr>
          <a:xfrm>
            <a:off x="207837" y="627961"/>
            <a:ext cx="8583623" cy="5497417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64"/>
          </a:p>
        </p:txBody>
      </p:sp>
      <p:sp>
        <p:nvSpPr>
          <p:cNvPr id="4" name="TextBox 3"/>
          <p:cNvSpPr txBox="1"/>
          <p:nvPr/>
        </p:nvSpPr>
        <p:spPr>
          <a:xfrm>
            <a:off x="927589" y="4227689"/>
            <a:ext cx="1820008" cy="372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818" b="1" dirty="0">
                <a:latin typeface="NikoshBAN" pitchFamily="2" charset="0"/>
                <a:cs typeface="NikoshBAN" pitchFamily="2" charset="0"/>
              </a:rPr>
              <a:t>সূক্ষ্মকোণী ত্রিভুজ</a:t>
            </a:r>
            <a:endParaRPr lang="en-US" sz="1818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88374" y="4191910"/>
            <a:ext cx="1811215" cy="372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818" b="1" dirty="0">
                <a:latin typeface="NikoshBAN" pitchFamily="2" charset="0"/>
                <a:cs typeface="NikoshBAN" pitchFamily="2" charset="0"/>
              </a:rPr>
              <a:t>স্থূলকোণী ত্রিভুজ</a:t>
            </a:r>
            <a:endParaRPr lang="en-US" sz="1818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46956" y="4227689"/>
            <a:ext cx="1732085" cy="372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818" b="1" dirty="0">
                <a:latin typeface="NikoshBAN" pitchFamily="2" charset="0"/>
                <a:cs typeface="NikoshBAN" pitchFamily="2" charset="0"/>
              </a:rPr>
              <a:t>সমকোণী ত্রিভুজ</a:t>
            </a:r>
            <a:endParaRPr lang="en-US" sz="1818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272" y="1686732"/>
            <a:ext cx="2553046" cy="19162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837" y="1697883"/>
            <a:ext cx="2177440" cy="1905116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372416" y="1808263"/>
            <a:ext cx="2523394" cy="2024314"/>
            <a:chOff x="298140" y="1306434"/>
            <a:chExt cx="3364525" cy="2672024"/>
          </a:xfrm>
          <a:noFill/>
        </p:grpSpPr>
        <p:sp>
          <p:nvSpPr>
            <p:cNvPr id="3" name="Isosceles Triangle 2"/>
            <p:cNvSpPr/>
            <p:nvPr/>
          </p:nvSpPr>
          <p:spPr>
            <a:xfrm>
              <a:off x="298140" y="1306434"/>
              <a:ext cx="3364525" cy="2373085"/>
            </a:xfrm>
            <a:prstGeom prst="triangle">
              <a:avLst>
                <a:gd name="adj" fmla="val 48268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  <p:sp>
          <p:nvSpPr>
            <p:cNvPr id="9" name="Arc 8"/>
            <p:cNvSpPr/>
            <p:nvPr/>
          </p:nvSpPr>
          <p:spPr>
            <a:xfrm>
              <a:off x="450937" y="3093175"/>
              <a:ext cx="538619" cy="885283"/>
            </a:xfrm>
            <a:prstGeom prst="arc">
              <a:avLst>
                <a:gd name="adj1" fmla="val 16235260"/>
                <a:gd name="adj2" fmla="val 1879725"/>
              </a:avLst>
            </a:prstGeom>
            <a:grpFill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  <p:sp>
          <p:nvSpPr>
            <p:cNvPr id="10" name="Arc 9"/>
            <p:cNvSpPr/>
            <p:nvPr/>
          </p:nvSpPr>
          <p:spPr>
            <a:xfrm flipV="1">
              <a:off x="1465545" y="1575154"/>
              <a:ext cx="834264" cy="471524"/>
            </a:xfrm>
            <a:prstGeom prst="arc">
              <a:avLst>
                <a:gd name="adj1" fmla="val 11765287"/>
                <a:gd name="adj2" fmla="val 0"/>
              </a:avLst>
            </a:prstGeom>
            <a:grpFill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  <p:sp>
          <p:nvSpPr>
            <p:cNvPr id="11" name="Arc 10"/>
            <p:cNvSpPr/>
            <p:nvPr/>
          </p:nvSpPr>
          <p:spPr>
            <a:xfrm rot="19622615" flipH="1">
              <a:off x="2747912" y="3017607"/>
              <a:ext cx="882369" cy="811059"/>
            </a:xfrm>
            <a:prstGeom prst="arc">
              <a:avLst>
                <a:gd name="adj1" fmla="val 14488957"/>
                <a:gd name="adj2" fmla="val 21599691"/>
              </a:avLst>
            </a:prstGeom>
            <a:grpFill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84C29752-7F56-45F5-B7F0-68A6DC7E3819}"/>
              </a:ext>
            </a:extLst>
          </p:cNvPr>
          <p:cNvGrpSpPr/>
          <p:nvPr/>
        </p:nvGrpSpPr>
        <p:grpSpPr>
          <a:xfrm>
            <a:off x="0" y="1"/>
            <a:ext cx="9144001" cy="6775372"/>
            <a:chOff x="76200" y="0"/>
            <a:chExt cx="90678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B027CC3A-E5F2-4173-ABC5-35D36569FBF7}"/>
                </a:ext>
              </a:extLst>
            </p:cNvPr>
            <p:cNvSpPr/>
            <p:nvPr/>
          </p:nvSpPr>
          <p:spPr>
            <a:xfrm>
              <a:off x="76200" y="0"/>
              <a:ext cx="9067800" cy="6858000"/>
            </a:xfrm>
            <a:prstGeom prst="rect">
              <a:avLst/>
            </a:prstGeom>
            <a:noFill/>
            <a:ln w="762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1B8BC6F4-494E-4146-88B5-C0BFAC3A79A4}"/>
                </a:ext>
              </a:extLst>
            </p:cNvPr>
            <p:cNvSpPr/>
            <p:nvPr/>
          </p:nvSpPr>
          <p:spPr>
            <a:xfrm>
              <a:off x="239392" y="224657"/>
              <a:ext cx="8665217" cy="6480943"/>
            </a:xfrm>
            <a:prstGeom prst="rect">
              <a:avLst/>
            </a:prstGeom>
            <a:noFill/>
            <a:ln w="762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</p:grpSp>
    </p:spTree>
    <p:extLst>
      <p:ext uri="{BB962C8B-B14F-4D97-AF65-F5344CB8AC3E}">
        <p14:creationId xmlns:p14="http://schemas.microsoft.com/office/powerpoint/2010/main" val="406410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211" y="299250"/>
            <a:ext cx="8603114" cy="6321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64"/>
          </a:p>
        </p:txBody>
      </p:sp>
      <p:grpSp>
        <p:nvGrpSpPr>
          <p:cNvPr id="6" name="Group 5"/>
          <p:cNvGrpSpPr/>
          <p:nvPr/>
        </p:nvGrpSpPr>
        <p:grpSpPr>
          <a:xfrm>
            <a:off x="817686" y="1648291"/>
            <a:ext cx="7394330" cy="3747931"/>
            <a:chOff x="1090246" y="1078523"/>
            <a:chExt cx="9859107" cy="4947139"/>
          </a:xfrm>
        </p:grpSpPr>
        <p:sp>
          <p:nvSpPr>
            <p:cNvPr id="3" name="Rounded Rectangle 2"/>
            <p:cNvSpPr/>
            <p:nvPr/>
          </p:nvSpPr>
          <p:spPr>
            <a:xfrm>
              <a:off x="1090246" y="1078523"/>
              <a:ext cx="9859107" cy="4947139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01262" y="2727756"/>
              <a:ext cx="9542584" cy="14758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bn-BD" sz="3333" b="1" dirty="0"/>
            </a:p>
            <a:p>
              <a:r>
                <a:rPr lang="en-US" sz="3333" b="1" dirty="0"/>
                <a:t>              </a:t>
              </a:r>
              <a:r>
                <a:rPr lang="bn-BD" sz="3333" b="1" dirty="0">
                  <a:latin typeface="NikoshBAN" pitchFamily="2" charset="0"/>
                  <a:cs typeface="NikoshBAN" pitchFamily="2" charset="0"/>
                </a:rPr>
                <a:t>ত্রিকোণমিতিক</a:t>
              </a:r>
              <a:r>
                <a:rPr lang="bn-BD" sz="3333" b="1" dirty="0"/>
                <a:t> </a:t>
              </a:r>
              <a:r>
                <a:rPr lang="bn-BD" sz="3333" b="1" dirty="0">
                  <a:latin typeface="NikoshBAN" pitchFamily="2" charset="0"/>
                  <a:cs typeface="NikoshBAN" pitchFamily="2" charset="0"/>
                </a:rPr>
                <a:t>অনুপাত</a:t>
              </a:r>
              <a:endParaRPr lang="en-US" sz="3333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84C29752-7F56-45F5-B7F0-68A6DC7E3819}"/>
              </a:ext>
            </a:extLst>
          </p:cNvPr>
          <p:cNvGrpSpPr/>
          <p:nvPr/>
        </p:nvGrpSpPr>
        <p:grpSpPr>
          <a:xfrm>
            <a:off x="141189" y="77118"/>
            <a:ext cx="9002812" cy="6780881"/>
            <a:chOff x="76200" y="0"/>
            <a:chExt cx="90678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B027CC3A-E5F2-4173-ABC5-35D36569FBF7}"/>
                </a:ext>
              </a:extLst>
            </p:cNvPr>
            <p:cNvSpPr/>
            <p:nvPr/>
          </p:nvSpPr>
          <p:spPr>
            <a:xfrm>
              <a:off x="76200" y="0"/>
              <a:ext cx="9067800" cy="6858000"/>
            </a:xfrm>
            <a:prstGeom prst="rect">
              <a:avLst/>
            </a:prstGeom>
            <a:noFill/>
            <a:ln w="762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1B8BC6F4-494E-4146-88B5-C0BFAC3A79A4}"/>
                </a:ext>
              </a:extLst>
            </p:cNvPr>
            <p:cNvSpPr/>
            <p:nvPr/>
          </p:nvSpPr>
          <p:spPr>
            <a:xfrm>
              <a:off x="239392" y="224657"/>
              <a:ext cx="8665217" cy="6480943"/>
            </a:xfrm>
            <a:prstGeom prst="rect">
              <a:avLst/>
            </a:prstGeom>
            <a:noFill/>
            <a:ln w="762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</p:grpSp>
    </p:spTree>
    <p:extLst>
      <p:ext uri="{BB962C8B-B14F-4D97-AF65-F5344CB8AC3E}">
        <p14:creationId xmlns:p14="http://schemas.microsoft.com/office/powerpoint/2010/main" val="321377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9475" y="330506"/>
            <a:ext cx="8914526" cy="638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64"/>
          </a:p>
        </p:txBody>
      </p:sp>
      <p:grpSp>
        <p:nvGrpSpPr>
          <p:cNvPr id="8" name="Group 7"/>
          <p:cNvGrpSpPr/>
          <p:nvPr/>
        </p:nvGrpSpPr>
        <p:grpSpPr>
          <a:xfrm>
            <a:off x="413238" y="2506949"/>
            <a:ext cx="8159262" cy="3456124"/>
            <a:chOff x="550985" y="2614245"/>
            <a:chExt cx="10879015" cy="3727939"/>
          </a:xfrm>
        </p:grpSpPr>
        <p:sp>
          <p:nvSpPr>
            <p:cNvPr id="6" name="Rounded Rectangle 5"/>
            <p:cNvSpPr/>
            <p:nvPr/>
          </p:nvSpPr>
          <p:spPr>
            <a:xfrm>
              <a:off x="550985" y="2614245"/>
              <a:ext cx="10879015" cy="3727939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95046" y="2908116"/>
              <a:ext cx="9612923" cy="3268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727" b="1" dirty="0">
                  <a:latin typeface="NikoshBAN" pitchFamily="2" charset="0"/>
                  <a:cs typeface="NikoshBAN" pitchFamily="2" charset="0"/>
                </a:rPr>
                <a:t>১। সমকোণী ত্রিভুজের সূক্ষ্মকোণদ্বয়ের একটির সাপেক্ষে বাহুগুলোর নামকরণ করতে পারবে।</a:t>
              </a:r>
            </a:p>
            <a:p>
              <a:endParaRPr lang="en-US" sz="2727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2727" b="1" dirty="0">
                  <a:latin typeface="NikoshBAN" pitchFamily="2" charset="0"/>
                  <a:cs typeface="NikoshBAN" pitchFamily="2" charset="0"/>
                </a:rPr>
                <a:t>২। সদৃশ সমকোণী ত্রিভুজের বাহুগুলোর অনুপাতসমুহের ধ্রুবতা সম্পর্ক জানতে পারবে।</a:t>
              </a:r>
            </a:p>
            <a:p>
              <a:endParaRPr lang="bn-BD" sz="2727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2727" b="1" dirty="0">
                  <a:latin typeface="NikoshBAN" pitchFamily="2" charset="0"/>
                  <a:cs typeface="NikoshBAN" pitchFamily="2" charset="0"/>
                </a:rPr>
                <a:t>৩। সূক্ষ্মকোণের ত্রিকোণমিতিক অনুপাত নির্ণয় করতে পারবে।  </a:t>
              </a:r>
              <a:endParaRPr lang="en-US" sz="2727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765025" y="816971"/>
            <a:ext cx="5249008" cy="1624550"/>
            <a:chOff x="2491153" y="169983"/>
            <a:chExt cx="6998677" cy="1969477"/>
          </a:xfrm>
        </p:grpSpPr>
        <p:sp>
          <p:nvSpPr>
            <p:cNvPr id="3" name="Horizontal Scroll 2"/>
            <p:cNvSpPr/>
            <p:nvPr/>
          </p:nvSpPr>
          <p:spPr>
            <a:xfrm>
              <a:off x="2491153" y="169983"/>
              <a:ext cx="6998677" cy="1969477"/>
            </a:xfrm>
            <a:prstGeom prst="horizontalScroll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765432" y="741345"/>
              <a:ext cx="3171095" cy="875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91" b="1" dirty="0">
                  <a:latin typeface="NikoshBAN" pitchFamily="2" charset="0"/>
                  <a:cs typeface="NikoshBAN" pitchFamily="2" charset="0"/>
                </a:rPr>
                <a:t>শিখনফল</a:t>
              </a:r>
              <a:endParaRPr lang="en-US" sz="4091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84C29752-7F56-45F5-B7F0-68A6DC7E3819}"/>
              </a:ext>
            </a:extLst>
          </p:cNvPr>
          <p:cNvGrpSpPr/>
          <p:nvPr/>
        </p:nvGrpSpPr>
        <p:grpSpPr>
          <a:xfrm>
            <a:off x="66101" y="-93628"/>
            <a:ext cx="9077900" cy="6857999"/>
            <a:chOff x="76200" y="0"/>
            <a:chExt cx="90678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B027CC3A-E5F2-4173-ABC5-35D36569FBF7}"/>
                </a:ext>
              </a:extLst>
            </p:cNvPr>
            <p:cNvSpPr/>
            <p:nvPr/>
          </p:nvSpPr>
          <p:spPr>
            <a:xfrm>
              <a:off x="76200" y="0"/>
              <a:ext cx="9067800" cy="6858000"/>
            </a:xfrm>
            <a:prstGeom prst="rect">
              <a:avLst/>
            </a:prstGeom>
            <a:noFill/>
            <a:ln w="762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1B8BC6F4-494E-4146-88B5-C0BFAC3A79A4}"/>
                </a:ext>
              </a:extLst>
            </p:cNvPr>
            <p:cNvSpPr/>
            <p:nvPr/>
          </p:nvSpPr>
          <p:spPr>
            <a:xfrm>
              <a:off x="239392" y="224657"/>
              <a:ext cx="8665217" cy="6480943"/>
            </a:xfrm>
            <a:prstGeom prst="rect">
              <a:avLst/>
            </a:prstGeom>
            <a:noFill/>
            <a:ln w="762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</p:grpSp>
    </p:spTree>
    <p:extLst>
      <p:ext uri="{BB962C8B-B14F-4D97-AF65-F5344CB8AC3E}">
        <p14:creationId xmlns:p14="http://schemas.microsoft.com/office/powerpoint/2010/main" val="75237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921" y="473725"/>
            <a:ext cx="8657678" cy="6048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64"/>
          </a:p>
        </p:txBody>
      </p:sp>
      <p:grpSp>
        <p:nvGrpSpPr>
          <p:cNvPr id="39" name="Group 38"/>
          <p:cNvGrpSpPr/>
          <p:nvPr/>
        </p:nvGrpSpPr>
        <p:grpSpPr>
          <a:xfrm>
            <a:off x="4217585" y="979647"/>
            <a:ext cx="4422488" cy="4553977"/>
            <a:chOff x="6181269" y="272143"/>
            <a:chExt cx="5798457" cy="6313714"/>
          </a:xfrm>
        </p:grpSpPr>
        <p:sp>
          <p:nvSpPr>
            <p:cNvPr id="32" name="Rounded Rectangle 31"/>
            <p:cNvSpPr/>
            <p:nvPr/>
          </p:nvSpPr>
          <p:spPr>
            <a:xfrm>
              <a:off x="6181269" y="272143"/>
              <a:ext cx="5798457" cy="6313714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28757" y="766452"/>
              <a:ext cx="4644572" cy="4782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27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727" dirty="0">
                  <a:latin typeface="NikoshBAN" pitchFamily="2" charset="0"/>
                  <a:cs typeface="NikoshBAN" pitchFamily="2" charset="0"/>
                </a:rPr>
                <a:t>অতিভুজ,</a:t>
              </a:r>
              <a:r>
                <a:rPr lang="en-US" sz="2727" dirty="0">
                  <a:latin typeface="NikoshBAN" pitchFamily="2" charset="0"/>
                  <a:cs typeface="NikoshBAN" pitchFamily="2" charset="0"/>
                </a:rPr>
                <a:t>AC=</a:t>
              </a:r>
              <a:r>
                <a:rPr lang="bn-BD" sz="2727" dirty="0">
                  <a:latin typeface="NikoshBAN" pitchFamily="2" charset="0"/>
                  <a:cs typeface="NikoshBAN" pitchFamily="2" charset="0"/>
                </a:rPr>
                <a:t>সমকোণী ত্রিভুজের বৃহত্তম বাহু</a:t>
              </a:r>
              <a:endParaRPr lang="en-US" sz="2727" dirty="0">
                <a:latin typeface="NikoshBAN" pitchFamily="2" charset="0"/>
                <a:cs typeface="NikoshBAN" pitchFamily="2" charset="0"/>
              </a:endParaRPr>
            </a:p>
            <a:p>
              <a:endParaRPr lang="bn-BD" sz="2727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2727" dirty="0">
                  <a:latin typeface="NikoshBAN" pitchFamily="2" charset="0"/>
                  <a:cs typeface="NikoshBAN" pitchFamily="2" charset="0"/>
                </a:rPr>
                <a:t>বিপরীত বাহু,</a:t>
              </a:r>
              <a:r>
                <a:rPr lang="en-US" sz="2727" dirty="0">
                  <a:latin typeface="NikoshBAN" pitchFamily="2" charset="0"/>
                  <a:cs typeface="NikoshBAN" pitchFamily="2" charset="0"/>
                </a:rPr>
                <a:t>AB= </a:t>
              </a:r>
              <a:r>
                <a:rPr lang="bn-BD" sz="2727" dirty="0">
                  <a:latin typeface="NikoshBAN" pitchFamily="2" charset="0"/>
                  <a:cs typeface="NikoshBAN" pitchFamily="2" charset="0"/>
                </a:rPr>
                <a:t>প্রদত্ত কোণের সরাসরি বিপরীত বাহু</a:t>
              </a:r>
              <a:endParaRPr lang="en-US" sz="2727" dirty="0">
                <a:latin typeface="NikoshBAN" pitchFamily="2" charset="0"/>
                <a:cs typeface="NikoshBAN" pitchFamily="2" charset="0"/>
              </a:endParaRPr>
            </a:p>
            <a:p>
              <a:endParaRPr lang="bn-BD" sz="2727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2727" dirty="0">
                  <a:latin typeface="NikoshBAN" pitchFamily="2" charset="0"/>
                  <a:cs typeface="NikoshBAN" pitchFamily="2" charset="0"/>
                </a:rPr>
                <a:t>সন্নিহিত বাহু</a:t>
              </a:r>
              <a:r>
                <a:rPr lang="en-US" sz="2727" dirty="0">
                  <a:latin typeface="NikoshBAN" pitchFamily="2" charset="0"/>
                  <a:cs typeface="NikoshBAN" pitchFamily="2" charset="0"/>
                </a:rPr>
                <a:t>,BC=</a:t>
              </a:r>
              <a:r>
                <a:rPr lang="bn-BD" sz="2727" dirty="0">
                  <a:latin typeface="NikoshBAN" pitchFamily="2" charset="0"/>
                  <a:cs typeface="NikoshBAN" pitchFamily="2" charset="0"/>
                </a:rPr>
                <a:t>প্রদত্ত কোণ সৃষ্টিকারী বাহু।</a:t>
              </a:r>
              <a:endParaRPr lang="en-US" sz="2727" dirty="0">
                <a:latin typeface="NikoshBAN" pitchFamily="2" charset="0"/>
                <a:cs typeface="NikoshBAN" pitchFamily="2" charset="0"/>
              </a:endParaRPr>
            </a:p>
          </p:txBody>
        </p:sp>
      </p:grpSp>
      <p:cxnSp>
        <p:nvCxnSpPr>
          <p:cNvPr id="5" name="Straight Connector 4"/>
          <p:cNvCxnSpPr/>
          <p:nvPr/>
        </p:nvCxnSpPr>
        <p:spPr>
          <a:xfrm flipH="1">
            <a:off x="664944" y="1680013"/>
            <a:ext cx="5443" cy="2880942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49974" y="4560955"/>
            <a:ext cx="2993572" cy="1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4944" y="1669933"/>
            <a:ext cx="3004457" cy="2880942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 rot="21082025" flipH="1">
            <a:off x="2829371" y="3978169"/>
            <a:ext cx="740229" cy="648762"/>
          </a:xfrm>
          <a:prstGeom prst="arc">
            <a:avLst>
              <a:gd name="adj1" fmla="val 16823841"/>
              <a:gd name="adj2" fmla="val 194834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64"/>
          </a:p>
        </p:txBody>
      </p:sp>
      <p:grpSp>
        <p:nvGrpSpPr>
          <p:cNvPr id="29" name="Group 28"/>
          <p:cNvGrpSpPr/>
          <p:nvPr/>
        </p:nvGrpSpPr>
        <p:grpSpPr>
          <a:xfrm>
            <a:off x="656675" y="4044142"/>
            <a:ext cx="527957" cy="516811"/>
            <a:chOff x="2104571" y="4296228"/>
            <a:chExt cx="703943" cy="682172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2104571" y="4296228"/>
              <a:ext cx="703943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2786743" y="4296228"/>
              <a:ext cx="2" cy="68217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185171" y="1411865"/>
            <a:ext cx="549728" cy="55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30" dirty="0"/>
              <a:t>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4921" y="4540794"/>
            <a:ext cx="669471" cy="55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30" dirty="0"/>
              <a:t>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324078" y="4550535"/>
            <a:ext cx="495300" cy="55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30" dirty="0"/>
              <a:t>C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896598" y="4059104"/>
            <a:ext cx="356506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36" dirty="0"/>
              <a:t>ᶿ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84C29752-7F56-45F5-B7F0-68A6DC7E3819}"/>
              </a:ext>
            </a:extLst>
          </p:cNvPr>
          <p:cNvGrpSpPr/>
          <p:nvPr/>
        </p:nvGrpSpPr>
        <p:grpSpPr>
          <a:xfrm>
            <a:off x="2" y="77119"/>
            <a:ext cx="9144000" cy="6698254"/>
            <a:chOff x="76200" y="0"/>
            <a:chExt cx="9067800" cy="68580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B027CC3A-E5F2-4173-ABC5-35D36569FBF7}"/>
                </a:ext>
              </a:extLst>
            </p:cNvPr>
            <p:cNvSpPr/>
            <p:nvPr/>
          </p:nvSpPr>
          <p:spPr>
            <a:xfrm>
              <a:off x="76200" y="0"/>
              <a:ext cx="9067800" cy="6858000"/>
            </a:xfrm>
            <a:prstGeom prst="rect">
              <a:avLst/>
            </a:prstGeom>
            <a:noFill/>
            <a:ln w="762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1B8BC6F4-494E-4146-88B5-C0BFAC3A79A4}"/>
                </a:ext>
              </a:extLst>
            </p:cNvPr>
            <p:cNvSpPr/>
            <p:nvPr/>
          </p:nvSpPr>
          <p:spPr>
            <a:xfrm>
              <a:off x="239392" y="224657"/>
              <a:ext cx="8665217" cy="6480943"/>
            </a:xfrm>
            <a:prstGeom prst="rect">
              <a:avLst/>
            </a:prstGeom>
            <a:noFill/>
            <a:ln w="762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</p:grpSp>
    </p:spTree>
    <p:extLst>
      <p:ext uri="{BB962C8B-B14F-4D97-AF65-F5344CB8AC3E}">
        <p14:creationId xmlns:p14="http://schemas.microsoft.com/office/powerpoint/2010/main" val="394091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4" grpId="0"/>
      <p:bldP spid="35" grpId="0"/>
      <p:bldP spid="36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613" y="385590"/>
            <a:ext cx="8493997" cy="597649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64"/>
          </a:p>
        </p:txBody>
      </p:sp>
      <p:sp>
        <p:nvSpPr>
          <p:cNvPr id="40" name="TextBox 39"/>
          <p:cNvSpPr txBox="1"/>
          <p:nvPr/>
        </p:nvSpPr>
        <p:spPr>
          <a:xfrm>
            <a:off x="738553" y="3422317"/>
            <a:ext cx="1274885" cy="302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64" dirty="0"/>
              <a:t>(ক)</a:t>
            </a:r>
            <a:endParaRPr lang="en-US" sz="1364" dirty="0"/>
          </a:p>
        </p:txBody>
      </p:sp>
      <p:sp>
        <p:nvSpPr>
          <p:cNvPr id="41" name="TextBox 40"/>
          <p:cNvSpPr txBox="1"/>
          <p:nvPr/>
        </p:nvSpPr>
        <p:spPr>
          <a:xfrm>
            <a:off x="3829051" y="3422317"/>
            <a:ext cx="1182564" cy="302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64" dirty="0"/>
              <a:t>(খ)</a:t>
            </a:r>
            <a:endParaRPr lang="en-US" sz="1364" dirty="0"/>
          </a:p>
        </p:txBody>
      </p:sp>
      <p:grpSp>
        <p:nvGrpSpPr>
          <p:cNvPr id="3" name="Group 2"/>
          <p:cNvGrpSpPr/>
          <p:nvPr/>
        </p:nvGrpSpPr>
        <p:grpSpPr>
          <a:xfrm>
            <a:off x="349390" y="2962652"/>
            <a:ext cx="9038597" cy="2856505"/>
            <a:chOff x="786007" y="1929558"/>
            <a:chExt cx="12051462" cy="5707165"/>
          </a:xfrm>
        </p:grpSpPr>
        <p:sp>
          <p:nvSpPr>
            <p:cNvPr id="42" name="Rounded Rectangle 41"/>
            <p:cNvSpPr/>
            <p:nvPr/>
          </p:nvSpPr>
          <p:spPr>
            <a:xfrm>
              <a:off x="786007" y="4433214"/>
              <a:ext cx="11260293" cy="3203509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3030" dirty="0">
                  <a:latin typeface="NikoshBAN" pitchFamily="2" charset="0"/>
                  <a:cs typeface="NikoshBAN" pitchFamily="2" charset="0"/>
                </a:rPr>
                <a:t>একক কাজঃ চিত্র-(ক) ও  (খ) হতে </a:t>
              </a:r>
              <a:r>
                <a:rPr lang="az-Cyrl-AZ" sz="3030" dirty="0">
                  <a:cs typeface="NikoshBAN" pitchFamily="2" charset="0"/>
                </a:rPr>
                <a:t>Ө</a:t>
              </a:r>
              <a:r>
                <a:rPr lang="bn-BD" sz="3030" dirty="0">
                  <a:latin typeface="NikoshBAN" pitchFamily="2" charset="0"/>
                  <a:cs typeface="NikoshBAN" pitchFamily="2" charset="0"/>
                </a:rPr>
                <a:t> কোণের জন্য অতিভুজ, বিপরীত বাহু ও সন্নিহিত বাহু চিহ্নিত কর।</a:t>
              </a:r>
              <a:endParaRPr lang="en-US" sz="3030" baseline="-25000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303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791545" y="1929558"/>
              <a:ext cx="8045924" cy="1116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4546" baseline="-250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33045" y="1834018"/>
            <a:ext cx="2373925" cy="1523363"/>
            <a:chOff x="668215" y="1301262"/>
            <a:chExt cx="3165233" cy="2010787"/>
          </a:xfrm>
        </p:grpSpPr>
        <p:grpSp>
          <p:nvGrpSpPr>
            <p:cNvPr id="45" name="Group 44"/>
            <p:cNvGrpSpPr/>
            <p:nvPr/>
          </p:nvGrpSpPr>
          <p:grpSpPr>
            <a:xfrm>
              <a:off x="668215" y="1301262"/>
              <a:ext cx="3165233" cy="2010787"/>
              <a:chOff x="668215" y="1301262"/>
              <a:chExt cx="3165233" cy="2010787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668215" y="1301262"/>
                <a:ext cx="3165233" cy="2010787"/>
                <a:chOff x="679936" y="1348154"/>
                <a:chExt cx="3165233" cy="2010787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1090246" y="1348154"/>
                  <a:ext cx="2754923" cy="1559169"/>
                  <a:chOff x="1934308" y="2543908"/>
                  <a:chExt cx="2754923" cy="1559169"/>
                </a:xfrm>
              </p:grpSpPr>
              <p:cxnSp>
                <p:nvCxnSpPr>
                  <p:cNvPr id="6" name="Straight Connector 5"/>
                  <p:cNvCxnSpPr/>
                  <p:nvPr/>
                </p:nvCxnSpPr>
                <p:spPr>
                  <a:xfrm>
                    <a:off x="1934308" y="4009292"/>
                    <a:ext cx="2754923" cy="93785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Straight Connector 7"/>
                  <p:cNvCxnSpPr/>
                  <p:nvPr/>
                </p:nvCxnSpPr>
                <p:spPr>
                  <a:xfrm>
                    <a:off x="1934308" y="2543908"/>
                    <a:ext cx="2754923" cy="1559169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Connector 9"/>
                  <p:cNvCxnSpPr/>
                  <p:nvPr/>
                </p:nvCxnSpPr>
                <p:spPr>
                  <a:xfrm>
                    <a:off x="1934308" y="2543908"/>
                    <a:ext cx="0" cy="1465384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9" name="TextBox 28"/>
                <p:cNvSpPr txBox="1"/>
                <p:nvPr/>
              </p:nvSpPr>
              <p:spPr>
                <a:xfrm>
                  <a:off x="2180493" y="1585463"/>
                  <a:ext cx="550983" cy="3989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364" dirty="0"/>
                    <a:t>5</a:t>
                  </a: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679936" y="2014836"/>
                  <a:ext cx="539264" cy="3989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364" dirty="0"/>
                    <a:t>3</a:t>
                  </a: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2057399" y="2959966"/>
                  <a:ext cx="445479" cy="3989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364" dirty="0"/>
                    <a:t>4</a:t>
                  </a:r>
                </a:p>
              </p:txBody>
            </p:sp>
          </p:grpSp>
          <p:sp>
            <p:nvSpPr>
              <p:cNvPr id="44" name="Arc 43"/>
              <p:cNvSpPr/>
              <p:nvPr/>
            </p:nvSpPr>
            <p:spPr>
              <a:xfrm flipH="1">
                <a:off x="2590803" y="2342815"/>
                <a:ext cx="592016" cy="571133"/>
              </a:xfrm>
              <a:prstGeom prst="arc">
                <a:avLst>
                  <a:gd name="adj1" fmla="val 16200000"/>
                  <a:gd name="adj2" fmla="val 2854244"/>
                </a:avLst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64"/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2719755" y="2417857"/>
              <a:ext cx="633047" cy="398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64" dirty="0"/>
                <a:t>Ө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664195" y="1518036"/>
            <a:ext cx="2556363" cy="1523068"/>
            <a:chOff x="4772757" y="872451"/>
            <a:chExt cx="3408485" cy="2010397"/>
          </a:xfrm>
        </p:grpSpPr>
        <p:grpSp>
          <p:nvGrpSpPr>
            <p:cNvPr id="59" name="Group 58"/>
            <p:cNvGrpSpPr/>
            <p:nvPr/>
          </p:nvGrpSpPr>
          <p:grpSpPr>
            <a:xfrm>
              <a:off x="4772757" y="872451"/>
              <a:ext cx="3408485" cy="2010397"/>
              <a:chOff x="4604238" y="861757"/>
              <a:chExt cx="3408485" cy="2010397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4604238" y="861757"/>
                <a:ext cx="3408485" cy="2010397"/>
                <a:chOff x="4410811" y="896926"/>
                <a:chExt cx="3408485" cy="2010397"/>
              </a:xfrm>
            </p:grpSpPr>
            <p:sp>
              <p:nvSpPr>
                <p:cNvPr id="34" name="TextBox 33"/>
                <p:cNvSpPr txBox="1"/>
                <p:nvPr/>
              </p:nvSpPr>
              <p:spPr>
                <a:xfrm>
                  <a:off x="4410811" y="1954795"/>
                  <a:ext cx="744414" cy="3989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364" dirty="0"/>
                    <a:t>8</a:t>
                  </a:r>
                </a:p>
              </p:txBody>
            </p:sp>
            <p:grpSp>
              <p:nvGrpSpPr>
                <p:cNvPr id="38" name="Group 37"/>
                <p:cNvGrpSpPr/>
                <p:nvPr/>
              </p:nvGrpSpPr>
              <p:grpSpPr>
                <a:xfrm>
                  <a:off x="4911973" y="896926"/>
                  <a:ext cx="2907323" cy="2010397"/>
                  <a:chOff x="4824048" y="926123"/>
                  <a:chExt cx="2907323" cy="2010397"/>
                </a:xfrm>
              </p:grpSpPr>
              <p:grpSp>
                <p:nvGrpSpPr>
                  <p:cNvPr id="28" name="Group 27"/>
                  <p:cNvGrpSpPr/>
                  <p:nvPr/>
                </p:nvGrpSpPr>
                <p:grpSpPr>
                  <a:xfrm>
                    <a:off x="4824048" y="1377351"/>
                    <a:ext cx="2907323" cy="1559169"/>
                    <a:chOff x="7162800" y="1969477"/>
                    <a:chExt cx="2907323" cy="1629508"/>
                  </a:xfrm>
                </p:grpSpPr>
                <p:cxnSp>
                  <p:nvCxnSpPr>
                    <p:cNvPr id="12" name="Straight Connector 11"/>
                    <p:cNvCxnSpPr/>
                    <p:nvPr/>
                  </p:nvCxnSpPr>
                  <p:spPr>
                    <a:xfrm>
                      <a:off x="7162800" y="1969477"/>
                      <a:ext cx="2907323" cy="0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Straight Connector 13"/>
                    <p:cNvCxnSpPr/>
                    <p:nvPr/>
                  </p:nvCxnSpPr>
                  <p:spPr>
                    <a:xfrm>
                      <a:off x="7162800" y="1969477"/>
                      <a:ext cx="82062" cy="1629508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Straight Connector 15"/>
                    <p:cNvCxnSpPr/>
                    <p:nvPr/>
                  </p:nvCxnSpPr>
                  <p:spPr>
                    <a:xfrm flipH="1">
                      <a:off x="7244862" y="1975339"/>
                      <a:ext cx="2825261" cy="1623646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5791200" y="2360667"/>
                    <a:ext cx="808892" cy="3989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364" dirty="0"/>
                      <a:t>  17</a:t>
                    </a:r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5298831" y="926123"/>
                    <a:ext cx="1664678" cy="3989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364" dirty="0"/>
                      <a:t>         15</a:t>
                    </a:r>
                  </a:p>
                </p:txBody>
              </p:sp>
            </p:grpSp>
          </p:grpSp>
          <p:sp>
            <p:nvSpPr>
              <p:cNvPr id="48" name="Arc 47"/>
              <p:cNvSpPr/>
              <p:nvPr/>
            </p:nvSpPr>
            <p:spPr>
              <a:xfrm rot="20042126" flipH="1">
                <a:off x="6831134" y="1245461"/>
                <a:ext cx="486509" cy="792731"/>
              </a:xfrm>
              <a:prstGeom prst="arc">
                <a:avLst>
                  <a:gd name="adj1" fmla="val 16200000"/>
                  <a:gd name="adj2" fmla="val 2256825"/>
                </a:avLst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64"/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7134470" y="1352190"/>
              <a:ext cx="515815" cy="398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64" dirty="0"/>
                <a:t>Ө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84C29752-7F56-45F5-B7F0-68A6DC7E3819}"/>
              </a:ext>
            </a:extLst>
          </p:cNvPr>
          <p:cNvGrpSpPr/>
          <p:nvPr/>
        </p:nvGrpSpPr>
        <p:grpSpPr>
          <a:xfrm>
            <a:off x="66101" y="0"/>
            <a:ext cx="9077900" cy="6753339"/>
            <a:chOff x="76200" y="0"/>
            <a:chExt cx="9215554" cy="685800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B027CC3A-E5F2-4173-ABC5-35D36569FBF7}"/>
                </a:ext>
              </a:extLst>
            </p:cNvPr>
            <p:cNvSpPr/>
            <p:nvPr/>
          </p:nvSpPr>
          <p:spPr>
            <a:xfrm>
              <a:off x="76200" y="0"/>
              <a:ext cx="9215554" cy="6858000"/>
            </a:xfrm>
            <a:prstGeom prst="rect">
              <a:avLst/>
            </a:prstGeom>
            <a:noFill/>
            <a:ln w="762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1B8BC6F4-494E-4146-88B5-C0BFAC3A79A4}"/>
                </a:ext>
              </a:extLst>
            </p:cNvPr>
            <p:cNvSpPr/>
            <p:nvPr/>
          </p:nvSpPr>
          <p:spPr>
            <a:xfrm>
              <a:off x="239392" y="224657"/>
              <a:ext cx="8665217" cy="6480943"/>
            </a:xfrm>
            <a:prstGeom prst="rect">
              <a:avLst/>
            </a:prstGeom>
            <a:noFill/>
            <a:ln w="762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</p:grpSp>
    </p:spTree>
    <p:extLst>
      <p:ext uri="{BB962C8B-B14F-4D97-AF65-F5344CB8AC3E}">
        <p14:creationId xmlns:p14="http://schemas.microsoft.com/office/powerpoint/2010/main" val="161513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965" y="404758"/>
            <a:ext cx="8793889" cy="6037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64" dirty="0"/>
          </a:p>
        </p:txBody>
      </p:sp>
      <p:grpSp>
        <p:nvGrpSpPr>
          <p:cNvPr id="60" name="Group 59"/>
          <p:cNvGrpSpPr/>
          <p:nvPr/>
        </p:nvGrpSpPr>
        <p:grpSpPr>
          <a:xfrm>
            <a:off x="603693" y="3359834"/>
            <a:ext cx="3861787" cy="1134381"/>
            <a:chOff x="839013" y="3921051"/>
            <a:chExt cx="10072444" cy="1892066"/>
          </a:xfrm>
        </p:grpSpPr>
        <p:sp>
          <p:nvSpPr>
            <p:cNvPr id="5" name="Rounded Rectangle 4"/>
            <p:cNvSpPr/>
            <p:nvPr/>
          </p:nvSpPr>
          <p:spPr>
            <a:xfrm>
              <a:off x="839013" y="3921051"/>
              <a:ext cx="9956361" cy="1892066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04410" y="4261524"/>
              <a:ext cx="9407047" cy="1087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1818" dirty="0"/>
                <a:t>চিত্রে </a:t>
              </a:r>
              <a:r>
                <a:rPr lang="en-US" sz="1818" dirty="0"/>
                <a:t>∆POM</a:t>
              </a:r>
              <a:r>
                <a:rPr lang="bn-BD" sz="1818" dirty="0"/>
                <a:t> ও</a:t>
              </a:r>
              <a:r>
                <a:rPr lang="en-US" sz="1818" dirty="0"/>
                <a:t> ∆P</a:t>
              </a:r>
              <a:r>
                <a:rPr lang="en-US" sz="1818" baseline="-25000" dirty="0"/>
                <a:t>1</a:t>
              </a:r>
              <a:r>
                <a:rPr lang="en-US" sz="1818" dirty="0"/>
                <a:t>OM</a:t>
              </a:r>
              <a:r>
                <a:rPr lang="en-US" sz="1818" baseline="-25000" dirty="0"/>
                <a:t>1 </a:t>
              </a:r>
              <a:r>
                <a:rPr lang="bn-BD" sz="1818" dirty="0"/>
                <a:t>দুইটি সদৃশ সমকোণী ত্রিভুজ।</a:t>
              </a:r>
              <a:endParaRPr lang="en-US" sz="1818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08189" y="831205"/>
            <a:ext cx="2164678" cy="2166866"/>
            <a:chOff x="180642" y="0"/>
            <a:chExt cx="5496088" cy="3639866"/>
          </a:xfrm>
        </p:grpSpPr>
        <p:sp>
          <p:nvSpPr>
            <p:cNvPr id="12" name="TextBox 11"/>
            <p:cNvSpPr txBox="1"/>
            <p:nvPr/>
          </p:nvSpPr>
          <p:spPr>
            <a:xfrm>
              <a:off x="1263482" y="2228680"/>
              <a:ext cx="480648" cy="703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21" dirty="0"/>
                <a:t>Ө</a:t>
              </a: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180642" y="0"/>
              <a:ext cx="5496088" cy="3639866"/>
              <a:chOff x="440947" y="74919"/>
              <a:chExt cx="5496088" cy="3639866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440947" y="2933041"/>
                <a:ext cx="750278" cy="781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24" dirty="0"/>
                  <a:t>O</a:t>
                </a: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855568" y="74919"/>
                <a:ext cx="5081467" cy="3610881"/>
                <a:chOff x="855568" y="91202"/>
                <a:chExt cx="5081467" cy="3610881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5192619" y="2920339"/>
                  <a:ext cx="744416" cy="7817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24" dirty="0"/>
                    <a:t>X</a:t>
                  </a: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5010114" y="91202"/>
                  <a:ext cx="911468" cy="7817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24" dirty="0"/>
                    <a:t>A</a:t>
                  </a:r>
                </a:p>
              </p:txBody>
            </p:sp>
            <p:grpSp>
              <p:nvGrpSpPr>
                <p:cNvPr id="30" name="Group 29"/>
                <p:cNvGrpSpPr/>
                <p:nvPr/>
              </p:nvGrpSpPr>
              <p:grpSpPr>
                <a:xfrm>
                  <a:off x="855568" y="507216"/>
                  <a:ext cx="4665785" cy="3194867"/>
                  <a:chOff x="1081453" y="589967"/>
                  <a:chExt cx="4665785" cy="3194867"/>
                </a:xfrm>
              </p:grpSpPr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1081453" y="589967"/>
                    <a:ext cx="4665785" cy="2520462"/>
                    <a:chOff x="1195753" y="644770"/>
                    <a:chExt cx="4665785" cy="2520462"/>
                  </a:xfrm>
                </p:grpSpPr>
                <p:grpSp>
                  <p:nvGrpSpPr>
                    <p:cNvPr id="34" name="Group 33"/>
                    <p:cNvGrpSpPr/>
                    <p:nvPr/>
                  </p:nvGrpSpPr>
                  <p:grpSpPr>
                    <a:xfrm>
                      <a:off x="1195753" y="644770"/>
                      <a:ext cx="4665785" cy="2520462"/>
                      <a:chOff x="1113692" y="351693"/>
                      <a:chExt cx="4665785" cy="2520462"/>
                    </a:xfrm>
                  </p:grpSpPr>
                  <p:cxnSp>
                    <p:nvCxnSpPr>
                      <p:cNvPr id="36" name="Straight Connector 35"/>
                      <p:cNvCxnSpPr/>
                      <p:nvPr/>
                    </p:nvCxnSpPr>
                    <p:spPr>
                      <a:xfrm>
                        <a:off x="1113692" y="2872154"/>
                        <a:ext cx="4665785" cy="0"/>
                      </a:xfrm>
                      <a:prstGeom prst="line">
                        <a:avLst/>
                      </a:prstGeom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/>
                      <p:nvPr/>
                    </p:nvCxnSpPr>
                    <p:spPr>
                      <a:xfrm flipV="1">
                        <a:off x="1113692" y="351693"/>
                        <a:ext cx="4091354" cy="2520461"/>
                      </a:xfrm>
                      <a:prstGeom prst="line">
                        <a:avLst/>
                      </a:prstGeom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8" name="Arc 37"/>
                      <p:cNvSpPr/>
                      <p:nvPr/>
                    </p:nvSpPr>
                    <p:spPr>
                      <a:xfrm>
                        <a:off x="1998785" y="2192217"/>
                        <a:ext cx="527538" cy="679938"/>
                      </a:xfrm>
                      <a:prstGeom prst="arc">
                        <a:avLst>
                          <a:gd name="adj1" fmla="val 15556115"/>
                          <a:gd name="adj2" fmla="val 5207713"/>
                        </a:avLst>
                      </a:prstGeom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364"/>
                      </a:p>
                    </p:txBody>
                  </p:sp>
                </p:grpSp>
                <p:cxnSp>
                  <p:nvCxnSpPr>
                    <p:cNvPr id="35" name="Straight Connector 34"/>
                    <p:cNvCxnSpPr/>
                    <p:nvPr/>
                  </p:nvCxnSpPr>
                  <p:spPr>
                    <a:xfrm>
                      <a:off x="3493476" y="1735015"/>
                      <a:ext cx="35169" cy="1430215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2963782" y="874255"/>
                    <a:ext cx="416170" cy="86004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727" dirty="0"/>
                      <a:t>P</a:t>
                    </a:r>
                  </a:p>
                </p:txBody>
              </p: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2969505" y="3003090"/>
                    <a:ext cx="814753" cy="7817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24" dirty="0"/>
                      <a:t>M</a:t>
                    </a:r>
                  </a:p>
                </p:txBody>
              </p:sp>
            </p:grpSp>
          </p:grpSp>
        </p:grpSp>
      </p:grpSp>
      <p:grpSp>
        <p:nvGrpSpPr>
          <p:cNvPr id="59" name="Group 58"/>
          <p:cNvGrpSpPr/>
          <p:nvPr/>
        </p:nvGrpSpPr>
        <p:grpSpPr>
          <a:xfrm>
            <a:off x="2679278" y="921133"/>
            <a:ext cx="2025281" cy="1928335"/>
            <a:chOff x="6117565" y="-203076"/>
            <a:chExt cx="5577355" cy="4151515"/>
          </a:xfrm>
        </p:grpSpPr>
        <p:grpSp>
          <p:nvGrpSpPr>
            <p:cNvPr id="39" name="Group 38"/>
            <p:cNvGrpSpPr/>
            <p:nvPr/>
          </p:nvGrpSpPr>
          <p:grpSpPr>
            <a:xfrm>
              <a:off x="6229281" y="419795"/>
              <a:ext cx="4665785" cy="2536745"/>
              <a:chOff x="6361202" y="367306"/>
              <a:chExt cx="4665785" cy="2536745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9841576" y="718033"/>
                <a:ext cx="23447" cy="218601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1" name="Group 10"/>
              <p:cNvGrpSpPr/>
              <p:nvPr/>
            </p:nvGrpSpPr>
            <p:grpSpPr>
              <a:xfrm>
                <a:off x="6361202" y="367306"/>
                <a:ext cx="4665785" cy="2520462"/>
                <a:chOff x="1113692" y="351693"/>
                <a:chExt cx="4665785" cy="2520462"/>
              </a:xfrm>
            </p:grpSpPr>
            <p:cxnSp>
              <p:nvCxnSpPr>
                <p:cNvPr id="4" name="Straight Connector 3"/>
                <p:cNvCxnSpPr/>
                <p:nvPr/>
              </p:nvCxnSpPr>
              <p:spPr>
                <a:xfrm>
                  <a:off x="1113692" y="2872154"/>
                  <a:ext cx="4665785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"/>
                <p:cNvCxnSpPr/>
                <p:nvPr/>
              </p:nvCxnSpPr>
              <p:spPr>
                <a:xfrm flipV="1">
                  <a:off x="1113692" y="351693"/>
                  <a:ext cx="4091354" cy="252046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" name="Arc 9"/>
                <p:cNvSpPr/>
                <p:nvPr/>
              </p:nvSpPr>
              <p:spPr>
                <a:xfrm>
                  <a:off x="1998785" y="2192217"/>
                  <a:ext cx="527538" cy="679938"/>
                </a:xfrm>
                <a:prstGeom prst="arc">
                  <a:avLst>
                    <a:gd name="adj1" fmla="val 15556115"/>
                    <a:gd name="adj2" fmla="val 5207713"/>
                  </a:avLst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364"/>
                </a:p>
              </p:txBody>
            </p:sp>
          </p:grpSp>
        </p:grpSp>
        <p:grpSp>
          <p:nvGrpSpPr>
            <p:cNvPr id="40" name="Group 39"/>
            <p:cNvGrpSpPr/>
            <p:nvPr/>
          </p:nvGrpSpPr>
          <p:grpSpPr>
            <a:xfrm>
              <a:off x="8562174" y="-203076"/>
              <a:ext cx="2844558" cy="3970619"/>
              <a:chOff x="8562174" y="-203076"/>
              <a:chExt cx="2844558" cy="3970619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8562174" y="-203076"/>
                <a:ext cx="1594360" cy="1001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24" dirty="0"/>
                  <a:t>P</a:t>
                </a:r>
                <a:r>
                  <a:rPr lang="en-US" sz="2424" baseline="-25000" dirty="0"/>
                  <a:t>1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8896730" y="2866115"/>
                <a:ext cx="2510002" cy="901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21" dirty="0"/>
                  <a:t>M</a:t>
                </a:r>
                <a:r>
                  <a:rPr lang="en-US" sz="2424" baseline="-25000" dirty="0"/>
                  <a:t>1</a:t>
                </a: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0950507" y="2911214"/>
              <a:ext cx="744413" cy="10019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24" dirty="0"/>
                <a:t>X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537636" y="74917"/>
              <a:ext cx="911470" cy="10019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24" dirty="0"/>
                <a:t>A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117565" y="2946513"/>
              <a:ext cx="964794" cy="10019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24" dirty="0"/>
                <a:t>O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694918" y="2226680"/>
              <a:ext cx="520099" cy="901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21" dirty="0"/>
                <a:t>Ө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804775" y="1214116"/>
            <a:ext cx="4138389" cy="5629812"/>
            <a:chOff x="6406168" y="505427"/>
            <a:chExt cx="5560698" cy="743115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61" name="Rounded Rectangle 60"/>
            <p:cNvSpPr/>
            <p:nvPr/>
          </p:nvSpPr>
          <p:spPr>
            <a:xfrm>
              <a:off x="6406168" y="505427"/>
              <a:ext cx="5555440" cy="6278515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64" dirty="0"/>
                <a:t>=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6646919" y="1273249"/>
                  <a:ext cx="5319947" cy="666333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121" dirty="0"/>
                    <a:t>∆ POM</a:t>
                  </a:r>
                  <a:r>
                    <a:rPr lang="bn-BD" sz="2121" dirty="0"/>
                    <a:t> ও </a:t>
                  </a:r>
                  <a:r>
                    <a:rPr lang="en-US" sz="2121" dirty="0"/>
                    <a:t>∆P</a:t>
                  </a:r>
                  <a:r>
                    <a:rPr lang="en-US" sz="2121" baseline="-25000" dirty="0"/>
                    <a:t>1</a:t>
                  </a:r>
                  <a:r>
                    <a:rPr lang="en-US" sz="2121" dirty="0"/>
                    <a:t>OM</a:t>
                  </a:r>
                  <a:r>
                    <a:rPr lang="en-US" sz="2121" baseline="-25000" dirty="0"/>
                    <a:t>1</a:t>
                  </a:r>
                  <a:r>
                    <a:rPr lang="bn-BD" sz="2121" dirty="0"/>
                    <a:t>সদৃশ হওয়ায়</a:t>
                  </a:r>
                  <a:r>
                    <a:rPr lang="en-US" sz="2121" dirty="0"/>
                    <a:t>-</a:t>
                  </a:r>
                </a:p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2727" i="1" baseline="-250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𝑃𝑀</m:t>
                          </m:r>
                        </m:num>
                        <m:den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727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727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a14:m>
                  <a:r>
                    <a:rPr lang="en-US" sz="2727" baseline="-25000" dirty="0"/>
                    <a:t> =</a:t>
                  </a:r>
                  <a14:m>
                    <m:oMath xmlns:m="http://schemas.openxmlformats.org/officeDocument/2006/math">
                      <m:r>
                        <a:rPr lang="en-US" sz="2727" baseline="-2500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727" i="1" baseline="-250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𝑂𝑃</m:t>
                          </m:r>
                        </m:num>
                        <m:den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𝑂𝑃</m:t>
                          </m:r>
                          <m:r>
                            <a:rPr lang="en-US" sz="2727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a14:m>
                  <a:r>
                    <a:rPr lang="bn-BD" sz="2727" baseline="-25000" dirty="0"/>
                    <a:t>  বা,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727" i="1" baseline="-250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𝑃𝑀</m:t>
                          </m:r>
                        </m:num>
                        <m:den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𝑂𝑃</m:t>
                          </m:r>
                        </m:den>
                      </m:f>
                    </m:oMath>
                  </a14:m>
                  <a:r>
                    <a:rPr lang="en-US" sz="2727" baseline="-25000" dirty="0"/>
                    <a:t> =</a:t>
                  </a:r>
                  <a14:m>
                    <m:oMath xmlns:m="http://schemas.openxmlformats.org/officeDocument/2006/math">
                      <m:r>
                        <a:rPr lang="en-US" sz="2727" baseline="-2500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727" i="1" baseline="-250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727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727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𝑂𝑃</m:t>
                          </m:r>
                          <m:r>
                            <a:rPr lang="en-US" sz="2727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a14:m>
                  <a:r>
                    <a:rPr lang="en-US" sz="2727" baseline="-25000" dirty="0"/>
                    <a:t> .......1</a:t>
                  </a:r>
                </a:p>
                <a:p>
                  <a:endParaRPr lang="en-US" sz="2727" i="1" baseline="-25000" dirty="0">
                    <a:latin typeface="Cambria Math" panose="02040503050406030204" pitchFamily="18" charset="0"/>
                  </a:endParaRPr>
                </a:p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2727" i="1" baseline="-250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𝑃𝑀</m:t>
                          </m:r>
                        </m:num>
                        <m:den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727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727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a14:m>
                  <a:r>
                    <a:rPr lang="en-US" sz="2727" baseline="-25000" dirty="0"/>
                    <a:t> =</a:t>
                  </a:r>
                  <a14:m>
                    <m:oMath xmlns:m="http://schemas.openxmlformats.org/officeDocument/2006/math">
                      <m:r>
                        <a:rPr lang="en-US" sz="2727" baseline="-2500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727" i="1" baseline="-250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𝑂𝑀</m:t>
                          </m:r>
                        </m:num>
                        <m:den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𝑂𝑀</m:t>
                          </m:r>
                          <m:r>
                            <a:rPr lang="en-US" sz="2727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727" i="1" baseline="-2500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sz="2727" baseline="-2500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bn-BD" sz="2727" baseline="-25000" dirty="0"/>
                    <a:t> বা,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727" i="1" baseline="-250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𝑃𝑀</m:t>
                          </m:r>
                        </m:num>
                        <m:den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𝑂𝑀</m:t>
                          </m:r>
                        </m:den>
                      </m:f>
                    </m:oMath>
                  </a14:m>
                  <a:r>
                    <a:rPr lang="en-US" sz="2727" baseline="-25000" dirty="0"/>
                    <a:t> =</a:t>
                  </a:r>
                  <a14:m>
                    <m:oMath xmlns:m="http://schemas.openxmlformats.org/officeDocument/2006/math">
                      <m:r>
                        <a:rPr lang="en-US" sz="2727" baseline="-2500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727" i="1" baseline="-250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727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727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𝑂𝑀</m:t>
                          </m:r>
                          <m:r>
                            <a:rPr lang="en-US" sz="2727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727" i="1" baseline="-2500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sz="2727" baseline="-2500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727" baseline="-25000" dirty="0"/>
                    <a:t>........2</a:t>
                  </a:r>
                </a:p>
                <a:p>
                  <a:endParaRPr lang="en-US" sz="2727" baseline="-25000" dirty="0"/>
                </a:p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2727" i="1" baseline="-250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𝑂𝑀</m:t>
                          </m:r>
                        </m:num>
                        <m:den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𝑂𝑀</m:t>
                          </m:r>
                          <m:r>
                            <a:rPr lang="en-US" sz="2727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a14:m>
                  <a:r>
                    <a:rPr lang="en-US" sz="2727" baseline="-25000" dirty="0"/>
                    <a:t>=</a:t>
                  </a:r>
                  <a14:m>
                    <m:oMath xmlns:m="http://schemas.openxmlformats.org/officeDocument/2006/math">
                      <m:r>
                        <a:rPr lang="en-US" sz="2727" baseline="-2500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727" i="1" baseline="-250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𝑂𝑃</m:t>
                          </m:r>
                        </m:num>
                        <m:den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𝑂𝑃</m:t>
                          </m:r>
                          <m:r>
                            <a:rPr lang="en-US" sz="2727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a14:m>
                  <a:r>
                    <a:rPr lang="bn-BD" sz="2727" baseline="-25000" dirty="0"/>
                    <a:t>   বা,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727" i="1" baseline="-250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𝑂𝑀</m:t>
                          </m:r>
                        </m:num>
                        <m:den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𝑂𝑃</m:t>
                          </m:r>
                        </m:den>
                      </m:f>
                    </m:oMath>
                  </a14:m>
                  <a:r>
                    <a:rPr lang="en-US" sz="2727" baseline="-25000" dirty="0"/>
                    <a:t>=</a:t>
                  </a:r>
                  <a14:m>
                    <m:oMath xmlns:m="http://schemas.openxmlformats.org/officeDocument/2006/math">
                      <m:r>
                        <a:rPr lang="en-US" sz="2727" baseline="-2500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727" i="1" baseline="-250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𝑂𝑀</m:t>
                          </m:r>
                          <m:r>
                            <a:rPr lang="en-US" sz="2727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727" i="1">
                              <a:latin typeface="Cambria Math" panose="02040503050406030204" pitchFamily="18" charset="0"/>
                            </a:rPr>
                            <m:t>𝑂𝑃</m:t>
                          </m:r>
                          <m:r>
                            <a:rPr lang="en-US" sz="2727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a14:m>
                  <a:r>
                    <a:rPr lang="en-US" sz="2727" baseline="-25000" dirty="0"/>
                    <a:t>............3</a:t>
                  </a:r>
                </a:p>
                <a:p>
                  <a:endParaRPr lang="bn-BD" sz="2727" baseline="-25000" dirty="0"/>
                </a:p>
                <a:p>
                  <a:r>
                    <a:rPr lang="bn-BD" sz="2800" baseline="-250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ইহাই</a:t>
                  </a:r>
                  <a:r>
                    <a:rPr lang="bn-BD" sz="20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বাহুগুলোর অনুপাতসমুহের প্রতেকটির </a:t>
                  </a:r>
                  <a:r>
                    <a:rPr lang="bn-IN" sz="2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ধ্রু</a:t>
                  </a:r>
                  <a:r>
                    <a:rPr lang="bn-BD" sz="2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বতা</a:t>
                  </a:r>
                  <a:r>
                    <a:rPr lang="bn-BD" sz="20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।</a:t>
                  </a:r>
                  <a:endParaRPr lang="bn-BD" sz="2800" baseline="-250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endParaRPr lang="en-US" sz="2727" baseline="-25000" dirty="0"/>
                </a:p>
                <a:p>
                  <a:endParaRPr lang="en-US" sz="2727" baseline="-25000" dirty="0"/>
                </a:p>
                <a:p>
                  <a:endParaRPr lang="en-US" sz="2727" baseline="-25000" dirty="0"/>
                </a:p>
                <a:p>
                  <a:endParaRPr lang="en-US" sz="2727" baseline="-25000" dirty="0"/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6919" y="1273249"/>
                  <a:ext cx="5319947" cy="6663334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r="-692"/>
                  </a:stretch>
                </a:blipFill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xmlns="" id="{84C29752-7F56-45F5-B7F0-68A6DC7E3819}"/>
              </a:ext>
            </a:extLst>
          </p:cNvPr>
          <p:cNvGrpSpPr/>
          <p:nvPr/>
        </p:nvGrpSpPr>
        <p:grpSpPr>
          <a:xfrm>
            <a:off x="1" y="1"/>
            <a:ext cx="9143999" cy="6775372"/>
            <a:chOff x="76200" y="0"/>
            <a:chExt cx="9067800" cy="6858000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xmlns="" id="{B027CC3A-E5F2-4173-ABC5-35D36569FBF7}"/>
                </a:ext>
              </a:extLst>
            </p:cNvPr>
            <p:cNvSpPr/>
            <p:nvPr/>
          </p:nvSpPr>
          <p:spPr>
            <a:xfrm>
              <a:off x="76200" y="0"/>
              <a:ext cx="9067800" cy="6858000"/>
            </a:xfrm>
            <a:prstGeom prst="rect">
              <a:avLst/>
            </a:prstGeom>
            <a:noFill/>
            <a:ln w="762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1B8BC6F4-494E-4146-88B5-C0BFAC3A79A4}"/>
                </a:ext>
              </a:extLst>
            </p:cNvPr>
            <p:cNvSpPr/>
            <p:nvPr/>
          </p:nvSpPr>
          <p:spPr>
            <a:xfrm>
              <a:off x="239392" y="224657"/>
              <a:ext cx="8665217" cy="6480943"/>
            </a:xfrm>
            <a:prstGeom prst="rect">
              <a:avLst/>
            </a:prstGeom>
            <a:noFill/>
            <a:ln w="762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64"/>
            </a:p>
          </p:txBody>
        </p:sp>
      </p:grpSp>
    </p:spTree>
    <p:extLst>
      <p:ext uri="{BB962C8B-B14F-4D97-AF65-F5344CB8AC3E}">
        <p14:creationId xmlns:p14="http://schemas.microsoft.com/office/powerpoint/2010/main" val="299348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000">
        <p14:prism/>
      </p:transition>
    </mc:Choice>
    <mc:Fallback xmlns="">
      <p:transition spd="slow" advTm="1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746</TotalTime>
  <Words>261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Cambria Math</vt:lpstr>
      <vt:lpstr>NikoshBAN</vt:lpstr>
      <vt:lpstr>Trebuchet MS</vt:lpstr>
      <vt:lpstr>Vrinda</vt:lpstr>
      <vt:lpstr>Wingdings</vt:lpstr>
      <vt:lpstr>Wingdings 2</vt:lpstr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USER</cp:lastModifiedBy>
  <cp:revision>206</cp:revision>
  <dcterms:created xsi:type="dcterms:W3CDTF">2014-06-16T15:59:56Z</dcterms:created>
  <dcterms:modified xsi:type="dcterms:W3CDTF">2021-04-06T14:25:50Z</dcterms:modified>
</cp:coreProperties>
</file>