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2" r:id="rId3"/>
    <p:sldId id="256" r:id="rId4"/>
    <p:sldId id="257" r:id="rId5"/>
    <p:sldId id="284" r:id="rId6"/>
    <p:sldId id="261" r:id="rId7"/>
    <p:sldId id="258" r:id="rId8"/>
    <p:sldId id="260" r:id="rId9"/>
    <p:sldId id="283" r:id="rId10"/>
    <p:sldId id="286" r:id="rId11"/>
    <p:sldId id="285" r:id="rId12"/>
    <p:sldId id="288" r:id="rId13"/>
    <p:sldId id="287" r:id="rId14"/>
    <p:sldId id="291" r:id="rId15"/>
    <p:sldId id="266" r:id="rId16"/>
    <p:sldId id="289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A3444-0DBB-4A7A-8F00-0503D4B605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8F9CD-0434-4D22-BE71-9968D59F8A47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 নির্ণয়ে আইসিটির ভূমিকা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পারবে;</a:t>
          </a:r>
          <a:endParaRPr lang="en-US" sz="3200" dirty="0"/>
        </a:p>
      </dgm:t>
    </dgm:pt>
    <dgm:pt modelId="{301F76C2-806D-4AEB-B73D-5DFAD6C16E40}" type="parTrans" cxnId="{7DE14043-C65A-47A2-A214-6BE378E4D2B7}">
      <dgm:prSet/>
      <dgm:spPr/>
      <dgm:t>
        <a:bodyPr/>
        <a:lstStyle/>
        <a:p>
          <a:endParaRPr lang="en-US"/>
        </a:p>
      </dgm:t>
    </dgm:pt>
    <dgm:pt modelId="{2339CA14-B8F5-4EC9-BD75-894412CC3E89}" type="sibTrans" cxnId="{7DE14043-C65A-47A2-A214-6BE378E4D2B7}">
      <dgm:prSet/>
      <dgm:spPr/>
      <dgm:t>
        <a:bodyPr/>
        <a:lstStyle/>
        <a:p>
          <a:endParaRPr lang="en-US"/>
        </a:p>
      </dgm:t>
    </dgm:pt>
    <dgm:pt modelId="{2400E9BF-152E-4BB7-AEFA-422399EAB63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টেলিমেডিসিন সম্পর্কে বর্ণনা করতে পারবে;</a:t>
          </a:r>
          <a:endParaRPr lang="en-US" sz="3200" dirty="0"/>
        </a:p>
      </dgm:t>
    </dgm:pt>
    <dgm:pt modelId="{9E3C02C5-E661-487B-8919-13CE18C59EBA}" type="parTrans" cxnId="{6E9B9B73-D868-4137-9914-5D02D7349470}">
      <dgm:prSet/>
      <dgm:spPr/>
      <dgm:t>
        <a:bodyPr/>
        <a:lstStyle/>
        <a:p>
          <a:endParaRPr lang="en-US"/>
        </a:p>
      </dgm:t>
    </dgm:pt>
    <dgm:pt modelId="{13785B98-50A7-4EB9-9581-BBBE24A0D730}" type="sibTrans" cxnId="{6E9B9B73-D868-4137-9914-5D02D7349470}">
      <dgm:prSet/>
      <dgm:spPr/>
      <dgm:t>
        <a:bodyPr/>
        <a:lstStyle/>
        <a:p>
          <a:endParaRPr lang="en-US"/>
        </a:p>
      </dgm:t>
    </dgm:pt>
    <dgm:pt modelId="{193E4F5D-EA03-4997-BCD0-37D169A9977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অবদান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FAA922-EBC2-4DBE-B452-46F1187B2C8C}" type="parTrans" cxnId="{E3CEFE2A-0FB7-49AA-B285-0FEFBCA5EDF7}">
      <dgm:prSet/>
      <dgm:spPr/>
      <dgm:t>
        <a:bodyPr/>
        <a:lstStyle/>
        <a:p>
          <a:endParaRPr lang="en-US"/>
        </a:p>
      </dgm:t>
    </dgm:pt>
    <dgm:pt modelId="{5BDAF22C-3735-44B2-B5E4-AB002B5313F3}" type="sibTrans" cxnId="{E3CEFE2A-0FB7-49AA-B285-0FEFBCA5EDF7}">
      <dgm:prSet/>
      <dgm:spPr/>
      <dgm:t>
        <a:bodyPr/>
        <a:lstStyle/>
        <a:p>
          <a:endParaRPr lang="en-US"/>
        </a:p>
      </dgm:t>
    </dgm:pt>
    <dgm:pt modelId="{D9D8D850-5142-44B4-86C7-B906C1E1E545}" type="pres">
      <dgm:prSet presAssocID="{B37A3444-0DBB-4A7A-8F00-0503D4B605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5FBBBED-BB34-40C7-9F6F-F908423DCE0A}" type="pres">
      <dgm:prSet presAssocID="{B37A3444-0DBB-4A7A-8F00-0503D4B6052F}" presName="Name1" presStyleCnt="0"/>
      <dgm:spPr/>
    </dgm:pt>
    <dgm:pt modelId="{B6BA0344-D905-43C6-9805-1405959A4E6D}" type="pres">
      <dgm:prSet presAssocID="{B37A3444-0DBB-4A7A-8F00-0503D4B6052F}" presName="cycle" presStyleCnt="0"/>
      <dgm:spPr/>
    </dgm:pt>
    <dgm:pt modelId="{B559E070-27A9-4291-8A4E-82A040F2B8C7}" type="pres">
      <dgm:prSet presAssocID="{B37A3444-0DBB-4A7A-8F00-0503D4B6052F}" presName="srcNode" presStyleLbl="node1" presStyleIdx="0" presStyleCnt="3"/>
      <dgm:spPr/>
    </dgm:pt>
    <dgm:pt modelId="{1B633EDC-05E6-4F13-B0C1-2DB774C123EA}" type="pres">
      <dgm:prSet presAssocID="{B37A3444-0DBB-4A7A-8F00-0503D4B6052F}" presName="conn" presStyleLbl="parChTrans1D2" presStyleIdx="0" presStyleCnt="1"/>
      <dgm:spPr/>
      <dgm:t>
        <a:bodyPr/>
        <a:lstStyle/>
        <a:p>
          <a:endParaRPr lang="en-US"/>
        </a:p>
      </dgm:t>
    </dgm:pt>
    <dgm:pt modelId="{18AE22CB-8C2C-4CF2-A0D1-68DA2818FB67}" type="pres">
      <dgm:prSet presAssocID="{B37A3444-0DBB-4A7A-8F00-0503D4B6052F}" presName="extraNode" presStyleLbl="node1" presStyleIdx="0" presStyleCnt="3"/>
      <dgm:spPr/>
    </dgm:pt>
    <dgm:pt modelId="{5EFD457E-374B-4FB0-8C45-ED5786FBD5DA}" type="pres">
      <dgm:prSet presAssocID="{B37A3444-0DBB-4A7A-8F00-0503D4B6052F}" presName="dstNode" presStyleLbl="node1" presStyleIdx="0" presStyleCnt="3"/>
      <dgm:spPr/>
    </dgm:pt>
    <dgm:pt modelId="{D0A2E8CC-5E17-45D2-84DB-7A3F4875F59A}" type="pres">
      <dgm:prSet presAssocID="{CCE8F9CD-0434-4D22-BE71-9968D59F8A47}" presName="text_1" presStyleLbl="node1" presStyleIdx="0" presStyleCnt="3" custLinFactNeighborX="810" custLinFactNeighborY="5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219D4-D178-41C7-A274-B4155049AE04}" type="pres">
      <dgm:prSet presAssocID="{CCE8F9CD-0434-4D22-BE71-9968D59F8A47}" presName="accent_1" presStyleCnt="0"/>
      <dgm:spPr/>
    </dgm:pt>
    <dgm:pt modelId="{0E325654-22AC-4B63-BDEA-E9673012443E}" type="pres">
      <dgm:prSet presAssocID="{CCE8F9CD-0434-4D22-BE71-9968D59F8A47}" presName="accentRepeatNode" presStyleLbl="solidFgAcc1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64AC5CB6-0BF7-431C-9F4E-E274650C64B0}" type="pres">
      <dgm:prSet presAssocID="{2400E9BF-152E-4BB7-AEFA-422399EAB63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DB4F6-8778-4D24-B769-30218AE4D4FA}" type="pres">
      <dgm:prSet presAssocID="{2400E9BF-152E-4BB7-AEFA-422399EAB639}" presName="accent_2" presStyleCnt="0"/>
      <dgm:spPr/>
    </dgm:pt>
    <dgm:pt modelId="{40C70D05-DA13-45B9-B05B-200E6CCF495F}" type="pres">
      <dgm:prSet presAssocID="{2400E9BF-152E-4BB7-AEFA-422399EAB639}" presName="accentRepeatNode" presStyleLbl="solidFgAcc1" presStyleIdx="1" presStyleCnt="3"/>
      <dgm:spPr>
        <a:solidFill>
          <a:schemeClr val="bg2">
            <a:lumMod val="5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US"/>
        </a:p>
      </dgm:t>
    </dgm:pt>
    <dgm:pt modelId="{288D5E39-63CE-45E4-AB7B-8B740706AC93}" type="pres">
      <dgm:prSet presAssocID="{193E4F5D-EA03-4997-BCD0-37D169A997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A95F8-B827-4663-B887-93712D1DD602}" type="pres">
      <dgm:prSet presAssocID="{193E4F5D-EA03-4997-BCD0-37D169A99778}" presName="accent_3" presStyleCnt="0"/>
      <dgm:spPr/>
    </dgm:pt>
    <dgm:pt modelId="{545EFC4B-6B74-4D81-BF0A-1C45691503BC}" type="pres">
      <dgm:prSet presAssocID="{193E4F5D-EA03-4997-BCD0-37D169A99778}" presName="accentRepeatNode" presStyleLbl="solidFgAcc1" presStyleIdx="2" presStyleCnt="3"/>
      <dgm:spPr>
        <a:solidFill>
          <a:schemeClr val="accent6"/>
        </a:solidFill>
      </dgm:spPr>
    </dgm:pt>
  </dgm:ptLst>
  <dgm:cxnLst>
    <dgm:cxn modelId="{E3CEFE2A-0FB7-49AA-B285-0FEFBCA5EDF7}" srcId="{B37A3444-0DBB-4A7A-8F00-0503D4B6052F}" destId="{193E4F5D-EA03-4997-BCD0-37D169A99778}" srcOrd="2" destOrd="0" parTransId="{80FAA922-EBC2-4DBE-B452-46F1187B2C8C}" sibTransId="{5BDAF22C-3735-44B2-B5E4-AB002B5313F3}"/>
    <dgm:cxn modelId="{67101478-84E8-4FBE-9288-A3D40C903505}" type="presOf" srcId="{2339CA14-B8F5-4EC9-BD75-894412CC3E89}" destId="{1B633EDC-05E6-4F13-B0C1-2DB774C123EA}" srcOrd="0" destOrd="0" presId="urn:microsoft.com/office/officeart/2008/layout/VerticalCurvedList"/>
    <dgm:cxn modelId="{7DE14043-C65A-47A2-A214-6BE378E4D2B7}" srcId="{B37A3444-0DBB-4A7A-8F00-0503D4B6052F}" destId="{CCE8F9CD-0434-4D22-BE71-9968D59F8A47}" srcOrd="0" destOrd="0" parTransId="{301F76C2-806D-4AEB-B73D-5DFAD6C16E40}" sibTransId="{2339CA14-B8F5-4EC9-BD75-894412CC3E89}"/>
    <dgm:cxn modelId="{6E9B9B73-D868-4137-9914-5D02D7349470}" srcId="{B37A3444-0DBB-4A7A-8F00-0503D4B6052F}" destId="{2400E9BF-152E-4BB7-AEFA-422399EAB639}" srcOrd="1" destOrd="0" parTransId="{9E3C02C5-E661-487B-8919-13CE18C59EBA}" sibTransId="{13785B98-50A7-4EB9-9581-BBBE24A0D730}"/>
    <dgm:cxn modelId="{713092D2-00C4-4A37-A041-F35FAC0BA985}" type="presOf" srcId="{B37A3444-0DBB-4A7A-8F00-0503D4B6052F}" destId="{D9D8D850-5142-44B4-86C7-B906C1E1E545}" srcOrd="0" destOrd="0" presId="urn:microsoft.com/office/officeart/2008/layout/VerticalCurvedList"/>
    <dgm:cxn modelId="{DD051238-FAC0-40A3-BF0A-B50A98405337}" type="presOf" srcId="{193E4F5D-EA03-4997-BCD0-37D169A99778}" destId="{288D5E39-63CE-45E4-AB7B-8B740706AC93}" srcOrd="0" destOrd="0" presId="urn:microsoft.com/office/officeart/2008/layout/VerticalCurvedList"/>
    <dgm:cxn modelId="{9DB918D5-F418-4A84-A102-A5F632A5F1B7}" type="presOf" srcId="{CCE8F9CD-0434-4D22-BE71-9968D59F8A47}" destId="{D0A2E8CC-5E17-45D2-84DB-7A3F4875F59A}" srcOrd="0" destOrd="0" presId="urn:microsoft.com/office/officeart/2008/layout/VerticalCurvedList"/>
    <dgm:cxn modelId="{83FBF5E6-5F81-4ECC-A698-147056F2B66C}" type="presOf" srcId="{2400E9BF-152E-4BB7-AEFA-422399EAB639}" destId="{64AC5CB6-0BF7-431C-9F4E-E274650C64B0}" srcOrd="0" destOrd="0" presId="urn:microsoft.com/office/officeart/2008/layout/VerticalCurvedList"/>
    <dgm:cxn modelId="{B0AF5167-2608-44BC-A25D-71C02CD762B7}" type="presParOf" srcId="{D9D8D850-5142-44B4-86C7-B906C1E1E545}" destId="{C5FBBBED-BB34-40C7-9F6F-F908423DCE0A}" srcOrd="0" destOrd="0" presId="urn:microsoft.com/office/officeart/2008/layout/VerticalCurvedList"/>
    <dgm:cxn modelId="{FBA3C339-17DF-44E2-85F6-4801F62DED5F}" type="presParOf" srcId="{C5FBBBED-BB34-40C7-9F6F-F908423DCE0A}" destId="{B6BA0344-D905-43C6-9805-1405959A4E6D}" srcOrd="0" destOrd="0" presId="urn:microsoft.com/office/officeart/2008/layout/VerticalCurvedList"/>
    <dgm:cxn modelId="{48374B6E-0590-4810-82BE-4200793A66E4}" type="presParOf" srcId="{B6BA0344-D905-43C6-9805-1405959A4E6D}" destId="{B559E070-27A9-4291-8A4E-82A040F2B8C7}" srcOrd="0" destOrd="0" presId="urn:microsoft.com/office/officeart/2008/layout/VerticalCurvedList"/>
    <dgm:cxn modelId="{FE317433-5C72-4BC1-A426-F6881442B6A0}" type="presParOf" srcId="{B6BA0344-D905-43C6-9805-1405959A4E6D}" destId="{1B633EDC-05E6-4F13-B0C1-2DB774C123EA}" srcOrd="1" destOrd="0" presId="urn:microsoft.com/office/officeart/2008/layout/VerticalCurvedList"/>
    <dgm:cxn modelId="{22FD2D12-3671-4A36-BA76-2D38EE64A634}" type="presParOf" srcId="{B6BA0344-D905-43C6-9805-1405959A4E6D}" destId="{18AE22CB-8C2C-4CF2-A0D1-68DA2818FB67}" srcOrd="2" destOrd="0" presId="urn:microsoft.com/office/officeart/2008/layout/VerticalCurvedList"/>
    <dgm:cxn modelId="{59B886E4-3B4A-4EA1-8625-E89FFD7EFA31}" type="presParOf" srcId="{B6BA0344-D905-43C6-9805-1405959A4E6D}" destId="{5EFD457E-374B-4FB0-8C45-ED5786FBD5DA}" srcOrd="3" destOrd="0" presId="urn:microsoft.com/office/officeart/2008/layout/VerticalCurvedList"/>
    <dgm:cxn modelId="{6663DD2C-9914-4173-BB25-845D809A6731}" type="presParOf" srcId="{C5FBBBED-BB34-40C7-9F6F-F908423DCE0A}" destId="{D0A2E8CC-5E17-45D2-84DB-7A3F4875F59A}" srcOrd="1" destOrd="0" presId="urn:microsoft.com/office/officeart/2008/layout/VerticalCurvedList"/>
    <dgm:cxn modelId="{FAB07928-2C78-4006-9490-634D4C12FA5F}" type="presParOf" srcId="{C5FBBBED-BB34-40C7-9F6F-F908423DCE0A}" destId="{409219D4-D178-41C7-A274-B4155049AE04}" srcOrd="2" destOrd="0" presId="urn:microsoft.com/office/officeart/2008/layout/VerticalCurvedList"/>
    <dgm:cxn modelId="{263DFCE4-EF3A-452A-A205-0D010E8CCFB6}" type="presParOf" srcId="{409219D4-D178-41C7-A274-B4155049AE04}" destId="{0E325654-22AC-4B63-BDEA-E9673012443E}" srcOrd="0" destOrd="0" presId="urn:microsoft.com/office/officeart/2008/layout/VerticalCurvedList"/>
    <dgm:cxn modelId="{73770B0F-E70B-43DD-B081-E681B1EF7575}" type="presParOf" srcId="{C5FBBBED-BB34-40C7-9F6F-F908423DCE0A}" destId="{64AC5CB6-0BF7-431C-9F4E-E274650C64B0}" srcOrd="3" destOrd="0" presId="urn:microsoft.com/office/officeart/2008/layout/VerticalCurvedList"/>
    <dgm:cxn modelId="{39C36E26-D630-4108-95B4-BCD6CF7B0FB7}" type="presParOf" srcId="{C5FBBBED-BB34-40C7-9F6F-F908423DCE0A}" destId="{50BDB4F6-8778-4D24-B769-30218AE4D4FA}" srcOrd="4" destOrd="0" presId="urn:microsoft.com/office/officeart/2008/layout/VerticalCurvedList"/>
    <dgm:cxn modelId="{624839D9-DF9E-48B1-9362-CD48C534C501}" type="presParOf" srcId="{50BDB4F6-8778-4D24-B769-30218AE4D4FA}" destId="{40C70D05-DA13-45B9-B05B-200E6CCF495F}" srcOrd="0" destOrd="0" presId="urn:microsoft.com/office/officeart/2008/layout/VerticalCurvedList"/>
    <dgm:cxn modelId="{B21CBEF3-17B6-48D3-8069-1FB7C9920E1E}" type="presParOf" srcId="{C5FBBBED-BB34-40C7-9F6F-F908423DCE0A}" destId="{288D5E39-63CE-45E4-AB7B-8B740706AC93}" srcOrd="5" destOrd="0" presId="urn:microsoft.com/office/officeart/2008/layout/VerticalCurvedList"/>
    <dgm:cxn modelId="{B51EFC3A-F2B6-4C99-B302-91FB57778FB6}" type="presParOf" srcId="{C5FBBBED-BB34-40C7-9F6F-F908423DCE0A}" destId="{0C3A95F8-B827-4663-B887-93712D1DD602}" srcOrd="6" destOrd="0" presId="urn:microsoft.com/office/officeart/2008/layout/VerticalCurvedList"/>
    <dgm:cxn modelId="{E5962875-6835-4D1B-BD4A-CE3BD2A76DCC}" type="presParOf" srcId="{0C3A95F8-B827-4663-B887-93712D1DD602}" destId="{545EFC4B-6B74-4D81-BF0A-1C45691503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33EDC-05E6-4F13-B0C1-2DB774C123EA}">
      <dsp:nvSpPr>
        <dsp:cNvPr id="0" name=""/>
        <dsp:cNvSpPr/>
      </dsp:nvSpPr>
      <dsp:spPr>
        <a:xfrm>
          <a:off x="-4356092" y="-668188"/>
          <a:ext cx="5189800" cy="5189800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2E8CC-5E17-45D2-84DB-7A3F4875F59A}">
      <dsp:nvSpPr>
        <dsp:cNvPr id="0" name=""/>
        <dsp:cNvSpPr/>
      </dsp:nvSpPr>
      <dsp:spPr>
        <a:xfrm>
          <a:off x="588032" y="425101"/>
          <a:ext cx="9821960" cy="770684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73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 নির্ণয়ে আইসিটির ভূমিকা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পারবে;</a:t>
          </a:r>
          <a:endParaRPr lang="en-US" sz="3200" kern="1200" dirty="0"/>
        </a:p>
      </dsp:txBody>
      <dsp:txXfrm>
        <a:off x="588032" y="425101"/>
        <a:ext cx="9821960" cy="770684"/>
      </dsp:txXfrm>
    </dsp:sp>
    <dsp:sp modelId="{0E325654-22AC-4B63-BDEA-E9673012443E}">
      <dsp:nvSpPr>
        <dsp:cNvPr id="0" name=""/>
        <dsp:cNvSpPr/>
      </dsp:nvSpPr>
      <dsp:spPr>
        <a:xfrm>
          <a:off x="54493" y="289006"/>
          <a:ext cx="963355" cy="96335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C5CB6-0BF7-431C-9F4E-E274650C64B0}">
      <dsp:nvSpPr>
        <dsp:cNvPr id="0" name=""/>
        <dsp:cNvSpPr/>
      </dsp:nvSpPr>
      <dsp:spPr>
        <a:xfrm>
          <a:off x="816315" y="1541369"/>
          <a:ext cx="9541816" cy="77068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73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টেলিমেডিসিন সম্পর্কে বর্ণনা করতে পারবে;</a:t>
          </a:r>
          <a:endParaRPr lang="en-US" sz="3200" kern="1200" dirty="0"/>
        </a:p>
      </dsp:txBody>
      <dsp:txXfrm>
        <a:off x="816315" y="1541369"/>
        <a:ext cx="9541816" cy="770684"/>
      </dsp:txXfrm>
    </dsp:sp>
    <dsp:sp modelId="{40C70D05-DA13-45B9-B05B-200E6CCF495F}">
      <dsp:nvSpPr>
        <dsp:cNvPr id="0" name=""/>
        <dsp:cNvSpPr/>
      </dsp:nvSpPr>
      <dsp:spPr>
        <a:xfrm>
          <a:off x="334637" y="1445033"/>
          <a:ext cx="963355" cy="963355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D5E39-63CE-45E4-AB7B-8B740706AC93}">
      <dsp:nvSpPr>
        <dsp:cNvPr id="0" name=""/>
        <dsp:cNvSpPr/>
      </dsp:nvSpPr>
      <dsp:spPr>
        <a:xfrm>
          <a:off x="536171" y="2697396"/>
          <a:ext cx="9821960" cy="77068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73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অবদান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171" y="2697396"/>
        <a:ext cx="9821960" cy="770684"/>
      </dsp:txXfrm>
    </dsp:sp>
    <dsp:sp modelId="{545EFC4B-6B74-4D81-BF0A-1C45691503BC}">
      <dsp:nvSpPr>
        <dsp:cNvPr id="0" name=""/>
        <dsp:cNvSpPr/>
      </dsp:nvSpPr>
      <dsp:spPr>
        <a:xfrm>
          <a:off x="54493" y="2601060"/>
          <a:ext cx="963355" cy="96335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392B-A1A8-4958-A42F-5B930AEA96B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574EC-0D42-4178-A8B9-04DBB3D5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574EC-0D42-4178-A8B9-04DBB3D5A0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8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তথ্যসমূহ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ইশারা,</a:t>
            </a:r>
            <a:r>
              <a:rPr lang="en-US" baseline="0" dirty="0" smtClean="0"/>
              <a:t> লিখা, যন্ত্র,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মাধ্যমে তথ্য আদান-প্রদান করা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FEC53-04E3-4AB6-AE7A-931C86754C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9F4634-E8D9-4790-BE01-C7FE52DA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4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FEC53-04E3-4AB6-AE7A-931C86754C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9F4634-E8D9-4790-BE01-C7FE52DA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FEC53-04E3-4AB6-AE7A-931C86754C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9F4634-E8D9-4790-BE01-C7FE52DA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4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18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6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2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93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0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149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5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2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FEC53-04E3-4AB6-AE7A-931C86754C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9F4634-E8D9-4790-BE01-C7FE52DA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FEC53-04E3-4AB6-AE7A-931C86754C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9F4634-E8D9-4790-BE01-C7FE52DA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8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FEC53-04E3-4AB6-AE7A-931C86754C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9F4634-E8D9-4790-BE01-C7FE52DA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FEC53-04E3-4AB6-AE7A-931C86754C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9F4634-E8D9-4790-BE01-C7FE52DA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92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FEC53-04E3-4AB6-AE7A-931C86754C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9F4634-E8D9-4790-BE01-C7FE52DA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3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FEC53-04E3-4AB6-AE7A-931C86754C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9F4634-E8D9-4790-BE01-C7FE52DA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3130"/>
            <a:ext cx="12192000" cy="68248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3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9C60-87B3-482B-AB76-0038A5A332B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546EF-5714-4559-90BC-48AEBF5F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hyperlink" Target="https://www.youtube.com/watch?v=_AM5wlZH2s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0899" y="195072"/>
            <a:ext cx="11652114" cy="6449568"/>
            <a:chOff x="280899" y="195072"/>
            <a:chExt cx="11652114" cy="6449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775"/>
            <a:stretch/>
          </p:blipFill>
          <p:spPr>
            <a:xfrm>
              <a:off x="9828457" y="204216"/>
              <a:ext cx="2104556" cy="64404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775"/>
            <a:stretch/>
          </p:blipFill>
          <p:spPr>
            <a:xfrm>
              <a:off x="7955546" y="195072"/>
              <a:ext cx="2006841" cy="64495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775"/>
            <a:stretch/>
          </p:blipFill>
          <p:spPr>
            <a:xfrm>
              <a:off x="6061212" y="195072"/>
              <a:ext cx="2006841" cy="64495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775"/>
            <a:stretch/>
          </p:blipFill>
          <p:spPr>
            <a:xfrm>
              <a:off x="4188301" y="195072"/>
              <a:ext cx="2006841" cy="64495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775"/>
            <a:stretch/>
          </p:blipFill>
          <p:spPr>
            <a:xfrm>
              <a:off x="2041303" y="204216"/>
              <a:ext cx="2293979" cy="64404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7" r="59776"/>
            <a:stretch/>
          </p:blipFill>
          <p:spPr>
            <a:xfrm>
              <a:off x="280899" y="195072"/>
              <a:ext cx="1935798" cy="644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6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01DE19F-8088-4FDB-8A9B-5123B456A11F}"/>
              </a:ext>
            </a:extLst>
          </p:cNvPr>
          <p:cNvSpPr/>
          <p:nvPr/>
        </p:nvSpPr>
        <p:spPr>
          <a:xfrm>
            <a:off x="769257" y="3454400"/>
            <a:ext cx="10929257" cy="10336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সনাতন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রোগ নির্ণয় ও আধুনিক পদ্ধতিতে রোগ নির্ণয়ের দু’টি পার্থক্য লিখ।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40916" y="540063"/>
            <a:ext cx="3040632" cy="75170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t="31796" r="60154" b="14139"/>
          <a:stretch/>
        </p:blipFill>
        <p:spPr>
          <a:xfrm>
            <a:off x="8231332" y="772290"/>
            <a:ext cx="2717398" cy="26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FD4089-7682-4A40-B444-C52D45784F9A}"/>
              </a:ext>
            </a:extLst>
          </p:cNvPr>
          <p:cNvSpPr/>
          <p:nvPr/>
        </p:nvSpPr>
        <p:spPr>
          <a:xfrm>
            <a:off x="3464733" y="404195"/>
            <a:ext cx="5436705" cy="708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সেবা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5E2961-B227-4CC3-97D7-70283A0DF7CC}"/>
              </a:ext>
            </a:extLst>
          </p:cNvPr>
          <p:cNvSpPr/>
          <p:nvPr/>
        </p:nvSpPr>
        <p:spPr>
          <a:xfrm>
            <a:off x="1486617" y="4333462"/>
            <a:ext cx="9621079" cy="21203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এক ধরনের চিকিৎসা সেবা। দূর থেকে রোগীরা বিশেষজ্ঞ ডাক্তারের কাছ থেকে অতিদ্রুত চিকিৎসা সংক্রান্ত পরামর্শ নিতে পারেন এর মাধ্যমে। টেলিফোন, মোবাইল, ভিডিও কনফারেন্স বা অনলাইনের মাধ্যমে দেশি-বিদেশী চিকিৎসকের পরামর্শ গ্রহণ করার এই প্রক্রিয়াটি হলো টেলিমেডিসিন।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5" y="1562553"/>
            <a:ext cx="5225142" cy="2544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1562553"/>
            <a:ext cx="4798654" cy="2544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608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http://upload.wikimedia.org/wikipedia/commons/0/0e/%D0%9E%D0%BF%D0%B5%D1%80%D0%B0%D1%86%D0%B8%D0%BE%D0%BD%D0%BD%D0%B0%D1%8F._%D0%A4%D0%A6%D0%9D_%28%D0%A2%D1%8E%D0%BC%D0%B5%D0%BD%D1%8C%29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452108"/>
            <a:ext cx="5631543" cy="3555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40" y="340631"/>
            <a:ext cx="8712159" cy="91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দেখতে পাচ্ছ?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8" descr="http://www.workforce.com/ext/resources/archive_images/2012/08/WF_20120809_NEWS02_120809931.jpg?1375206180"/>
          <p:cNvSpPr>
            <a:spLocks noChangeAspect="1" noChangeArrowheads="1"/>
          </p:cNvSpPr>
          <p:nvPr/>
        </p:nvSpPr>
        <p:spPr bwMode="auto">
          <a:xfrm>
            <a:off x="1679576" y="-1081088"/>
            <a:ext cx="48291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1016" y="5251447"/>
            <a:ext cx="6461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urO sarrjarir jony prostutNikoshBAN"/>
                <a:cs typeface="NikoshBAN" panose="02000000000000000000" pitchFamily="2" charset="0"/>
              </a:rPr>
              <a:t>নিউরো</a:t>
            </a:r>
            <a:r>
              <a:rPr lang="en-US" sz="3200" dirty="0" smtClean="0">
                <a:latin typeface="niurO sarrjarir jony prostut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urO sarrjarir jony prostutNikoshBAN"/>
                <a:cs typeface="NikoshBAN" panose="02000000000000000000" pitchFamily="2" charset="0"/>
              </a:rPr>
              <a:t>সার্জারির</a:t>
            </a:r>
            <a:r>
              <a:rPr lang="en-US" sz="3200" dirty="0" smtClean="0">
                <a:latin typeface="niurO sarrjarir jony prostut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urO sarrjarir jony prostutNikoshBAN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urO sarrjarir jony prostut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urO sarrjarir jony prostutNikoshBAN"/>
                <a:cs typeface="NikoshBAN" panose="02000000000000000000" pitchFamily="2" charset="0"/>
              </a:rPr>
              <a:t>প্রস্তুত</a:t>
            </a:r>
            <a:r>
              <a:rPr lang="en-US" sz="3200" dirty="0" smtClean="0">
                <a:latin typeface="niurO sarrjarir jony prostut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urO sarrjarir jony prostutNikoshBAN"/>
                <a:cs typeface="NikoshBAN" panose="02000000000000000000" pitchFamily="2" charset="0"/>
              </a:rPr>
              <a:t>একটি</a:t>
            </a:r>
            <a:endParaRPr lang="bn-IN" sz="3200" dirty="0" smtClean="0">
              <a:latin typeface="niurO sarrjarir jony prostutNikoshBAN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urO sarrjarir jony prostut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urO sarrjarir jony prostutNikoshBAN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latin typeface="niurO sarrjarir jony prostut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urO sarrjarir jony prostutNikoshBAN"/>
                <a:cs typeface="NikoshBAN" panose="02000000000000000000" pitchFamily="2" charset="0"/>
              </a:rPr>
              <a:t>টেলিমেডিসিন</a:t>
            </a:r>
            <a:r>
              <a:rPr lang="en-US" sz="3200" dirty="0" smtClean="0">
                <a:latin typeface="niurO sarrjarir jony prostut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urO sarrjarir jony prostutNikoshBAN"/>
                <a:cs typeface="NikoshBAN" panose="02000000000000000000" pitchFamily="2" charset="0"/>
              </a:rPr>
              <a:t>কেন্দ্র</a:t>
            </a:r>
            <a:endParaRPr lang="en-US" sz="3200" dirty="0">
              <a:latin typeface="niurO sarrjarir jony prostutNikoshBAN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" y="1478189"/>
            <a:ext cx="4920343" cy="3552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752640" y="5523365"/>
            <a:ext cx="3648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সেবা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24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975">
        <p:circle/>
      </p:transition>
    </mc:Choice>
    <mc:Fallback xmlns="">
      <p:transition spd="slow" advTm="199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2212" y="5457371"/>
            <a:ext cx="891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করোনাভাইরাসের ক্রান্তিকালে দেশে ভার্চুয়াল স্বাস্থ্যসেবা বা টেলিমেডিসিন ব্যবহারের চাহিদা তীব্রভাবে বেড়েছে।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0861" y="3244334"/>
            <a:ext cx="4990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https://www.youtube.com/watch?v=_</a:t>
            </a:r>
            <a:r>
              <a:rPr lang="en-US" dirty="0" smtClean="0">
                <a:hlinkClick r:id="rId4"/>
              </a:rPr>
              <a:t>AM5wlZH2ss</a:t>
            </a:r>
            <a:endParaRPr lang="bn-IN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69142" y="395769"/>
            <a:ext cx="8853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ভিডিও উপভোগ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972456"/>
            <a:ext cx="8839200" cy="4601029"/>
          </a:xfrm>
          <a:prstGeom prst="rect">
            <a:avLst/>
          </a:prstGeom>
        </p:spPr>
      </p:pic>
      <p:pic>
        <p:nvPicPr>
          <p:cNvPr id="2" name="স্বাস্থ্য সুরক্ষায় নতুন দিগন্ত টেলিমেডিসিন সেবা (1) (1) (1) (2) (2) (1) (1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53056" y="1255776"/>
            <a:ext cx="8266176" cy="30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9028" y="3212706"/>
            <a:ext cx="9013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57066" y="526624"/>
            <a:ext cx="3316191" cy="91028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12422" r="9286"/>
          <a:stretch/>
        </p:blipFill>
        <p:spPr>
          <a:xfrm>
            <a:off x="8202304" y="856343"/>
            <a:ext cx="2917372" cy="25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B5F383-129F-44BF-B974-6F91194417CB}"/>
              </a:ext>
            </a:extLst>
          </p:cNvPr>
          <p:cNvSpPr/>
          <p:nvPr/>
        </p:nvSpPr>
        <p:spPr>
          <a:xfrm>
            <a:off x="1683656" y="4256052"/>
            <a:ext cx="8998858" cy="210192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পজিট্রন এমিশন টমোগ্রাফি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টমোগ্রাফি হচ্ছে একটি প্রক্রিয়া 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এক্সরে এবং কম্পিউটার প্রযুক্তি ব্যবহার করে শরীরের ক্রস বিভাগীয় বা ত্রিমাত্রিক ছবি তৈরি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ফেলতে পারে।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cs typeface="NikoshBAN" panose="02000000000000000000" pitchFamily="2" charset="0"/>
              </a:rPr>
              <a:t>CT Scan : Computed Tomography Scan.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8" y="1499591"/>
            <a:ext cx="5050971" cy="2499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/>
          <a:stretch/>
        </p:blipFill>
        <p:spPr>
          <a:xfrm>
            <a:off x="6241143" y="1499591"/>
            <a:ext cx="5317163" cy="2499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551268" y="309443"/>
            <a:ext cx="7379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54230" y="548332"/>
            <a:ext cx="2974221" cy="94916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04" y="436729"/>
            <a:ext cx="2534361" cy="24060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6185" y="3119206"/>
            <a:ext cx="895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চিকিৎসায়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অবদান ব্যাখ্যা কর।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43957" y="382061"/>
            <a:ext cx="2284157" cy="72102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C3B7BD3-06AA-4ADE-915A-1842CDAE791E}"/>
              </a:ext>
            </a:extLst>
          </p:cNvPr>
          <p:cNvSpPr/>
          <p:nvPr/>
        </p:nvSpPr>
        <p:spPr>
          <a:xfrm>
            <a:off x="2559719" y="1797180"/>
            <a:ext cx="7944680" cy="3180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 Scan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 কী?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ডাক্তাররা রোগ নির্ণয়ে কী ব্যবহার করেন?</a:t>
            </a:r>
          </a:p>
        </p:txBody>
      </p:sp>
    </p:spTree>
    <p:extLst>
      <p:ext uri="{BB962C8B-B14F-4D97-AF65-F5344CB8AC3E}">
        <p14:creationId xmlns:p14="http://schemas.microsoft.com/office/powerpoint/2010/main" val="202017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50422" y="343219"/>
            <a:ext cx="2897007" cy="74832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27836" r="11195" b="11567"/>
          <a:stretch/>
        </p:blipFill>
        <p:spPr>
          <a:xfrm>
            <a:off x="1781562" y="522513"/>
            <a:ext cx="2532743" cy="21502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41483" r="59166" b="10998"/>
          <a:stretch/>
        </p:blipFill>
        <p:spPr>
          <a:xfrm>
            <a:off x="7852229" y="522513"/>
            <a:ext cx="2670592" cy="21502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368D75A0-21E6-44EC-9034-7CEA94496E7B}"/>
              </a:ext>
            </a:extLst>
          </p:cNvPr>
          <p:cNvSpPr/>
          <p:nvPr/>
        </p:nvSpPr>
        <p:spPr>
          <a:xfrm>
            <a:off x="999519" y="3513588"/>
            <a:ext cx="10198812" cy="117944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প্রযুক্তির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চিকিৎসার কাজে ব্যবহার হয় এরকম নানা ধরনের যন্ত্রপাতির একটি তালিকা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32494" y="478463"/>
            <a:ext cx="2535714" cy="93952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80" y="1967256"/>
            <a:ext cx="5742541" cy="4291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855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8659" r="8159" b="19413"/>
          <a:stretch/>
        </p:blipFill>
        <p:spPr>
          <a:xfrm>
            <a:off x="1654628" y="1439729"/>
            <a:ext cx="8897257" cy="470262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2525484" y="284652"/>
            <a:ext cx="7155543" cy="1009934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1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5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460" y="3711105"/>
            <a:ext cx="56546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শামছুন নাহার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এমএ,এমএড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ময়মনসিংহ।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slovely1032874@gmail.com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7879" y="366114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অস্টম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১-তথ্য ও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প্রযুক্তির গুরুত্ব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০৪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84" y="1431202"/>
            <a:ext cx="1690191" cy="210020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963804" y="423535"/>
            <a:ext cx="2313295" cy="73825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8" t="34843" r="6443" b="9144"/>
          <a:stretch/>
        </p:blipFill>
        <p:spPr>
          <a:xfrm>
            <a:off x="5804035" y="1192569"/>
            <a:ext cx="487688" cy="5257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4" t="15641" r="2816" b="24478"/>
          <a:stretch/>
        </p:blipFill>
        <p:spPr>
          <a:xfrm>
            <a:off x="2553082" y="1431202"/>
            <a:ext cx="2067685" cy="22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চীনের সনাতন চিকিৎসা – পশ্চিমে বৈষম্যের শিকার | সমাজ সংস্কৃতি | DW |  28.03.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চীনের সনাতন চিকিৎসা – পশ্চিমে বৈষম্যের শিকার | সমাজ সংস্কৃতি | DW |  28.03.201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চীনের সনাতন চিকিৎসা – পশ্চিমে বৈষম্যের শিকার | সমাজ সংস্কৃতি | DW |  28.03.201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3" y="1791779"/>
            <a:ext cx="5216978" cy="2921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0" y="1834641"/>
            <a:ext cx="4767943" cy="28786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2206173" y="440844"/>
            <a:ext cx="7184570" cy="778356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এবং ভেবে বল।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7709" y="4893980"/>
            <a:ext cx="33121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সনাতন পদ্ধতিতে রোগীর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9771" y="4949871"/>
            <a:ext cx="4666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রোগীর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4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06173" y="440844"/>
            <a:ext cx="7184570" cy="778356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এবং ভেবে বল।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88" y="1590631"/>
            <a:ext cx="3550050" cy="3256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25704" y="5010808"/>
            <a:ext cx="4097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3669" y="4987564"/>
            <a:ext cx="3936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1567390"/>
            <a:ext cx="3830319" cy="3256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r="10137"/>
          <a:stretch/>
        </p:blipFill>
        <p:spPr>
          <a:xfrm>
            <a:off x="8631935" y="1567389"/>
            <a:ext cx="3084577" cy="3256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8510017" y="4987565"/>
            <a:ext cx="3571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54263"/>
            <a:ext cx="9071429" cy="45837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29942" y="2199828"/>
            <a:ext cx="4615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:-৬</a:t>
            </a:r>
          </a:p>
          <a:p>
            <a:pPr algn="ctr"/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চিকিৎসায় আইসিটি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:-৬</a:t>
            </a:r>
          </a:p>
          <a:p>
            <a:pPr algn="ctr"/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চিকিৎসায় আইসিটি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4170" y="1320731"/>
            <a:ext cx="516708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৬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চিকিৎসায়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54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68884" y="362857"/>
            <a:ext cx="2396373" cy="79828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65978336"/>
              </p:ext>
            </p:extLst>
          </p:nvPr>
        </p:nvGraphicFramePr>
        <p:xfrm>
          <a:off x="1107384" y="2003976"/>
          <a:ext cx="10409993" cy="3853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7995" y="1440108"/>
            <a:ext cx="7194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7696" y="2621280"/>
            <a:ext cx="5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5920" y="3773424"/>
            <a:ext cx="5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696" y="4925568"/>
            <a:ext cx="5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7CD938-89EC-4242-ABB5-8E8F3F4599D9}"/>
              </a:ext>
            </a:extLst>
          </p:cNvPr>
          <p:cNvSpPr/>
          <p:nvPr/>
        </p:nvSpPr>
        <p:spPr>
          <a:xfrm>
            <a:off x="1961322" y="390689"/>
            <a:ext cx="8640417" cy="585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দেখতে পাচ্ছ?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70" y="2160633"/>
            <a:ext cx="5127329" cy="249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455ECF-7726-4D18-819F-7A7C09EFE100}"/>
              </a:ext>
            </a:extLst>
          </p:cNvPr>
          <p:cNvSpPr/>
          <p:nvPr/>
        </p:nvSpPr>
        <p:spPr>
          <a:xfrm>
            <a:off x="1079421" y="1015198"/>
            <a:ext cx="10261599" cy="92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দুটিতে ডাক্তার রোগীর সাথে কথা বলে শারীরিক অবস্থা জেনে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চেষ্টা করছেন।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6" y="2160633"/>
            <a:ext cx="5344414" cy="2496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079421" y="4988755"/>
            <a:ext cx="10189028" cy="11362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প্রযুক্তির কারনে যেসব ক্ষেত্রে চোখে পড়ার মতো পরিবর্তন হয়েছে তার একটি হচ্ছে চিকিৎসা। চিকিৎসায় আধুনিক যন্ত্রপাতি পুরোপুরি তথ্যপ্রযুক্তি নির্ভর 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চিকিৎসক আইসিটি যন্ত্র ব্যবহার করে রোগীর রোগ নির্ণয়">
            <a:extLst>
              <a:ext uri="{FF2B5EF4-FFF2-40B4-BE49-F238E27FC236}">
                <a16:creationId xmlns:a16="http://schemas.microsoft.com/office/drawing/2014/main" xmlns="" id="{5FAD75C9-B6B5-4150-AA4C-CEEA8841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5" y="1436055"/>
            <a:ext cx="5226657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AC6F75-643B-4ABF-A36A-B521B4C300FC}"/>
              </a:ext>
            </a:extLst>
          </p:cNvPr>
          <p:cNvSpPr/>
          <p:nvPr/>
        </p:nvSpPr>
        <p:spPr>
          <a:xfrm>
            <a:off x="3377648" y="404196"/>
            <a:ext cx="5436705" cy="7089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দ্বারা কী বুঝা যাচ্ছে?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880B2B-23AD-40AD-B4B6-3E83ECBDC111}"/>
              </a:ext>
            </a:extLst>
          </p:cNvPr>
          <p:cNvSpPr txBox="1"/>
          <p:nvPr/>
        </p:nvSpPr>
        <p:spPr>
          <a:xfrm>
            <a:off x="1675202" y="4692628"/>
            <a:ext cx="884159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ডাক্তার একজন রোগীর পুরো শরীর সূক্ষ্মভাবে পরীক্ষা-নিরীক্ষা করতে পারেন এবং অত্যন্ত নিখুঁতভাবে তার রোগ নির্ণয় করতে পারেন।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CDACBE-6241-4901-8BE0-3244FA623D1E}"/>
              </a:ext>
            </a:extLst>
          </p:cNvPr>
          <p:cNvSpPr txBox="1"/>
          <p:nvPr/>
        </p:nvSpPr>
        <p:spPr>
          <a:xfrm>
            <a:off x="1786188" y="5259100"/>
            <a:ext cx="8778649" cy="1200329"/>
          </a:xfrm>
          <a:prstGeom prst="rect">
            <a:avLst/>
          </a:prstGeom>
          <a:noFill/>
          <a:ln>
            <a:solidFill>
              <a:srgbClr val="AC049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ক্তাররা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অনুমানের উপর নির্ভর না করে তথ্য-প্রযুক্তি ব্যবহার করে সঠিক ঔষধ নির্বাচন ও প্রেসক্রিপশন করেন।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3" y="1512255"/>
            <a:ext cx="5363344" cy="2781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416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445</Words>
  <Application>Microsoft Office PowerPoint</Application>
  <PresentationFormat>Widescreen</PresentationFormat>
  <Paragraphs>73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niurO sarrjarir jony prostutNikoshBAN</vt:lpstr>
      <vt:lpstr>Times New Roman</vt:lpstr>
      <vt:lpstr>Vrinda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ছবিগুলোতে কী দেখতে পাচ্ছ?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471</cp:revision>
  <dcterms:created xsi:type="dcterms:W3CDTF">2021-01-19T21:56:13Z</dcterms:created>
  <dcterms:modified xsi:type="dcterms:W3CDTF">2021-04-08T12:07:18Z</dcterms:modified>
</cp:coreProperties>
</file>