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4" r:id="rId2"/>
    <p:sldMasterId id="2147483816" r:id="rId3"/>
    <p:sldMasterId id="2147483828" r:id="rId4"/>
    <p:sldMasterId id="2147483840" r:id="rId5"/>
  </p:sldMasterIdLst>
  <p:notesMasterIdLst>
    <p:notesMasterId r:id="rId33"/>
  </p:notesMasterIdLst>
  <p:sldIdLst>
    <p:sldId id="256" r:id="rId6"/>
    <p:sldId id="282" r:id="rId7"/>
    <p:sldId id="286" r:id="rId8"/>
    <p:sldId id="534" r:id="rId9"/>
    <p:sldId id="287" r:id="rId10"/>
    <p:sldId id="559" r:id="rId11"/>
    <p:sldId id="284" r:id="rId12"/>
    <p:sldId id="561" r:id="rId13"/>
    <p:sldId id="537" r:id="rId14"/>
    <p:sldId id="269" r:id="rId15"/>
    <p:sldId id="562" r:id="rId16"/>
    <p:sldId id="550" r:id="rId17"/>
    <p:sldId id="539" r:id="rId18"/>
    <p:sldId id="544" r:id="rId19"/>
    <p:sldId id="548" r:id="rId20"/>
    <p:sldId id="557" r:id="rId21"/>
    <p:sldId id="566" r:id="rId22"/>
    <p:sldId id="279" r:id="rId23"/>
    <p:sldId id="540" r:id="rId24"/>
    <p:sldId id="536" r:id="rId25"/>
    <p:sldId id="270" r:id="rId26"/>
    <p:sldId id="271" r:id="rId27"/>
    <p:sldId id="556" r:id="rId28"/>
    <p:sldId id="564" r:id="rId29"/>
    <p:sldId id="565" r:id="rId30"/>
    <p:sldId id="288" r:id="rId31"/>
    <p:sldId id="259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FAE"/>
    <a:srgbClr val="F1A537"/>
    <a:srgbClr val="011D29"/>
    <a:srgbClr val="71AA1A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4" autoAdjust="0"/>
  </p:normalViewPr>
  <p:slideViewPr>
    <p:cSldViewPr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835A36-0475-456A-8174-07EB1EFF9040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7B567D-0703-4740-92ED-AFA5A38F2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0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4DEDF-C239-49F2-A083-FBE386FB4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7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চারদিকে স্থলবেষ্টিত জলরাশিকে </a:t>
            </a:r>
            <a:r>
              <a:rPr lang="as-IN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হ্রদ বলে</a:t>
            </a:r>
            <a:r>
              <a:rPr lang="as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।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s-IN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পর্বত শৃঙ্গ</a:t>
            </a:r>
            <a:r>
              <a:rPr lang="as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কাকে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বলেঃ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s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উঃপর্বতের ওপরের দিকে সরু, সূচালো,মোচার মত আকৃতি বিশিষ্ট অংশটিকে </a:t>
            </a:r>
            <a:r>
              <a:rPr lang="as-IN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পর্বত শৃঙ্গ</a:t>
            </a:r>
            <a:r>
              <a:rPr lang="as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বা </a:t>
            </a:r>
            <a:r>
              <a:rPr lang="as-IN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পর্বত</a:t>
            </a:r>
            <a:r>
              <a:rPr lang="as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চূড়া </a:t>
            </a:r>
            <a:r>
              <a:rPr lang="as-IN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বলে</a:t>
            </a:r>
            <a:r>
              <a:rPr lang="as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B567D-0703-4740-92ED-AFA5A38F27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E0D5-BD91-495C-B3DA-1409A1FA55E3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5D14-45AC-4BA2-A030-FD8741481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F524-E260-436D-AD56-B7C88E48864A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1A6A-C9E4-4975-B1DF-1B7C3CD3B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EAEC-9E04-4C18-B55F-139ECEBA1BC0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95CC-E3D6-4F85-B50D-70C43088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1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0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8AAF-F61B-40BB-985E-6742E0F6BB96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6D3D-F6B3-478B-BF5F-3D69AE619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5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9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C11F-D58D-46B1-8F97-A7DE0A403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CA813-C29D-4FF1-9447-4BD78BDDF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A4931-37FF-4C7D-B773-B9591265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946BC-46DC-4877-B084-3E2F1248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0E51-55B4-48AC-8964-59C6039E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4A62-5A4A-4787-A4D7-55B5624B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D555-92FA-47B0-930A-AAD185E7E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7ED23-CA9B-4F65-8EE3-3048E0BE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4C91-3414-4DA0-BCAE-1BD69993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804A-E111-4C64-8B62-2F06C79A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BB08-3447-4156-B64C-7F05CB35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BF172-59AF-47BF-B033-E6D602E8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3E71-33FE-4492-A885-34BC355F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1899-A1D9-427D-B5D0-628B9AB1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F550-D81B-4126-8E7B-46998E4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1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CD06-65E2-4FB7-B155-1F12D12A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66D5-6F5A-4C1A-B8EE-1B6CB0997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8E0CC-E9D5-4913-BA2F-5ACD87856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6CC4A-084C-4F66-9B45-71092E1F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15D6-BEC5-44EB-83E1-3F9BFA17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672BD-FCF3-4C87-B3A1-E172A22B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239F-E490-492C-85AF-3392587B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5C59D-CE9B-46B0-BE92-274B2F63E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73E1D-5C6E-4C12-B564-0F2A1E074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8235B-8E8E-4E81-9BC4-7DCA4CAAD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CD58C-FD99-4B7D-917A-37BD754FC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7140F-5F98-468F-9453-C24ED5BD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1EE3D-4964-4042-97DE-C03D76FB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3B78E-913F-4475-8855-00A08247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5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219A-1FD7-47F2-845A-E742B62B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8A622-38CB-4512-B89D-F864734F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EBD0-144C-4713-8DB5-7F800487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A5D65-2FAA-4D7E-946C-2A1CFD55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9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CD121-C2B0-48E7-8A61-0117C3CD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4697A-F4B0-4215-8BF5-5A8B37D5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8252E-8F31-4E2D-900B-11C6B8AF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6BD6-6B7B-4634-A1EE-89117DD89C7E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05E9-40A6-40A3-9C6E-7A27E1EAC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4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45DE-C106-4253-A819-93C895B0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918F-59C3-4BA3-8BED-E52E4273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B108C-332B-430A-8772-64BE1E312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ED6BB-D26B-40AC-8AA6-83827141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F3FBB-A8D3-432E-91AF-B02AD55C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C948A-BB26-4430-B9F4-8D90F7BB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4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FB38-2A1A-4F61-B902-F05C3224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4B556-45E3-4159-94C4-A02F88F76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8494E-C684-4771-A8F1-FE2AF23C3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BFB7C-9197-4D39-BBAA-EFE9FA2C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75965-88A7-44D1-9A8F-77192479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C8185-F69E-45FA-B701-45F979CE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8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E3A1-7705-45E3-B2F2-7ADF96F4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FABA0-BF58-48E7-A52A-0099400EA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001D0-694B-4715-8C42-F5E3AE16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3D727-F769-48AD-844C-F362B6AD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A2434-EEB3-480F-A8CA-B0CAB0C3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7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1338C-6AAD-44EE-999F-0F7D1CE0B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538E6-B54D-46ED-8CF1-144FB7F0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9464-7A7C-429C-B4EF-9258BB89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9F2A-BECF-42D6-ACF4-00358357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802B-D42A-4B0D-9CBC-844C5059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94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69A-DF7A-4144-B27D-4B12A2CDC41A}" type="datetime1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3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743D-1C0C-40C9-972A-CA32DD4FEE02}" type="datetime1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691B-CEBC-447D-AEDF-71FAABD0BC69}" type="datetime1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24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67BE-9EF2-43AF-B8B5-6C28931DCD63}" type="datetime1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51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F1A7-609B-42B7-A7B9-510A319CC9D7}" type="datetime1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65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AAB4-DD48-4505-8D5E-ACDC503302B4}" type="datetime1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2DDF-A8AF-47C1-9FD7-DB4BF4C2FF32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30E-AD4E-4B19-96A5-3BCFAFA8F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82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6951" y="6143836"/>
            <a:ext cx="2743200" cy="365125"/>
          </a:xfrm>
        </p:spPr>
        <p:txBody>
          <a:bodyPr/>
          <a:lstStyle/>
          <a:p>
            <a:fld id="{79EEBED4-6FC2-4CFA-A8D6-447EABB13B6C}" type="datetime1">
              <a:rPr lang="en-US" smtClean="0"/>
              <a:t>09-Apr-21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3B0A-E029-40AA-B3C9-3ACF43E3B13D}"/>
              </a:ext>
            </a:extLst>
          </p:cNvPr>
          <p:cNvSpPr txBox="1"/>
          <p:nvPr userDrawn="1"/>
        </p:nvSpPr>
        <p:spPr>
          <a:xfrm>
            <a:off x="4935212" y="6356351"/>
            <a:ext cx="2321576" cy="17373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Adobe Caslon Pro Bold" panose="0205070206050A020403" pitchFamily="18" charset="0"/>
              </a:rPr>
              <a:t>Md. Nurul Islam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8BA7AA-F47A-4374-B3D1-780FD8932BB0}"/>
              </a:ext>
            </a:extLst>
          </p:cNvPr>
          <p:cNvSpPr/>
          <p:nvPr userDrawn="1"/>
        </p:nvSpPr>
        <p:spPr>
          <a:xfrm>
            <a:off x="600243" y="449177"/>
            <a:ext cx="1219200" cy="914400"/>
          </a:xfrm>
          <a:prstGeom prst="frame">
            <a:avLst>
              <a:gd name="adj1" fmla="val 723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DFB43-3D29-4B73-98E1-A982F6A2781A}"/>
              </a:ext>
            </a:extLst>
          </p:cNvPr>
          <p:cNvSpPr/>
          <p:nvPr userDrawn="1"/>
        </p:nvSpPr>
        <p:spPr>
          <a:xfrm>
            <a:off x="0" y="0"/>
            <a:ext cx="12192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87B2FC-4006-4694-97F2-B9D832C82EE7}"/>
              </a:ext>
            </a:extLst>
          </p:cNvPr>
          <p:cNvGrpSpPr/>
          <p:nvPr userDrawn="1"/>
        </p:nvGrpSpPr>
        <p:grpSpPr>
          <a:xfrm>
            <a:off x="-561179" y="5476479"/>
            <a:ext cx="1277131" cy="1079204"/>
            <a:chOff x="-2714694" y="-35700"/>
            <a:chExt cx="1609502" cy="181342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68A1F1E-1B1D-46C5-8040-94D33E8C26B9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F9DB378-E413-425F-9F0B-5D75A60DC845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E63E9-F641-458D-8A95-70AA7E713455}"/>
              </a:ext>
            </a:extLst>
          </p:cNvPr>
          <p:cNvGrpSpPr/>
          <p:nvPr userDrawn="1"/>
        </p:nvGrpSpPr>
        <p:grpSpPr>
          <a:xfrm>
            <a:off x="11591757" y="300515"/>
            <a:ext cx="1283368" cy="1084474"/>
            <a:chOff x="-2714694" y="-35700"/>
            <a:chExt cx="1609502" cy="181342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11C0CAA-7740-4ECB-A5D4-672F244F5FA3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3F4EE6F-1F47-4F88-84BC-BE5228290946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0202A4-2FA4-4A14-AE90-FE8DC388B9C8}"/>
              </a:ext>
            </a:extLst>
          </p:cNvPr>
          <p:cNvGrpSpPr/>
          <p:nvPr userDrawn="1"/>
        </p:nvGrpSpPr>
        <p:grpSpPr>
          <a:xfrm>
            <a:off x="1695677" y="57645"/>
            <a:ext cx="11121200" cy="237266"/>
            <a:chOff x="1271758" y="120710"/>
            <a:chExt cx="11923992" cy="184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4DF822-F253-4F83-B5DA-9DD8655A99DD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B5C90E-D11C-42A7-B441-9DD38085AE6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3D1629-9D19-45D2-B105-4CBB1806B68B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08B37F-79CB-4398-B7F6-3FEA2482E89F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4799BD-0E13-4EC1-9EE0-0A19138310EC}"/>
              </a:ext>
            </a:extLst>
          </p:cNvPr>
          <p:cNvGrpSpPr/>
          <p:nvPr userDrawn="1"/>
        </p:nvGrpSpPr>
        <p:grpSpPr>
          <a:xfrm rot="16200000" flipH="1">
            <a:off x="-1516647" y="3128005"/>
            <a:ext cx="3474720" cy="245955"/>
            <a:chOff x="1271758" y="120710"/>
            <a:chExt cx="11923992" cy="1844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5306F8-805B-4438-9368-6AD3C42CC13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CC3483-99EE-4EF6-AF51-513B460A296F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337290-E427-44A2-88CC-2D2C4EDA65B9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81E8B-1DDB-4BEE-A36D-C5DEA6EF478E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39A350-8235-468B-8652-45E40CCC5BE4}"/>
              </a:ext>
            </a:extLst>
          </p:cNvPr>
          <p:cNvGrpSpPr/>
          <p:nvPr userDrawn="1"/>
        </p:nvGrpSpPr>
        <p:grpSpPr>
          <a:xfrm flipV="1">
            <a:off x="-1483899" y="6577307"/>
            <a:ext cx="13675900" cy="243438"/>
            <a:chOff x="1271758" y="120710"/>
            <a:chExt cx="11923992" cy="184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AE8D52-C510-415C-8297-F1B981F3B7F4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5D10D0-C230-4EEB-9829-051D3A459E47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D261B9-FF3F-421E-8E9E-B468BCAFF558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8AC136-0154-478F-B273-CCD9D5872B69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EA060B-56F6-403F-AEFB-1870665FC304}"/>
              </a:ext>
            </a:extLst>
          </p:cNvPr>
          <p:cNvGrpSpPr/>
          <p:nvPr userDrawn="1"/>
        </p:nvGrpSpPr>
        <p:grpSpPr>
          <a:xfrm rot="5400000">
            <a:off x="10307996" y="3006800"/>
            <a:ext cx="3264251" cy="277899"/>
            <a:chOff x="1271758" y="120710"/>
            <a:chExt cx="11923992" cy="18446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2B29A-D34A-46D8-B49B-704D179A6535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1B00943-2265-4B7C-A3E7-55C699B3FA99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44CF94-E359-44B1-B37E-707E50775B1C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FAF182-FF95-4A66-A935-528A958C2AF6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1479107-75DF-456C-96EB-84E6C858ABA4}"/>
              </a:ext>
            </a:extLst>
          </p:cNvPr>
          <p:cNvSpPr txBox="1"/>
          <p:nvPr userDrawn="1"/>
        </p:nvSpPr>
        <p:spPr>
          <a:xfrm>
            <a:off x="7256788" y="6313645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no Pro" panose="02020502040506020403" pitchFamily="18" charset="0"/>
              </a:rPr>
              <a:t>Sherua</a:t>
            </a:r>
            <a:r>
              <a:rPr lang="en-US" sz="2400" dirty="0">
                <a:latin typeface="Arno Pro" panose="02020502040506020403" pitchFamily="18" charset="0"/>
              </a:rPr>
              <a:t> High School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20A8966-2256-46D5-9B46-120D468B7F48}"/>
              </a:ext>
            </a:extLst>
          </p:cNvPr>
          <p:cNvSpPr/>
          <p:nvPr userDrawn="1"/>
        </p:nvSpPr>
        <p:spPr>
          <a:xfrm>
            <a:off x="10819043" y="5422726"/>
            <a:ext cx="1372957" cy="1005882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master </a:t>
            </a:r>
          </a:p>
        </p:txBody>
      </p:sp>
    </p:spTree>
    <p:extLst>
      <p:ext uri="{BB962C8B-B14F-4D97-AF65-F5344CB8AC3E}">
        <p14:creationId xmlns:p14="http://schemas.microsoft.com/office/powerpoint/2010/main" val="35614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7D80-F2D7-4A1F-895D-78B9A2D20C1E}" type="datetime1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1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C0D8-8E57-4E35-8CD5-D98D1E835B42}" type="datetime1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7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5A6B-ABF2-48A2-821A-4831F5B14F81}" type="datetime1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9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DE32-BB76-4F0C-9825-57E42DAC0873}" type="datetime1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1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EFBC-8D4F-41DA-9651-5684878BA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EAAB9-13EC-42D0-AD39-910D0D5C7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6C90C-86FD-40F4-A471-7A16BF98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5328-C8D4-4BAE-8AEB-6B9D345A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7D2B1-113F-42EC-B39B-CE6023E8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1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918E-0662-48EB-AD65-81CD4A8F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3469-C3E5-4567-905E-B330B6D13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67F9F-4F4D-4561-B897-0B11CEF4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FB7B-95E0-4333-8CA8-6058CE3F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CCB88-D1EB-4CE7-9C5B-C2BF1ECA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0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3AC8-9401-4D96-98C3-DF9C4655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2B29B-647C-48F4-9DF0-5A1EAB64B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1EDA-48BD-4CBC-93B3-1290D5E2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B0D3A-3A27-41E3-B60A-2EDF15CD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1C85-E6D4-4460-BECD-740902FB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4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398-A5FA-45C0-A89C-CDC51677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D16E-1E08-4E8B-9DBE-13AB45FDC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435B4-029F-48F2-8966-402F8A166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353FE-FF86-44E0-A041-AE6CE59B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21383-83CD-46D3-840B-F9679B1C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5ED3C-A07E-4DE6-8E3C-9F791E20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5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9E56-5B82-4846-8F23-D22C17EF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79A7D-CD2F-4CA0-8DC0-CE127AFC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96CC9-3484-44AE-B39B-91A4E681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78BED-78FC-4BA0-BD00-76E96E4FB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A56E5-B8C3-4492-972C-E014FFF1C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A98AC-C1C4-43B7-86AC-5CE1072D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31B43-8B83-4C43-97D1-994A1253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3A4C3-97E3-44C3-A00F-583FE044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9A19-AB44-461C-AD5C-0AE719BF0EED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B26B-8606-4A46-A035-C26D5D62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3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F604-DAF4-496C-B5B4-DB00AD8C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DB666-60A9-462A-8D6C-6CBA2FE2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A7E7C-EFEC-4D70-89B4-B2D53D5B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8ADB5-CAE6-40FB-9DE1-6C8747B8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4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36745-97E3-403F-B62D-1FFE0434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ADACC-9477-47BA-9DBF-F0081CE2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436C-835F-41FD-BF97-CDF30408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3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F0B7-32F8-437C-A682-412AFA06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12BB5-F273-4A59-9565-C3C4EC58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F06C-7E87-407E-A586-3B98C735A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669F9-C074-4845-B0ED-294EBC2D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DD4CC-09A6-4AFB-88E5-5F41B925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40069-F766-42BA-BEC1-3D540132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3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7C11-C821-4CFD-ACFA-4868ED21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8AF90-78D2-43EF-AC27-8DC587762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83630-5CE6-443A-9DB5-55C594DAD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45EDC-C4E8-484F-AD7C-29AFC09D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AFADC-59E1-45FA-9364-829D0936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2C1A0-7A2E-4479-A520-55911FA3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1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5025-98D3-4F02-8C8A-D64F8604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A3336-9B81-4E1D-A085-D4775BE9B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F9923-3F11-475F-B6EB-16ADFCD6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2CB2D-5D5D-4E4C-9CBF-CAD644CF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DC4E-F038-4B26-8782-E3B80A3F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6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D5DA1-965A-4F2B-9AEA-7D4D5CF2A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78742-DB8B-4C2B-942F-D9DE543C1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00266-5D7D-4C74-9611-8B1AB5D9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CB56-63A6-4031-B9C4-41A6AAE0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6CD3-8528-45B2-93EE-65BBDFEC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B211-4DD7-4D75-B368-92382844FA84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91B6-5270-4E39-BA2F-97323D4A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DE7E-A328-4B53-B470-3F686D11CBB5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D682-C25C-4143-895E-BB76337C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7632-C66B-4045-88C2-E4CB05BAF1E8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C520-DAC8-470E-97CE-01ECE852D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8FF3-1851-4F8A-93B5-217D11EAA49D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1C8B-E7DF-4F98-9EAB-1B5843D97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D60E5-926E-4F5A-B46E-5715BB48F799}" type="datetimeFigureOut">
              <a:rPr lang="en-US"/>
              <a:pPr>
                <a:defRPr/>
              </a:pPr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D61A19-02EC-4627-8B97-E63C7C56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34000">
              <a:schemeClr val="accent4">
                <a:lumMod val="40000"/>
                <a:lumOff val="60000"/>
              </a:schemeClr>
            </a:gs>
            <a:gs pos="70000">
              <a:srgbClr val="92D05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968F-62DA-4DAD-B691-B76149D5039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F8FC-4665-4400-A359-60393078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DBE62-7018-41AB-B574-567300B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65226-BCD0-43D7-B3C9-EC0AF53AC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3799-0A6E-47B3-8D7F-EF7DC63A2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24A3-CD17-4855-854E-FD95D585D962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5AA28-6E81-4BF4-B159-1154051FB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E34F-FA61-44E9-924E-382040D26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A439-B315-4797-899D-A689D8B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4B12-888E-494F-928B-110B8D9D017F}" type="datetime1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13CF8-03A1-454D-8E92-9631E6FD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88AB3-4225-4282-B0F3-4CA7C21F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8A3C8-729C-4130-96B5-30CB03798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2B80-1EB5-40DD-AA27-3691857D3CBE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61EDA-969C-4BD8-BC47-6F9F33BF8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65540-807C-47FF-B465-DACA0102A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8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4.jpeg"/><Relationship Id="rId5" Type="http://schemas.microsoft.com/office/2007/relationships/hdphoto" Target="../media/hdphoto3.wdp"/><Relationship Id="rId10" Type="http://schemas.openxmlformats.org/officeDocument/2006/relationships/image" Target="../media/image320.png"/><Relationship Id="rId4" Type="http://schemas.openxmlformats.org/officeDocument/2006/relationships/image" Target="../media/image43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1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B2%E0%A7%8B%E0%A6%B9%E0%A6%BF%E0%A6%A4_%E0%A6%B8%E0%A6%BE%E0%A6%97%E0%A6%B0" TargetMode="External"/><Relationship Id="rId13" Type="http://schemas.openxmlformats.org/officeDocument/2006/relationships/hyperlink" Target="https://bn.wikipedia.org/wiki/%E0%A6%89%E0%A6%A4%E0%A7%8D%E0%A6%A4%E0%A6%B0_%E0%A6%AE%E0%A6%B9%E0%A6%BE%E0%A6%B8%E0%A6%BE%E0%A6%97%E0%A6%B0" TargetMode="External"/><Relationship Id="rId18" Type="http://schemas.openxmlformats.org/officeDocument/2006/relationships/hyperlink" Target="https://bn.wikipedia.org/wiki/%E0%A6%86%E0%A6%AE%E0%A7%87%E0%A6%B0%E0%A6%BF%E0%A6%95%E0%A6%BE_%E0%A6%85%E0%A6%9E%E0%A7%8D%E0%A6%9A%E0%A6%B2" TargetMode="External"/><Relationship Id="rId26" Type="http://schemas.openxmlformats.org/officeDocument/2006/relationships/hyperlink" Target="https://bn.wikipedia.org/w/index.php?title=%E0%A6%85%E0%A6%B8%E0%A7%8D%E0%A6%9F%E0%A7%8D%E0%A6%B0%E0%A7%87%E0%A6%B2%E0%A6%BF%E0%A6%AF%E0%A6%BC%E0%A6%BE%E0%A6%B0_%E0%A6%AE%E0%A7%82%E0%A6%B2_%E0%A6%AD%E0%A7%82%E0%A6%96%E0%A6%A3%E0%A7%8D%E0%A6%A1&amp;action=edit&amp;redlink=1" TargetMode="External"/><Relationship Id="rId39" Type="http://schemas.openxmlformats.org/officeDocument/2006/relationships/image" Target="../media/image9.png"/><Relationship Id="rId3" Type="http://schemas.openxmlformats.org/officeDocument/2006/relationships/image" Target="../media/image14.png"/><Relationship Id="rId21" Type="http://schemas.openxmlformats.org/officeDocument/2006/relationships/hyperlink" Target="https://bn.wikipedia.org/wiki/%E0%A6%AA%E0%A7%8D%E0%A6%B0%E0%A6%B6%E0%A6%BE%E0%A6%A8%E0%A7%8D%E0%A6%A4_%E0%A6%AE%E0%A6%B9%E0%A6%BE%E0%A6%B8%E0%A6%BE%E0%A6%97%E0%A6%B0" TargetMode="External"/><Relationship Id="rId34" Type="http://schemas.openxmlformats.org/officeDocument/2006/relationships/hyperlink" Target="https://bn.wikipedia.org/wiki/%E0%A6%A6%E0%A6%95%E0%A7%8D%E0%A6%B7%E0%A6%BF%E0%A6%A3_%E0%A6%AE%E0%A7%87%E0%A6%B0%E0%A7%81" TargetMode="External"/><Relationship Id="rId7" Type="http://schemas.openxmlformats.org/officeDocument/2006/relationships/hyperlink" Target="https://bn.wikipedia.org/wiki/%E0%A6%B8%E0%A7%81%E0%A6%AF%E0%A6%BC%E0%A7%87%E0%A6%9C_%E0%A6%96%E0%A6%BE%E0%A6%B2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s://bn.wikipedia.org/wiki/%E0%A6%AE%E0%A6%B9%E0%A6%BE%E0%A6%A6%E0%A7%87%E0%A6%B6" TargetMode="External"/><Relationship Id="rId25" Type="http://schemas.openxmlformats.org/officeDocument/2006/relationships/image" Target="../media/image19.jpeg"/><Relationship Id="rId33" Type="http://schemas.openxmlformats.org/officeDocument/2006/relationships/hyperlink" Target="https://bn.wikipedia.org/wiki/%E0%A6%AA%E0%A7%83%E0%A6%A5%E0%A6%BF%E0%A6%AC%E0%A7%80" TargetMode="External"/><Relationship Id="rId38" Type="http://schemas.openxmlformats.org/officeDocument/2006/relationships/hyperlink" Target="https://bn.wikipedia.org/wiki/%E0%A6%85%E0%A6%B8%E0%A7%8D%E0%A6%9F%E0%A7%8D%E0%A6%B0%E0%A7%87%E0%A6%B2%E0%A6%BF%E0%A6%AF%E0%A6%BC%E0%A6%BE_(%E0%A6%AE%E0%A6%B9%E0%A6%BE%E0%A6%A6%E0%A7%87%E0%A6%B6)" TargetMode="External"/><Relationship Id="rId2" Type="http://schemas.openxmlformats.org/officeDocument/2006/relationships/hyperlink" Target="https://bn.wikipedia.org/wiki/%E0%A6%9A%E0%A6%BF%E0%A6%A4%E0%A7%8D%E0%A6%B0:En-us-Asia.ogg" TargetMode="External"/><Relationship Id="rId16" Type="http://schemas.openxmlformats.org/officeDocument/2006/relationships/hyperlink" Target="https://bn.wikipedia.org/w/index.php?title=%E0%A6%AA%E0%A6%B6%E0%A7%8D%E0%A6%9A%E0%A6%BF%E0%A6%AE_%E0%A6%97%E0%A7%8B%E0%A6%B2%E0%A6%BE%E0%A6%B0%E0%A7%8D%E0%A6%A7&amp;action=edit&amp;redlink=1" TargetMode="External"/><Relationship Id="rId20" Type="http://schemas.openxmlformats.org/officeDocument/2006/relationships/hyperlink" Target="https://bn.wikipedia.org/wiki/%E0%A6%89%E0%A6%A4%E0%A7%8D%E0%A6%A4%E0%A6%B0_%E0%A6%86%E0%A6%AE%E0%A7%87%E0%A6%B0%E0%A6%BF%E0%A6%95%E0%A6%BE#cite_note-britannica-northamerica-2" TargetMode="External"/><Relationship Id="rId29" Type="http://schemas.openxmlformats.org/officeDocument/2006/relationships/hyperlink" Target="https://bn.wikipedia.org/wiki/%E0%A6%A8%E0%A6%BF%E0%A6%89_%E0%A6%97%E0%A6%BF%E0%A6%A8%E0%A6%B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D%E0%A7%82%E0%A6%AE%E0%A6%A7%E0%A7%8D%E0%A6%AF%E0%A6%B8%E0%A6%BE%E0%A6%97%E0%A6%B0" TargetMode="External"/><Relationship Id="rId11" Type="http://schemas.openxmlformats.org/officeDocument/2006/relationships/hyperlink" Target="https://bn.wikipedia.org/wiki/%E0%A6%B8%E0%A6%BF%E0%A6%A8%E0%A6%BE%E0%A6%87_%E0%A6%89%E0%A6%AA%E0%A6%A6%E0%A7%8D%E0%A6%AC%E0%A7%80%E0%A6%AA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20.jpeg"/><Relationship Id="rId37" Type="http://schemas.openxmlformats.org/officeDocument/2006/relationships/hyperlink" Target="https://bn.wikipedia.org/wiki/%E0%A6%A6%E0%A6%95%E0%A7%8D%E0%A6%B7%E0%A6%BF%E0%A6%A3_%E0%A6%AE%E0%A6%B9%E0%A6%BE%E0%A6%B8%E0%A6%BE%E0%A6%97%E0%A6%B0" TargetMode="External"/><Relationship Id="rId5" Type="http://schemas.openxmlformats.org/officeDocument/2006/relationships/hyperlink" Target="https://bn.wikipedia.org/w/index.php?title=%E0%A6%95%E0%A7%8D%E0%A6%B0%E0%A6%BE%E0%A6%A8%E0%A7%8D%E0%A6%A4%E0%A7%80%E0%A6%AF%E0%A6%BC_%E0%A6%85%E0%A6%9E%E0%A7%8D%E0%A6%9A%E0%A6%B2%E0%A7%87&amp;action=edit&amp;redlink=1" TargetMode="External"/><Relationship Id="rId15" Type="http://schemas.openxmlformats.org/officeDocument/2006/relationships/hyperlink" Target="https://bn.wikipedia.org/wiki/%E0%A6%89%E0%A6%A4%E0%A7%8D%E0%A6%A4%E0%A6%B0_%E0%A6%97%E0%A7%8B%E0%A6%B2%E0%A6%BE%E0%A6%B0%E0%A7%8D%E0%A6%A7" TargetMode="External"/><Relationship Id="rId23" Type="http://schemas.openxmlformats.org/officeDocument/2006/relationships/hyperlink" Target="https://bn.wikipedia.org/w/index.php?title=%E0%A6%95%E0%A7%8D%E0%A6%AF%E0%A6%BE%E0%A6%B0%E0%A6%BF%E0%A6%AC%E0%A7%80%E0%A6%AF%E0%A6%BC%E0%A6%BE%E0%A6%A8_%E0%A6%B8%E0%A6%BE%E0%A6%97%E0%A6%B0&amp;action=edit&amp;redlink=1" TargetMode="External"/><Relationship Id="rId28" Type="http://schemas.openxmlformats.org/officeDocument/2006/relationships/hyperlink" Target="https://bn.wikipedia.org/wiki/%E0%A6%AA%E0%A6%BE%E0%A6%AA%E0%A7%81%E0%A6%AF%E0%A6%BC%E0%A6%BE_%E0%A6%A8%E0%A6%BF%E0%A6%89_%E0%A6%97%E0%A6%BF%E0%A6%A8%E0%A6%BF" TargetMode="External"/><Relationship Id="rId36" Type="http://schemas.openxmlformats.org/officeDocument/2006/relationships/hyperlink" Target="https://bn.wikipedia.org/wiki/%E0%A6%95%E0%A7%81%E0%A6%AE%E0%A7%87%E0%A6%B0%E0%A7%81_%E0%A6%AC%E0%A7%83%E0%A6%A4%E0%A7%8D%E0%A6%A4" TargetMode="External"/><Relationship Id="rId10" Type="http://schemas.openxmlformats.org/officeDocument/2006/relationships/hyperlink" Target="https://bn.wikipedia.org/wiki/%E0%A6%86%E0%A6%9F%E0%A6%B2%E0%A6%BE%E0%A6%A8%E0%A7%8D%E0%A6%9F%E0%A6%BF%E0%A6%95_%E0%A6%AE%E0%A6%B9%E0%A6%BE%E0%A6%B8%E0%A6%BE%E0%A6%97%E0%A6%B0" TargetMode="External"/><Relationship Id="rId19" Type="http://schemas.openxmlformats.org/officeDocument/2006/relationships/hyperlink" Target="https://bn.wikipedia.org/wiki/%E0%A6%89%E0%A6%AA%E0%A6%AE%E0%A6%B9%E0%A6%BE%E0%A6%A6%E0%A7%87%E0%A6%B6" TargetMode="External"/><Relationship Id="rId31" Type="http://schemas.openxmlformats.org/officeDocument/2006/relationships/hyperlink" Target="https://bn.wikipedia.org/wiki/%E0%A6%93%E0%A6%B6%E0%A7%87%E0%A6%A8%E0%A6%BF%E0%A6%AF%E0%A6%BC%E0%A6%BE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bn.wikipedia.org/wiki/%E0%A6%AD%E0%A6%BE%E0%A6%B0%E0%A6%A4_%E0%A6%AE%E0%A6%B9%E0%A6%BE%E0%A6%B8%E0%A6%BE%E0%A6%97%E0%A6%B0" TargetMode="External"/><Relationship Id="rId14" Type="http://schemas.openxmlformats.org/officeDocument/2006/relationships/image" Target="../media/image17.jpeg"/><Relationship Id="rId22" Type="http://schemas.openxmlformats.org/officeDocument/2006/relationships/hyperlink" Target="https://bn.wikipedia.org/wiki/%E0%A6%A6%E0%A6%95%E0%A7%8D%E0%A6%B7%E0%A6%BF%E0%A6%A3_%E0%A6%86%E0%A6%AE%E0%A7%87%E0%A6%B0%E0%A6%BF%E0%A6%95%E0%A6%BE" TargetMode="External"/><Relationship Id="rId27" Type="http://schemas.openxmlformats.org/officeDocument/2006/relationships/hyperlink" Target="https://bn.wikipedia.org/wiki/%E0%A6%A4%E0%A6%BE%E0%A6%B8%E0%A6%AE%E0%A6%BE%E0%A6%A8%E0%A6%BF%E0%A6%AF%E0%A6%BC%E0%A6%BE" TargetMode="External"/><Relationship Id="rId30" Type="http://schemas.openxmlformats.org/officeDocument/2006/relationships/hyperlink" Target="https://bn.wikipedia.org/wiki/%E0%A6%85%E0%A6%B8%E0%A7%8D%E0%A6%9F%E0%A7%8D%E0%A6%B0%E0%A7%87%E0%A6%B2%E0%A6%BF%E0%A6%AF%E0%A6%BC%E0%A6%BE_(%E0%A6%AE%E0%A6%B9%E0%A6%BE%E0%A6%A6%E0%A7%87%E0%A6%B6)#cite_note-1" TargetMode="External"/><Relationship Id="rId35" Type="http://schemas.openxmlformats.org/officeDocument/2006/relationships/hyperlink" Target="https://bn.wikipedia.org/wiki/%E0%A6%A6%E0%A6%95%E0%A7%8D%E0%A6%B7%E0%A6%BF%E0%A6%A3_%E0%A6%97%E0%A7%8B%E0%A6%B2%E0%A6%BE%E0%A6%B0%E0%A7%8D%E0%A6%A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22514" y="541662"/>
            <a:ext cx="25146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DBE45-C926-434F-AB0F-1B462E1D0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77" y1="39029" x2="31563" y2="48851"/>
                        <a14:foregroundMark x1="34219" y1="32687" x2="33423" y2="37533"/>
                        <a14:foregroundMark x1="69059" y1="56753" x2="69489" y2="57315"/>
                        <a14:foregroundMark x1="67083" y1="54167" x2="68565" y2="56106"/>
                        <a14:foregroundMark x1="71146" y1="59483" x2="74949" y2="68483"/>
                        <a14:foregroundMark x1="78333" y1="64296" x2="80052" y2="66451"/>
                        <a14:foregroundMark x1="79583" y1="68822" x2="78490" y2="69899"/>
                        <a14:foregroundMark x1="69770" y1="49112" x2="69583" y2="49713"/>
                        <a14:foregroundMark x1="54792" y1="59124" x2="54167" y2="61925"/>
                        <a14:foregroundMark x1="35625" y1="37428" x2="36563" y2="40445"/>
                        <a14:foregroundMark x1="44870" y1="42385" x2="44010" y2="43032"/>
                        <a14:foregroundMark x1="45729" y1="41739" x2="44870" y2="42385"/>
                        <a14:foregroundMark x1="29219" y1="34411" x2="31563" y2="33980"/>
                        <a14:foregroundMark x1="21406" y1="52874" x2="21406" y2="52874"/>
                        <a14:foregroundMark x1="22969" y1="54167" x2="22969" y2="54167"/>
                        <a14:foregroundMark x1="30312" y1="36566" x2="28438" y2="37213"/>
                        <a14:foregroundMark x1="41510" y1="41092" x2="42135" y2="41092"/>
                        <a14:foregroundMark x1="67396" y1="57830" x2="68021" y2="58046"/>
                        <a14:foregroundMark x1="70521" y1="56968" x2="72083" y2="57615"/>
                        <a14:foregroundMark x1="40729" y1="38075" x2="41042" y2="32256"/>
                        <a14:backgroundMark x1="32813" y1="38075" x2="33281" y2="38937"/>
                        <a14:backgroundMark x1="67396" y1="54167" x2="67083" y2="54598"/>
                        <a14:backgroundMark x1="69896" y1="46695" x2="69271" y2="48851"/>
                        <a14:backgroundMark x1="68490" y1="56106" x2="68490" y2="56753"/>
                        <a14:backgroundMark x1="70365" y1="58092" x2="70365" y2="59339"/>
                        <a14:backgroundMark x1="70833" y1="58693" x2="71615" y2="58693"/>
                        <a14:backgroundMark x1="69427" y1="57399" x2="69985" y2="57913"/>
                        <a14:backgroundMark x1="70990" y1="59124" x2="70990" y2="59124"/>
                        <a14:backgroundMark x1="75208" y1="68606" x2="75208" y2="69253"/>
                        <a14:backgroundMark x1="75052" y1="68391" x2="75521" y2="69253"/>
                        <a14:backgroundMark x1="44792" y1="42170" x2="44792" y2="42385"/>
                        <a14:backgroundMark x1="44948" y1="43247" x2="44948" y2="43247"/>
                        <a14:backgroundMark x1="44948" y1="42816" x2="44948" y2="42816"/>
                        <a14:backgroundMark x1="45729" y1="41739" x2="45729" y2="41739"/>
                        <a14:backgroundMark x1="44948" y1="42385" x2="44948" y2="42385"/>
                        <a14:backgroundMark x1="44635" y1="42385" x2="44635" y2="42385"/>
                        <a14:backgroundMark x1="31719" y1="34195" x2="31719" y2="33980"/>
                        <a14:backgroundMark x1="36719" y1="40445" x2="36719" y2="39799"/>
                        <a14:backgroundMark x1="36406" y1="40661" x2="36406" y2="40661"/>
                        <a14:backgroundMark x1="67083" y1="54382" x2="67083" y2="54382"/>
                        <a14:backgroundMark x1="67083" y1="53951" x2="67083" y2="53951"/>
                        <a14:backgroundMark x1="68490" y1="55891" x2="68490" y2="55891"/>
                        <a14:backgroundMark x1="67552" y1="54598" x2="67552" y2="54598"/>
                        <a14:backgroundMark x1="21875" y1="52874" x2="21875" y2="54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24158" r="16222" b="23620"/>
          <a:stretch/>
        </p:blipFill>
        <p:spPr>
          <a:xfrm>
            <a:off x="914400" y="541662"/>
            <a:ext cx="10515601" cy="595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DA20592-1CB5-489D-BD71-194ACC4E1E9D}"/>
              </a:ext>
            </a:extLst>
          </p:cNvPr>
          <p:cNvSpPr/>
          <p:nvPr/>
        </p:nvSpPr>
        <p:spPr>
          <a:xfrm>
            <a:off x="0" y="0"/>
            <a:ext cx="11936186" cy="6613071"/>
          </a:xfrm>
          <a:prstGeom prst="frame">
            <a:avLst>
              <a:gd name="adj1" fmla="val 2316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DB1A2-0C97-493C-8EAD-40BF40C5A688}"/>
              </a:ext>
            </a:extLst>
          </p:cNvPr>
          <p:cNvSpPr txBox="1"/>
          <p:nvPr/>
        </p:nvSpPr>
        <p:spPr>
          <a:xfrm>
            <a:off x="3619500" y="510665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146" name="Picture 2" descr="মহাদেশ">
            <a:extLst>
              <a:ext uri="{FF2B5EF4-FFF2-40B4-BE49-F238E27FC236}">
                <a16:creationId xmlns:a16="http://schemas.microsoft.com/office/drawing/2014/main" id="{1D624681-458A-4179-911B-5C766EDC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57200"/>
            <a:ext cx="2514600" cy="14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D62D12D-804F-489F-9BFF-F3FD9809852A}"/>
              </a:ext>
            </a:extLst>
          </p:cNvPr>
          <p:cNvSpPr/>
          <p:nvPr/>
        </p:nvSpPr>
        <p:spPr>
          <a:xfrm>
            <a:off x="277586" y="261256"/>
            <a:ext cx="11914414" cy="6596743"/>
          </a:xfrm>
          <a:prstGeom prst="frame">
            <a:avLst>
              <a:gd name="adj1" fmla="val 23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03" y="568225"/>
            <a:ext cx="2650597" cy="7639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24981"/>
            <a:ext cx="10972800" cy="2438394"/>
          </a:xfrm>
          <a:solidFill>
            <a:srgbClr val="011D29"/>
          </a:solidFill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bn-BD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২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পৃথিবীর সবচেয়ে বড় মহাদেশের নাম কী ?    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4D991-1874-46E8-B3EE-C18EFC18A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r="19489"/>
          <a:stretch/>
        </p:blipFill>
        <p:spPr>
          <a:xfrm>
            <a:off x="7527397" y="551679"/>
            <a:ext cx="4038600" cy="308709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C4034DE-16C0-4619-8942-91710F1B3158}"/>
              </a:ext>
            </a:extLst>
          </p:cNvPr>
          <p:cNvSpPr/>
          <p:nvPr/>
        </p:nvSpPr>
        <p:spPr>
          <a:xfrm>
            <a:off x="0" y="0"/>
            <a:ext cx="11931445" cy="6622026"/>
          </a:xfrm>
          <a:prstGeom prst="frame">
            <a:avLst>
              <a:gd name="adj1" fmla="val 196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5F033EB-2A4E-42A7-9A5A-117B1F8022A4}"/>
              </a:ext>
            </a:extLst>
          </p:cNvPr>
          <p:cNvSpPr/>
          <p:nvPr/>
        </p:nvSpPr>
        <p:spPr>
          <a:xfrm>
            <a:off x="250722" y="265470"/>
            <a:ext cx="11941277" cy="6592529"/>
          </a:xfrm>
          <a:prstGeom prst="frame">
            <a:avLst>
              <a:gd name="adj1" fmla="val 196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42C7B2-8A5D-431D-94C8-4DBC79C2DD3C}"/>
              </a:ext>
            </a:extLst>
          </p:cNvPr>
          <p:cNvSpPr/>
          <p:nvPr/>
        </p:nvSpPr>
        <p:spPr>
          <a:xfrm>
            <a:off x="4760528" y="476949"/>
            <a:ext cx="2502142" cy="2375344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203200" h="146050" prst="relaxedInset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+mn-cs"/>
            </a:endParaRPr>
          </a:p>
        </p:txBody>
      </p:sp>
      <p:sp>
        <p:nvSpPr>
          <p:cNvPr id="9" name="4-Point Star 12">
            <a:extLst>
              <a:ext uri="{FF2B5EF4-FFF2-40B4-BE49-F238E27FC236}">
                <a16:creationId xmlns:a16="http://schemas.microsoft.com/office/drawing/2014/main" id="{732ADF0C-8F07-495E-887F-2B06C8F3D2E1}"/>
              </a:ext>
            </a:extLst>
          </p:cNvPr>
          <p:cNvSpPr/>
          <p:nvPr/>
        </p:nvSpPr>
        <p:spPr>
          <a:xfrm>
            <a:off x="5979579" y="1676400"/>
            <a:ext cx="165498" cy="214421"/>
          </a:xfrm>
          <a:prstGeom prst="star4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81F8F-A91D-4B11-9B6B-F2EA4621BBD1}"/>
              </a:ext>
            </a:extLst>
          </p:cNvPr>
          <p:cNvGrpSpPr/>
          <p:nvPr/>
        </p:nvGrpSpPr>
        <p:grpSpPr>
          <a:xfrm>
            <a:off x="5957385" y="1071451"/>
            <a:ext cx="228860" cy="1399205"/>
            <a:chOff x="3810000" y="3124200"/>
            <a:chExt cx="414996" cy="3200400"/>
          </a:xfrm>
        </p:grpSpPr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id="{04E075C0-5FA7-43AF-AD06-CA788E489F78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839714E1-66AD-4999-928D-8079F1D52A01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ysClr val="window" lastClr="FFFFFF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3CC56AED-AB33-48B4-A7A3-2C1F0F994FB1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E5D0C6C-A8A0-46C9-94D5-4DFF06B957D1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3F4518-8FB1-4E8C-A0E9-41250966A285}"/>
              </a:ext>
            </a:extLst>
          </p:cNvPr>
          <p:cNvGrpSpPr/>
          <p:nvPr/>
        </p:nvGrpSpPr>
        <p:grpSpPr>
          <a:xfrm>
            <a:off x="5890045" y="643617"/>
            <a:ext cx="337541" cy="2252434"/>
            <a:chOff x="4224186" y="236408"/>
            <a:chExt cx="167510" cy="22524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D3A3E45-EBA5-4118-AEFB-D83AF06EFB95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DFDBEB17-07D8-42E0-AE04-729348EB6A5D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B6DD21EF-3B15-483F-B086-1A5AF93410DE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ysClr val="window" lastClr="FFFFFF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8438D5-CBE9-4553-B5EE-1950F1F241E6}"/>
                </a:ext>
              </a:extLst>
            </p:cNvPr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5D868AE-402F-41A1-BDD4-39F72C8ACEBD}"/>
              </a:ext>
            </a:extLst>
          </p:cNvPr>
          <p:cNvSpPr/>
          <p:nvPr/>
        </p:nvSpPr>
        <p:spPr>
          <a:xfrm>
            <a:off x="4765672" y="465529"/>
            <a:ext cx="2496998" cy="242174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78C063-BF02-4D87-9ED8-4B70FAE49028}"/>
              </a:ext>
            </a:extLst>
          </p:cNvPr>
          <p:cNvGrpSpPr/>
          <p:nvPr/>
        </p:nvGrpSpPr>
        <p:grpSpPr>
          <a:xfrm>
            <a:off x="4675556" y="435639"/>
            <a:ext cx="2647036" cy="2458200"/>
            <a:chOff x="2576739" y="3078455"/>
            <a:chExt cx="2647036" cy="24582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B32237-14E6-4FA7-9380-CAF4BE768CA8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12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EB4CA1-01D3-41F4-9069-A295F4195AE7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4CE751-08E2-4D0B-9F62-AB854E404C56}"/>
                </a:ext>
              </a:extLst>
            </p:cNvPr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AC95B0-3B6C-449E-883B-39B8E41254C2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B7228-713C-450B-BCCA-4D296DA74FDF}"/>
                </a:ext>
              </a:extLst>
            </p:cNvPr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7F89A5-BE94-4D73-B674-D4240D6F7A92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F4CAC9-F448-419D-801F-A339A6283B23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AC9B56-0FB2-4C79-8328-662038C75D57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014F76-AB7E-4C5E-9137-CE76683E29B8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C8A73F-D312-45D8-BD05-2CCC09AD4F0A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D5D9CF-D770-48C5-997D-9DF5C78AAF51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10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AAABE0-00FF-40AF-9E0F-C802E9D8BD94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+mn-cs"/>
                </a:rPr>
                <a:t>11</a:t>
              </a:r>
            </a:p>
          </p:txBody>
        </p:sp>
      </p:grpSp>
      <p:sp>
        <p:nvSpPr>
          <p:cNvPr id="34" name="Right Arrow 37">
            <a:extLst>
              <a:ext uri="{FF2B5EF4-FFF2-40B4-BE49-F238E27FC236}">
                <a16:creationId xmlns:a16="http://schemas.microsoft.com/office/drawing/2014/main" id="{CD6BA8AD-4580-4B71-A471-944918B73E79}"/>
              </a:ext>
            </a:extLst>
          </p:cNvPr>
          <p:cNvSpPr/>
          <p:nvPr/>
        </p:nvSpPr>
        <p:spPr>
          <a:xfrm>
            <a:off x="621761" y="1295400"/>
            <a:ext cx="3741687" cy="1771427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18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0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ontinent world map outline in bangla">
            <a:extLst>
              <a:ext uri="{FF2B5EF4-FFF2-40B4-BE49-F238E27FC236}">
                <a16:creationId xmlns:a16="http://schemas.microsoft.com/office/drawing/2014/main" id="{0F044DE1-A468-4B85-9528-9F57FCBC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6" y="1028700"/>
            <a:ext cx="9144000" cy="488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40D72-7D26-4004-954D-3E02139DF72C}"/>
              </a:ext>
            </a:extLst>
          </p:cNvPr>
          <p:cNvSpPr txBox="1"/>
          <p:nvPr/>
        </p:nvSpPr>
        <p:spPr>
          <a:xfrm rot="16200000">
            <a:off x="-1908924" y="3289336"/>
            <a:ext cx="5106048" cy="584775"/>
          </a:xfrm>
          <a:prstGeom prst="rect">
            <a:avLst/>
          </a:prstGeom>
          <a:noFill/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এশিয়া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মহাদেশের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ভৌগলিক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2EF86-74C3-4F0E-8062-5DD713981795}"/>
              </a:ext>
            </a:extLst>
          </p:cNvPr>
          <p:cNvSpPr/>
          <p:nvPr/>
        </p:nvSpPr>
        <p:spPr>
          <a:xfrm>
            <a:off x="10294001" y="175038"/>
            <a:ext cx="1733550" cy="567185"/>
          </a:xfrm>
          <a:prstGeom prst="rect">
            <a:avLst/>
          </a:prstGeom>
          <a:solidFill>
            <a:srgbClr val="0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0DEBA-2B96-4E4A-949C-187BFAE96565}"/>
              </a:ext>
            </a:extLst>
          </p:cNvPr>
          <p:cNvSpPr/>
          <p:nvPr/>
        </p:nvSpPr>
        <p:spPr>
          <a:xfrm>
            <a:off x="2423606" y="4842581"/>
            <a:ext cx="4379047" cy="1075942"/>
          </a:xfrm>
          <a:prstGeom prst="rect">
            <a:avLst/>
          </a:prstGeom>
          <a:solidFill>
            <a:srgbClr val="0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4B9E2A-0D93-4644-94EF-76F0EF5D5765}"/>
              </a:ext>
            </a:extLst>
          </p:cNvPr>
          <p:cNvGrpSpPr/>
          <p:nvPr/>
        </p:nvGrpSpPr>
        <p:grpSpPr>
          <a:xfrm>
            <a:off x="9735372" y="2908409"/>
            <a:ext cx="2097953" cy="1880761"/>
            <a:chOff x="-204044" y="0"/>
            <a:chExt cx="2982657" cy="28374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18218F-9A39-41AA-8EE9-02199B41148C}"/>
                </a:ext>
              </a:extLst>
            </p:cNvPr>
            <p:cNvSpPr/>
            <p:nvPr/>
          </p:nvSpPr>
          <p:spPr>
            <a:xfrm>
              <a:off x="0" y="0"/>
              <a:ext cx="2688336" cy="2688336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4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3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B27B59-28BA-4215-BD53-F768480B4CD6}"/>
                </a:ext>
              </a:extLst>
            </p:cNvPr>
            <p:cNvGrpSpPr/>
            <p:nvPr/>
          </p:nvGrpSpPr>
          <p:grpSpPr>
            <a:xfrm>
              <a:off x="-204044" y="46846"/>
              <a:ext cx="2982657" cy="2790590"/>
              <a:chOff x="-226716" y="-353646"/>
              <a:chExt cx="3314064" cy="3100656"/>
            </a:xfrm>
          </p:grpSpPr>
          <p:sp>
            <p:nvSpPr>
              <p:cNvPr id="14" name="Down Arrow 26">
                <a:extLst>
                  <a:ext uri="{FF2B5EF4-FFF2-40B4-BE49-F238E27FC236}">
                    <a16:creationId xmlns:a16="http://schemas.microsoft.com/office/drawing/2014/main" id="{004DFE04-7715-4176-AC5F-351DC079C992}"/>
                  </a:ext>
                </a:extLst>
              </p:cNvPr>
              <p:cNvSpPr/>
              <p:nvPr/>
            </p:nvSpPr>
            <p:spPr>
              <a:xfrm flipV="1">
                <a:off x="1281791" y="391467"/>
                <a:ext cx="304800" cy="533401"/>
              </a:xfrm>
              <a:prstGeom prst="downArrow">
                <a:avLst/>
              </a:prstGeom>
              <a:solidFill>
                <a:srgbClr val="7030A0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83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Down Arrow 27">
                <a:extLst>
                  <a:ext uri="{FF2B5EF4-FFF2-40B4-BE49-F238E27FC236}">
                    <a16:creationId xmlns:a16="http://schemas.microsoft.com/office/drawing/2014/main" id="{95135511-1155-45A7-A404-ACC736F7124C}"/>
                  </a:ext>
                </a:extLst>
              </p:cNvPr>
              <p:cNvSpPr/>
              <p:nvPr/>
            </p:nvSpPr>
            <p:spPr>
              <a:xfrm rot="16200000" flipV="1">
                <a:off x="970747" y="839636"/>
                <a:ext cx="304800" cy="685798"/>
              </a:xfrm>
              <a:prstGeom prst="downArrow">
                <a:avLst/>
              </a:prstGeom>
              <a:solidFill>
                <a:srgbClr val="7030A0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83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ight Arrow 28">
                <a:extLst>
                  <a:ext uri="{FF2B5EF4-FFF2-40B4-BE49-F238E27FC236}">
                    <a16:creationId xmlns:a16="http://schemas.microsoft.com/office/drawing/2014/main" id="{0BB1DF29-83D4-4F38-91D9-0047DC67C4BC}"/>
                  </a:ext>
                </a:extLst>
              </p:cNvPr>
              <p:cNvSpPr/>
              <p:nvPr/>
            </p:nvSpPr>
            <p:spPr>
              <a:xfrm>
                <a:off x="1582718" y="1020192"/>
                <a:ext cx="609599" cy="304800"/>
              </a:xfrm>
              <a:prstGeom prst="rightArrow">
                <a:avLst/>
              </a:prstGeom>
              <a:solidFill>
                <a:srgbClr val="7030A0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83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ight Arrow 29">
                <a:extLst>
                  <a:ext uri="{FF2B5EF4-FFF2-40B4-BE49-F238E27FC236}">
                    <a16:creationId xmlns:a16="http://schemas.microsoft.com/office/drawing/2014/main" id="{8E19F2AC-78CC-42CE-8196-25166DA9BBAB}"/>
                  </a:ext>
                </a:extLst>
              </p:cNvPr>
              <p:cNvSpPr/>
              <p:nvPr/>
            </p:nvSpPr>
            <p:spPr>
              <a:xfrm rot="5400000">
                <a:off x="1167491" y="1549072"/>
                <a:ext cx="533401" cy="304800"/>
              </a:xfrm>
              <a:prstGeom prst="rightArrow">
                <a:avLst/>
              </a:prstGeom>
              <a:solidFill>
                <a:srgbClr val="7030A0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83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6B6235-8D36-4B82-8C9A-CE49C3282ABB}"/>
                  </a:ext>
                </a:extLst>
              </p:cNvPr>
              <p:cNvSpPr txBox="1"/>
              <p:nvPr/>
            </p:nvSpPr>
            <p:spPr>
              <a:xfrm>
                <a:off x="976992" y="-353646"/>
                <a:ext cx="1107270" cy="92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উঃ</a:t>
                </a:r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47C8FC-CBCD-4BB8-96E6-45049B399B09}"/>
                  </a:ext>
                </a:extLst>
              </p:cNvPr>
              <p:cNvSpPr txBox="1"/>
              <p:nvPr/>
            </p:nvSpPr>
            <p:spPr>
              <a:xfrm>
                <a:off x="780247" y="1775246"/>
                <a:ext cx="1410133" cy="97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দঃ</a:t>
                </a:r>
                <a:r>
                  <a:rPr kumimoji="0" lang="bn-BD" sz="3167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3167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B84C77-02F3-4034-9F49-150FA28A03CB}"/>
                  </a:ext>
                </a:extLst>
              </p:cNvPr>
              <p:cNvSpPr txBox="1"/>
              <p:nvPr/>
            </p:nvSpPr>
            <p:spPr>
              <a:xfrm>
                <a:off x="1983952" y="758999"/>
                <a:ext cx="1103396" cy="92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পূঃ</a:t>
                </a:r>
                <a:r>
                  <a:rPr kumimoji="0" lang="bn-BD" sz="27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</a:t>
                </a:r>
                <a:endParaRPr kumimoji="0" lang="en-US" sz="275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575368-5960-40C5-BF42-5BD63B28DD04}"/>
                  </a:ext>
                </a:extLst>
              </p:cNvPr>
              <p:cNvSpPr txBox="1"/>
              <p:nvPr/>
            </p:nvSpPr>
            <p:spPr>
              <a:xfrm flipH="1">
                <a:off x="-226716" y="697442"/>
                <a:ext cx="1408198" cy="97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পঃ</a:t>
                </a:r>
                <a:r>
                  <a:rPr kumimoji="0" lang="bn-BD" sz="3167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22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 </a:t>
                </a:r>
                <a:endParaRPr kumimoji="0" lang="en-US" sz="225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825AAB1-F93E-4EE0-BF9D-71C5F625CF95}"/>
                  </a:ext>
                </a:extLst>
              </p:cNvPr>
              <p:cNvSpPr/>
              <p:nvPr/>
            </p:nvSpPr>
            <p:spPr>
              <a:xfrm>
                <a:off x="1181483" y="817245"/>
                <a:ext cx="537119" cy="606463"/>
              </a:xfrm>
              <a:prstGeom prst="ellipse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104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83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EE582D9-6975-4B2F-8B1A-B0A47DB87E6E}"/>
              </a:ext>
            </a:extLst>
          </p:cNvPr>
          <p:cNvSpPr txBox="1"/>
          <p:nvPr/>
        </p:nvSpPr>
        <p:spPr>
          <a:xfrm>
            <a:off x="9682399" y="1028699"/>
            <a:ext cx="2315112" cy="4893647"/>
          </a:xfrm>
          <a:prstGeom prst="rect">
            <a:avLst/>
          </a:prstGeom>
          <a:noFill/>
          <a:ln w="28575">
            <a:solidFill>
              <a:srgbClr val="011D2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গোলার্ধে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মহাসাগর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দক্ষিণে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মহাসাগর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প্রশান্ত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মহাসাগর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দক্ষিণ-পশ্চিমে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লোহিত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সাগর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আফ্রিকা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পশ্চিমে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ভূমধ্যসাগর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পশ্চিমে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ইউরোপ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E9274B9-2E07-49BB-A617-7E6102BF1A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5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 descr="Image result for continent world map outline in bangla">
            <a:extLst>
              <a:ext uri="{FF2B5EF4-FFF2-40B4-BE49-F238E27FC236}">
                <a16:creationId xmlns:a16="http://schemas.microsoft.com/office/drawing/2014/main" id="{1B93FC1A-3398-420B-8B56-FD2CD750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33" t="2222" r="12400" b="48022"/>
          <a:stretch>
            <a:fillRect/>
          </a:stretch>
        </p:blipFill>
        <p:spPr bwMode="auto">
          <a:xfrm>
            <a:off x="4953000" y="1143000"/>
            <a:ext cx="3352800" cy="2559164"/>
          </a:xfrm>
          <a:custGeom>
            <a:avLst/>
            <a:gdLst>
              <a:gd name="connsiteX0" fmla="*/ 1676400 w 3352800"/>
              <a:gd name="connsiteY0" fmla="*/ 0 h 2559164"/>
              <a:gd name="connsiteX1" fmla="*/ 3352800 w 3352800"/>
              <a:gd name="connsiteY1" fmla="*/ 1279582 h 2559164"/>
              <a:gd name="connsiteX2" fmla="*/ 1676400 w 3352800"/>
              <a:gd name="connsiteY2" fmla="*/ 2559164 h 2559164"/>
              <a:gd name="connsiteX3" fmla="*/ 0 w 3352800"/>
              <a:gd name="connsiteY3" fmla="*/ 1279582 h 2559164"/>
              <a:gd name="connsiteX4" fmla="*/ 1676400 w 3352800"/>
              <a:gd name="connsiteY4" fmla="*/ 0 h 25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559164">
                <a:moveTo>
                  <a:pt x="1676400" y="0"/>
                </a:moveTo>
                <a:cubicBezTo>
                  <a:pt x="2602250" y="0"/>
                  <a:pt x="3352800" y="572888"/>
                  <a:pt x="3352800" y="1279582"/>
                </a:cubicBezTo>
                <a:cubicBezTo>
                  <a:pt x="3352800" y="1986276"/>
                  <a:pt x="2602250" y="2559164"/>
                  <a:pt x="1676400" y="2559164"/>
                </a:cubicBezTo>
                <a:cubicBezTo>
                  <a:pt x="750550" y="2559164"/>
                  <a:pt x="0" y="1986276"/>
                  <a:pt x="0" y="1279582"/>
                </a:cubicBezTo>
                <a:cubicBezTo>
                  <a:pt x="0" y="572888"/>
                  <a:pt x="750550" y="0"/>
                  <a:pt x="16764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DCBA245-CD33-40F7-B0C0-E3AE428529E3}"/>
              </a:ext>
            </a:extLst>
          </p:cNvPr>
          <p:cNvGrpSpPr/>
          <p:nvPr/>
        </p:nvGrpSpPr>
        <p:grpSpPr>
          <a:xfrm>
            <a:off x="5645366" y="-52933"/>
            <a:ext cx="2314575" cy="1323036"/>
            <a:chOff x="5405788" y="4575099"/>
            <a:chExt cx="2504265" cy="1365628"/>
          </a:xfrm>
        </p:grpSpPr>
        <p:pic>
          <p:nvPicPr>
            <p:cNvPr id="30" name="Picture 8" descr="ᐈ The atlantic ocean stock pictures, Royalty Free north atlantic ocean pics  | download on Depositphotos®">
              <a:extLst>
                <a:ext uri="{FF2B5EF4-FFF2-40B4-BE49-F238E27FC236}">
                  <a16:creationId xmlns:a16="http://schemas.microsoft.com/office/drawing/2014/main" id="{DECEDBDA-D8B0-44AD-A300-B7598F253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788" y="4575099"/>
              <a:ext cx="2504265" cy="1365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6F943-DB58-4545-8F38-AE79F2EB5390}"/>
                </a:ext>
              </a:extLst>
            </p:cNvPr>
            <p:cNvSpPr txBox="1"/>
            <p:nvPr/>
          </p:nvSpPr>
          <p:spPr>
            <a:xfrm>
              <a:off x="5453414" y="4724400"/>
              <a:ext cx="1785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উত্তর</a:t>
              </a:r>
              <a:r>
                <a:rPr lang="en-US" dirty="0"/>
                <a:t> </a:t>
              </a:r>
              <a:r>
                <a:rPr lang="en-US" dirty="0" err="1"/>
                <a:t>মহাসাগর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D625F3-787C-4393-8A68-B533C7848DF5}"/>
              </a:ext>
            </a:extLst>
          </p:cNvPr>
          <p:cNvGrpSpPr/>
          <p:nvPr/>
        </p:nvGrpSpPr>
        <p:grpSpPr>
          <a:xfrm rot="16200000">
            <a:off x="7421759" y="1857647"/>
            <a:ext cx="2152266" cy="1621588"/>
            <a:chOff x="2473496" y="4575100"/>
            <a:chExt cx="2619375" cy="1365628"/>
          </a:xfrm>
        </p:grpSpPr>
        <p:pic>
          <p:nvPicPr>
            <p:cNvPr id="27" name="Picture 10" descr="পিটকেয়রন দ্বীপ। এটি প্রশান্ত মহাসাগরের দক্ষিণ দিকে অবস্থান। ২ মাইল দৈর্ঘের  এই দ্বীপে জনসংখ্যা মাত্র ৫০ জন। ছবি: গুগল">
              <a:extLst>
                <a:ext uri="{FF2B5EF4-FFF2-40B4-BE49-F238E27FC236}">
                  <a16:creationId xmlns:a16="http://schemas.microsoft.com/office/drawing/2014/main" id="{BAFAFD30-6C95-4F1C-9B08-048A44EDB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496" y="4575100"/>
              <a:ext cx="2619375" cy="1365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79FC3B-471B-4B5F-8E57-FAA6241C733D}"/>
                </a:ext>
              </a:extLst>
            </p:cNvPr>
            <p:cNvSpPr txBox="1"/>
            <p:nvPr/>
          </p:nvSpPr>
          <p:spPr>
            <a:xfrm>
              <a:off x="2750019" y="4890987"/>
              <a:ext cx="2146278" cy="31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প্রশান্ত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মহাসাগর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pic>
        <p:nvPicPr>
          <p:cNvPr id="32" name="Picture 6" descr="ভারত মহাসাগর | কি কেন কিভাবে | Indian Ocean | Ki Keno Kivabe - YouTube">
            <a:extLst>
              <a:ext uri="{FF2B5EF4-FFF2-40B4-BE49-F238E27FC236}">
                <a16:creationId xmlns:a16="http://schemas.microsoft.com/office/drawing/2014/main" id="{57A4B259-FF3B-4EEE-B517-432C8801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565">
            <a:off x="4942508" y="3390633"/>
            <a:ext cx="2314575" cy="1482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ভূমধ্যসাগর | কি কেন কিভাবে | Mediterranean Sea | Ki Keno Kivabe - YouTube">
            <a:extLst>
              <a:ext uri="{FF2B5EF4-FFF2-40B4-BE49-F238E27FC236}">
                <a16:creationId xmlns:a16="http://schemas.microsoft.com/office/drawing/2014/main" id="{BB9D42B9-B492-4EA5-BA63-8BB7BE17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45">
            <a:off x="2650579" y="2146669"/>
            <a:ext cx="2206256" cy="1782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80F8B99-7868-4BC7-8ADE-B2419CF59C5E}"/>
              </a:ext>
            </a:extLst>
          </p:cNvPr>
          <p:cNvSpPr/>
          <p:nvPr/>
        </p:nvSpPr>
        <p:spPr>
          <a:xfrm>
            <a:off x="4952999" y="1136002"/>
            <a:ext cx="3352800" cy="2559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953E6-B96A-46AE-8731-0EE2C345E7A2}"/>
              </a:ext>
            </a:extLst>
          </p:cNvPr>
          <p:cNvSpPr txBox="1"/>
          <p:nvPr/>
        </p:nvSpPr>
        <p:spPr>
          <a:xfrm>
            <a:off x="5079096" y="396880"/>
            <a:ext cx="2761988" cy="567185"/>
          </a:xfrm>
          <a:prstGeom prst="rect">
            <a:avLst/>
          </a:prstGeom>
          <a:noFill/>
          <a:ln>
            <a:noFill/>
          </a:ln>
        </p:spPr>
        <p:txBody>
          <a:bodyPr wrap="square" lIns="104501" tIns="52250" rIns="104501" bIns="52250" rtlCol="0">
            <a:spAutoFit/>
          </a:bodyPr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মহাসাগর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6BE6F-DDA9-48DE-98F5-B81F74CA0050}"/>
              </a:ext>
            </a:extLst>
          </p:cNvPr>
          <p:cNvSpPr txBox="1"/>
          <p:nvPr/>
        </p:nvSpPr>
        <p:spPr>
          <a:xfrm rot="16200000">
            <a:off x="7148487" y="2569824"/>
            <a:ext cx="2712087" cy="567185"/>
          </a:xfrm>
          <a:prstGeom prst="rect">
            <a:avLst/>
          </a:prstGeom>
          <a:noFill/>
          <a:ln>
            <a:noFill/>
          </a:ln>
        </p:spPr>
        <p:txBody>
          <a:bodyPr wrap="square" lIns="104501" tIns="52250" rIns="104501" bIns="52250" rtlCol="0">
            <a:spAutoFit/>
          </a:bodyPr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272B9-ECD6-4CBF-9C46-CB4FA00D3534}"/>
              </a:ext>
            </a:extLst>
          </p:cNvPr>
          <p:cNvSpPr txBox="1"/>
          <p:nvPr/>
        </p:nvSpPr>
        <p:spPr>
          <a:xfrm>
            <a:off x="4741112" y="3872923"/>
            <a:ext cx="2921022" cy="567185"/>
          </a:xfrm>
          <a:prstGeom prst="rect">
            <a:avLst/>
          </a:prstGeom>
          <a:noFill/>
          <a:ln>
            <a:noFill/>
          </a:ln>
        </p:spPr>
        <p:txBody>
          <a:bodyPr wrap="square" lIns="104501" tIns="52250" rIns="104501" bIns="52250" rtlCol="0">
            <a:spAutoFit/>
          </a:bodyPr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মহাসাগর </a:t>
            </a:r>
            <a:r>
              <a:rPr lang="bn-I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8BF8-B835-45D2-AB17-65FB5DABB84F}"/>
              </a:ext>
            </a:extLst>
          </p:cNvPr>
          <p:cNvSpPr txBox="1"/>
          <p:nvPr/>
        </p:nvSpPr>
        <p:spPr>
          <a:xfrm rot="16200000">
            <a:off x="2017532" y="2583935"/>
            <a:ext cx="3656515" cy="1028850"/>
          </a:xfrm>
          <a:prstGeom prst="rect">
            <a:avLst/>
          </a:prstGeom>
          <a:noFill/>
          <a:ln>
            <a:noFill/>
          </a:ln>
        </p:spPr>
        <p:txBody>
          <a:bodyPr wrap="square" lIns="104501" tIns="52250" rIns="104501" bIns="52250" rtlCol="0">
            <a:spAutoFit/>
          </a:bodyPr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ভূমধ্যসাগর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আফ্রিকা মহাদেশ ।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B21D74-4888-483D-AA26-3015F1361F63}"/>
              </a:ext>
            </a:extLst>
          </p:cNvPr>
          <p:cNvSpPr txBox="1"/>
          <p:nvPr/>
        </p:nvSpPr>
        <p:spPr>
          <a:xfrm>
            <a:off x="295686" y="255004"/>
            <a:ext cx="4892332" cy="584775"/>
          </a:xfrm>
          <a:prstGeom prst="rect">
            <a:avLst/>
          </a:prstGeom>
          <a:noFill/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এশিয়া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মহাদেশের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ভৌগলিক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4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35" grpId="1" animBg="1"/>
      <p:bldP spid="7" grpId="0"/>
      <p:bldP spid="1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sia Map Wallpapers - Wallpaper Cave">
            <a:extLst>
              <a:ext uri="{FF2B5EF4-FFF2-40B4-BE49-F238E27FC236}">
                <a16:creationId xmlns:a16="http://schemas.microsoft.com/office/drawing/2014/main" id="{0671B1BE-EEA3-4762-9849-F2ECBFFE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1" y="780541"/>
            <a:ext cx="3896624" cy="272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C3A72-D8DB-437F-A01F-7229FDA8E445}"/>
              </a:ext>
            </a:extLst>
          </p:cNvPr>
          <p:cNvSpPr txBox="1"/>
          <p:nvPr/>
        </p:nvSpPr>
        <p:spPr>
          <a:xfrm>
            <a:off x="587681" y="-983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3C1EB-6801-486F-A41F-F0C54E7ED685}"/>
              </a:ext>
            </a:extLst>
          </p:cNvPr>
          <p:cNvSpPr txBox="1"/>
          <p:nvPr/>
        </p:nvSpPr>
        <p:spPr>
          <a:xfrm>
            <a:off x="4800600" y="646331"/>
            <a:ext cx="6705600" cy="3046988"/>
          </a:xfrm>
          <a:prstGeom prst="rect">
            <a:avLst/>
          </a:prstGeom>
          <a:noFill/>
          <a:ln>
            <a:solidFill>
              <a:srgbClr val="011D2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স্থলভাগের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অন্তর্ভূক্ত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বৃহত্তম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৪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৪৬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১৪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বর্গকিলোমিটার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সুত্রঃ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এনসাইক্লোপিডিয়া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অফ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ব্রিটানিকা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ইউরোপ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আফ্রিকা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করলেও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F02B3-63E7-49F5-9439-ACF79C28DB93}"/>
              </a:ext>
            </a:extLst>
          </p:cNvPr>
          <p:cNvSpPr txBox="1"/>
          <p:nvPr/>
        </p:nvSpPr>
        <p:spPr>
          <a:xfrm>
            <a:off x="4800600" y="3781154"/>
            <a:ext cx="670560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৪৫৬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৬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৬৭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লোকের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( ২০১৮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জনসংখ্যার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বৃহত্তম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এখানেই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উঠেছিল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অধিকাংশ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প্রাচীন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সভ্যতা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928F5C-9F41-453E-B37E-98F2CACBF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1" y="3790986"/>
            <a:ext cx="3896624" cy="260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1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5B16471C-7B7C-484B-B09E-3CC5AD3079E3}"/>
              </a:ext>
            </a:extLst>
          </p:cNvPr>
          <p:cNvSpPr/>
          <p:nvPr/>
        </p:nvSpPr>
        <p:spPr>
          <a:xfrm>
            <a:off x="5876833" y="-219167"/>
            <a:ext cx="438334" cy="438334"/>
          </a:xfrm>
          <a:prstGeom prst="diamond">
            <a:avLst/>
          </a:prstGeom>
          <a:solidFill>
            <a:srgbClr val="755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16632377-EFC1-4512-AB61-546356D9A844}"/>
              </a:ext>
            </a:extLst>
          </p:cNvPr>
          <p:cNvSpPr/>
          <p:nvPr/>
        </p:nvSpPr>
        <p:spPr>
          <a:xfrm>
            <a:off x="6429099" y="-219167"/>
            <a:ext cx="438334" cy="438334"/>
          </a:xfrm>
          <a:prstGeom prst="diamond">
            <a:avLst/>
          </a:prstGeom>
          <a:solidFill>
            <a:srgbClr val="41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3BE71BB-1F48-40E1-94D4-F4326E335F19}"/>
              </a:ext>
            </a:extLst>
          </p:cNvPr>
          <p:cNvSpPr/>
          <p:nvPr/>
        </p:nvSpPr>
        <p:spPr>
          <a:xfrm>
            <a:off x="5324567" y="-219167"/>
            <a:ext cx="438334" cy="438334"/>
          </a:xfrm>
          <a:prstGeom prst="diamond">
            <a:avLst/>
          </a:prstGeom>
          <a:solidFill>
            <a:srgbClr val="C5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79C157-48C5-4C1B-8582-73E9210A0F2F}"/>
              </a:ext>
            </a:extLst>
          </p:cNvPr>
          <p:cNvGrpSpPr/>
          <p:nvPr/>
        </p:nvGrpSpPr>
        <p:grpSpPr>
          <a:xfrm>
            <a:off x="375195" y="6353846"/>
            <a:ext cx="1104532" cy="313802"/>
            <a:chOff x="5324567" y="6072413"/>
            <a:chExt cx="1542866" cy="438334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3DF674E2-0C91-44BB-9DED-A359C61E614A}"/>
                </a:ext>
              </a:extLst>
            </p:cNvPr>
            <p:cNvSpPr/>
            <p:nvPr/>
          </p:nvSpPr>
          <p:spPr>
            <a:xfrm>
              <a:off x="5876833" y="6072413"/>
              <a:ext cx="438334" cy="438334"/>
            </a:xfrm>
            <a:prstGeom prst="diamond">
              <a:avLst/>
            </a:prstGeom>
            <a:solidFill>
              <a:srgbClr val="755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CD93D74D-AE77-479E-82FC-EF0B88A9D37D}"/>
                </a:ext>
              </a:extLst>
            </p:cNvPr>
            <p:cNvSpPr/>
            <p:nvPr/>
          </p:nvSpPr>
          <p:spPr>
            <a:xfrm>
              <a:off x="6429099" y="6072413"/>
              <a:ext cx="438334" cy="438334"/>
            </a:xfrm>
            <a:prstGeom prst="diamond">
              <a:avLst/>
            </a:prstGeom>
            <a:solidFill>
              <a:srgbClr val="413D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DB425400-8E77-458B-A91C-0CB908F3F95E}"/>
                </a:ext>
              </a:extLst>
            </p:cNvPr>
            <p:cNvSpPr/>
            <p:nvPr/>
          </p:nvSpPr>
          <p:spPr>
            <a:xfrm>
              <a:off x="5324567" y="6072413"/>
              <a:ext cx="438334" cy="438334"/>
            </a:xfrm>
            <a:prstGeom prst="diamond">
              <a:avLst/>
            </a:prstGeom>
            <a:solidFill>
              <a:srgbClr val="C5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C2819-98CE-46F7-BFB7-209E86496F7A}"/>
              </a:ext>
            </a:extLst>
          </p:cNvPr>
          <p:cNvCxnSpPr/>
          <p:nvPr/>
        </p:nvCxnSpPr>
        <p:spPr>
          <a:xfrm>
            <a:off x="1712686" y="6510747"/>
            <a:ext cx="104793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6EB43-A4E8-4B37-9455-B8E54753D3A5}"/>
              </a:ext>
            </a:extLst>
          </p:cNvPr>
          <p:cNvGrpSpPr/>
          <p:nvPr/>
        </p:nvGrpSpPr>
        <p:grpSpPr>
          <a:xfrm>
            <a:off x="493964" y="297298"/>
            <a:ext cx="11240835" cy="2744224"/>
            <a:chOff x="493965" y="297298"/>
            <a:chExt cx="10840712" cy="27442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94E619-BE33-4639-91AA-D7648AED4B79}"/>
                </a:ext>
              </a:extLst>
            </p:cNvPr>
            <p:cNvSpPr txBox="1"/>
            <p:nvPr/>
          </p:nvSpPr>
          <p:spPr>
            <a:xfrm>
              <a:off x="2952677" y="417255"/>
              <a:ext cx="8382000" cy="255454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সুদুর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অতিতে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চীন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মেসোপটেমীয়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পারশীয়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হিব্রু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এবং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সিন্ধু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সভ্যতা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এখানেই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গড়ে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উঠেছিল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।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এশিয়ায়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যখন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এ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সব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সভ্যতা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গড়ে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উঠে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তখন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ইউরোপ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ও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আমেরিকায়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সভ্যতার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আলো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পৌছায়নি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।</a:t>
              </a:r>
              <a:endParaRPr lang="en-US" sz="2800" dirty="0"/>
            </a:p>
          </p:txBody>
        </p:sp>
        <p:pic>
          <p:nvPicPr>
            <p:cNvPr id="2050" name="Picture 2" descr="Mesopotamia 5 Traits of Civilization - HISTORY'S HISTORIESYou are history.  We are the future.">
              <a:extLst>
                <a:ext uri="{FF2B5EF4-FFF2-40B4-BE49-F238E27FC236}">
                  <a16:creationId xmlns:a16="http://schemas.microsoft.com/office/drawing/2014/main" id="{65911B0C-57FC-434E-BDE9-51C91EE93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65" y="347253"/>
              <a:ext cx="2068121" cy="1133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সিন্ধু সভ্যতা - উইকিপিডিয়া">
              <a:extLst>
                <a:ext uri="{FF2B5EF4-FFF2-40B4-BE49-F238E27FC236}">
                  <a16:creationId xmlns:a16="http://schemas.microsoft.com/office/drawing/2014/main" id="{02AE800D-87D8-42BE-B05B-1224C16C0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65" y="1728779"/>
              <a:ext cx="2068121" cy="13127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530009-8852-417F-B614-DE0E923AB331}"/>
                </a:ext>
              </a:extLst>
            </p:cNvPr>
            <p:cNvSpPr txBox="1"/>
            <p:nvPr/>
          </p:nvSpPr>
          <p:spPr>
            <a:xfrm>
              <a:off x="527180" y="297298"/>
              <a:ext cx="23922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মেসোপটেমীয়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সভ্যতা</a:t>
              </a:r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0F9D64-E684-423A-8ED8-7DAC36712B7C}"/>
                </a:ext>
              </a:extLst>
            </p:cNvPr>
            <p:cNvSpPr txBox="1"/>
            <p:nvPr/>
          </p:nvSpPr>
          <p:spPr>
            <a:xfrm>
              <a:off x="527180" y="1671935"/>
              <a:ext cx="15302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সিন্ধু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সভ্যতা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17A555-6C30-4BC0-B358-78FD2FDC2E47}"/>
              </a:ext>
            </a:extLst>
          </p:cNvPr>
          <p:cNvGrpSpPr/>
          <p:nvPr/>
        </p:nvGrpSpPr>
        <p:grpSpPr>
          <a:xfrm>
            <a:off x="408641" y="3210251"/>
            <a:ext cx="11326158" cy="3052469"/>
            <a:chOff x="408641" y="3210251"/>
            <a:chExt cx="11326158" cy="30524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5CDFBC-823B-46D3-A6C7-02B7BA190669}"/>
                </a:ext>
              </a:extLst>
            </p:cNvPr>
            <p:cNvSpPr txBox="1"/>
            <p:nvPr/>
          </p:nvSpPr>
          <p:spPr>
            <a:xfrm>
              <a:off x="2919461" y="4146756"/>
              <a:ext cx="8815338" cy="1323439"/>
            </a:xfrm>
            <a:prstGeom prst="rect">
              <a:avLst/>
            </a:prstGeom>
            <a:noFill/>
            <a:ln w="28575">
              <a:solidFill>
                <a:srgbClr val="71AA1A"/>
              </a:solidFill>
            </a:ln>
          </p:spPr>
          <p:txBody>
            <a:bodyPr wrap="square">
              <a:spAutoFit/>
            </a:bodyPr>
            <a:lstStyle/>
            <a:p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সভ্যতার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উজ্জ্বল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নিদর্শন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চীনের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প্রাচীর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ও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ব্যবিলনের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শূন্য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উদ্যান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এ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মহাদেশেই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অবস্থিত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। </a:t>
              </a:r>
              <a:endParaRPr lang="en-US" sz="2000" dirty="0"/>
            </a:p>
          </p:txBody>
        </p:sp>
        <p:pic>
          <p:nvPicPr>
            <p:cNvPr id="2054" name="Picture 6" descr="চীনের প্রাচীর চাঁদ থেকে দেখা যায় | 318881 | কালের কণ্ঠ | kalerkantho">
              <a:extLst>
                <a:ext uri="{FF2B5EF4-FFF2-40B4-BE49-F238E27FC236}">
                  <a16:creationId xmlns:a16="http://schemas.microsoft.com/office/drawing/2014/main" id="{AFD0C09B-FE1C-486F-9687-9B03F39A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65" y="3290018"/>
              <a:ext cx="2068121" cy="13762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ব্যাবিলনের ঝুলন্ত উদ্যান কি আসলেই ঝুলে থাকতো?">
              <a:extLst>
                <a:ext uri="{FF2B5EF4-FFF2-40B4-BE49-F238E27FC236}">
                  <a16:creationId xmlns:a16="http://schemas.microsoft.com/office/drawing/2014/main" id="{8E880E71-A228-41FC-BA29-252EB8FC9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65" y="4914755"/>
              <a:ext cx="2096835" cy="1347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59B3FE-F823-4369-8E8D-CE3BBA796EA8}"/>
                </a:ext>
              </a:extLst>
            </p:cNvPr>
            <p:cNvSpPr txBox="1"/>
            <p:nvPr/>
          </p:nvSpPr>
          <p:spPr>
            <a:xfrm>
              <a:off x="408641" y="3210251"/>
              <a:ext cx="13040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চীনের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প্রাচীর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3A7708-223C-42D5-B3AE-153FB5658761}"/>
                </a:ext>
              </a:extLst>
            </p:cNvPr>
            <p:cNvSpPr txBox="1"/>
            <p:nvPr/>
          </p:nvSpPr>
          <p:spPr>
            <a:xfrm>
              <a:off x="493965" y="4903063"/>
              <a:ext cx="12187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ব্যাবিলনের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শূন্য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উদ্যান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7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8,960 Yangtze River Stock Photos, Pictures &amp; Royalty-Free Images - iStock">
            <a:extLst>
              <a:ext uri="{FF2B5EF4-FFF2-40B4-BE49-F238E27FC236}">
                <a16:creationId xmlns:a16="http://schemas.microsoft.com/office/drawing/2014/main" id="{5FF60F09-046D-4886-9C60-5DAF0B71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2" y="2151807"/>
            <a:ext cx="3424618" cy="188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6F4E7-E00D-4382-AD6F-B9AD98F537BE}"/>
              </a:ext>
            </a:extLst>
          </p:cNvPr>
          <p:cNvSpPr txBox="1"/>
          <p:nvPr/>
        </p:nvSpPr>
        <p:spPr>
          <a:xfrm>
            <a:off x="3530649" y="291051"/>
            <a:ext cx="5105401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রাশিয়ার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পর্বতমালা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ইউরোপ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মাঝখানে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801139A-C39F-4C67-A651-61B73F5C8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45"/>
          <a:stretch/>
        </p:blipFill>
        <p:spPr bwMode="auto">
          <a:xfrm>
            <a:off x="535857" y="228600"/>
            <a:ext cx="2819160" cy="161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Ural Mountains are famous for the fact that they serve as a natural  divider between the two continents: Europe a… | Mountains, Natural  landmarks, Ural mountains">
            <a:extLst>
              <a:ext uri="{FF2B5EF4-FFF2-40B4-BE49-F238E27FC236}">
                <a16:creationId xmlns:a16="http://schemas.microsoft.com/office/drawing/2014/main" id="{5495FBCC-CE30-4E57-84B9-63A2D7C8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04" y="262958"/>
            <a:ext cx="2829239" cy="161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029E4-1DB8-4C2C-BD88-DF879241F6DD}"/>
              </a:ext>
            </a:extLst>
          </p:cNvPr>
          <p:cNvSpPr txBox="1"/>
          <p:nvPr/>
        </p:nvSpPr>
        <p:spPr>
          <a:xfrm>
            <a:off x="3530649" y="1466007"/>
            <a:ext cx="510540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উল্লেখযোগ্য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3084" name="Picture 12" descr="Did India and China always have such large populations compared to the rest  of the world (pre-industrialization)? - Quora">
            <a:extLst>
              <a:ext uri="{FF2B5EF4-FFF2-40B4-BE49-F238E27FC236}">
                <a16:creationId xmlns:a16="http://schemas.microsoft.com/office/drawing/2014/main" id="{75AE0718-F308-427F-B128-FC629A52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68" y="2151807"/>
            <a:ext cx="3423625" cy="188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CCC528-E751-425F-B744-CE751EAADCE1}"/>
              </a:ext>
            </a:extLst>
          </p:cNvPr>
          <p:cNvSpPr txBox="1"/>
          <p:nvPr/>
        </p:nvSpPr>
        <p:spPr>
          <a:xfrm>
            <a:off x="4406567" y="4131015"/>
            <a:ext cx="3423625" cy="2431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হোয়াংহো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চীন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৫৪৬৪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কিঃ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Yellow River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3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086" name="Picture 14" descr="Mitigating Conflict over Water in the Euphrates-Tigris Basin | Arab Center  Washington DC">
            <a:extLst>
              <a:ext uri="{FF2B5EF4-FFF2-40B4-BE49-F238E27FC236}">
                <a16:creationId xmlns:a16="http://schemas.microsoft.com/office/drawing/2014/main" id="{0F9D6340-12B6-4D32-969A-9E5BF691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362" y="2151807"/>
            <a:ext cx="3424618" cy="188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96EC7C-66D4-4491-A214-D890E3319344}"/>
              </a:ext>
            </a:extLst>
          </p:cNvPr>
          <p:cNvSpPr txBox="1"/>
          <p:nvPr/>
        </p:nvSpPr>
        <p:spPr>
          <a:xfrm>
            <a:off x="8274361" y="4131015"/>
            <a:ext cx="3381781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টাইগ্রিস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দজলা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নদীঃ</a:t>
            </a:r>
            <a:endParaRPr lang="en-US" sz="3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তুরস্ক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সিরিয়া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ইরান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ইরাক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১৯০০কিঃ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১,১০,০০০কিঃমি; । </a:t>
            </a:r>
            <a:endParaRPr lang="en-US" sz="3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5DE27D-F4E9-4355-8316-01ACF1ACF5D8}"/>
                  </a:ext>
                </a:extLst>
              </p:cNvPr>
              <p:cNvSpPr txBox="1"/>
              <p:nvPr/>
            </p:nvSpPr>
            <p:spPr>
              <a:xfrm>
                <a:off x="535856" y="4131015"/>
                <a:ext cx="3424617" cy="2460674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ইয়াংসিকিয়াং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নদী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চীনে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অবস্থিত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এশিয়ার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দীর্ঘতম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নদী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দৈর্ঘ্য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৬৩০০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কিঃমিঃ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চীনের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অংশ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লোক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নদীর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তীরে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বসবাস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5DE27D-F4E9-4355-8316-01ACF1AC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6" y="4131015"/>
                <a:ext cx="3424617" cy="2460674"/>
              </a:xfrm>
              <a:prstGeom prst="rect">
                <a:avLst/>
              </a:prstGeom>
              <a:blipFill>
                <a:blip r:embed="rId10"/>
                <a:stretch>
                  <a:fillRect l="-3546" t="-2222" r="-3369" b="-592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2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3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1,450 Indus River Stock Photos, Pictures &amp; Royalty-Free Images - iStock">
            <a:extLst>
              <a:ext uri="{FF2B5EF4-FFF2-40B4-BE49-F238E27FC236}">
                <a16:creationId xmlns:a16="http://schemas.microsoft.com/office/drawing/2014/main" id="{B9917690-A299-46FC-B16D-0BCB4168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71" y="464859"/>
            <a:ext cx="3426545" cy="188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D8BC3C-E89B-46D7-9B06-14F6C54AEC4B}"/>
              </a:ext>
            </a:extLst>
          </p:cNvPr>
          <p:cNvSpPr txBox="1"/>
          <p:nvPr/>
        </p:nvSpPr>
        <p:spPr>
          <a:xfrm>
            <a:off x="4423770" y="2577405"/>
            <a:ext cx="3426545" cy="1384995"/>
          </a:xfrm>
          <a:prstGeom prst="rect">
            <a:avLst/>
          </a:prstGeom>
          <a:noFill/>
          <a:ln w="28575">
            <a:solidFill>
              <a:srgbClr val="3ABFA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সিন্ধু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পাকিস্থান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ভারত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৩১৮০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কিঃমিঃ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22" descr="Brahmaputra-Jamuna river systems continue to rise - Bangladesh Post">
            <a:extLst>
              <a:ext uri="{FF2B5EF4-FFF2-40B4-BE49-F238E27FC236}">
                <a16:creationId xmlns:a16="http://schemas.microsoft.com/office/drawing/2014/main" id="{38F8F3E1-5F3E-4BA0-BC96-7C26810A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7" y="469600"/>
            <a:ext cx="3424618" cy="188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08A46-EED3-4754-8F3F-DDBD8C8425D0}"/>
              </a:ext>
            </a:extLst>
          </p:cNvPr>
          <p:cNvSpPr txBox="1"/>
          <p:nvPr/>
        </p:nvSpPr>
        <p:spPr>
          <a:xfrm>
            <a:off x="533930" y="2576350"/>
            <a:ext cx="3424618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ব্রহ্মপুত্র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লৌহিত্য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তিব্বত,ভারত,বাংলাদেশ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৩৮৪৮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কিঃ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Picture 24" descr="Tunnel under Jamuna river on cards">
            <a:extLst>
              <a:ext uri="{FF2B5EF4-FFF2-40B4-BE49-F238E27FC236}">
                <a16:creationId xmlns:a16="http://schemas.microsoft.com/office/drawing/2014/main" id="{15A94E3E-DD68-4325-983D-70A02E7E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94" y="464859"/>
            <a:ext cx="3420898" cy="188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78D78-BB25-4DAA-8FEB-4688D9569DEF}"/>
              </a:ext>
            </a:extLst>
          </p:cNvPr>
          <p:cNvSpPr txBox="1"/>
          <p:nvPr/>
        </p:nvSpPr>
        <p:spPr>
          <a:xfrm>
            <a:off x="8296453" y="2576350"/>
            <a:ext cx="3386580" cy="1384995"/>
          </a:xfrm>
          <a:prstGeom prst="rect">
            <a:avLst/>
          </a:prstGeom>
          <a:noFill/>
          <a:ln w="28575">
            <a:solidFill>
              <a:srgbClr val="F1A5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যমুনা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ভারত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গঙ্গানদীর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উপনদী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১৩৭৬ </a:t>
            </a:r>
            <a:r>
              <a:rPr lang="en-US" sz="28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কিঃমি</a:t>
            </a:r>
            <a:r>
              <a:rPr lang="en-US" sz="2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8855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ECEC4-DA39-4AD7-A6AD-3C8AECE94DB3}"/>
              </a:ext>
            </a:extLst>
          </p:cNvPr>
          <p:cNvSpPr txBox="1"/>
          <p:nvPr/>
        </p:nvSpPr>
        <p:spPr>
          <a:xfrm>
            <a:off x="685800" y="19475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ভূপ্রকৃতি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জলবায়ুঃ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CDBE4-9AFF-4E8B-A692-FDDDC605AC21}"/>
              </a:ext>
            </a:extLst>
          </p:cNvPr>
          <p:cNvGrpSpPr/>
          <p:nvPr/>
        </p:nvGrpSpPr>
        <p:grpSpPr>
          <a:xfrm>
            <a:off x="685800" y="841088"/>
            <a:ext cx="11049000" cy="2029466"/>
            <a:chOff x="969128" y="874931"/>
            <a:chExt cx="10774631" cy="2029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23AF3AC-809F-4B25-B38F-FE5B51FBC5B7}"/>
                    </a:ext>
                  </a:extLst>
                </p:cNvPr>
                <p:cNvSpPr txBox="1"/>
                <p:nvPr/>
              </p:nvSpPr>
              <p:spPr>
                <a:xfrm>
                  <a:off x="3733800" y="874931"/>
                  <a:ext cx="8009959" cy="2029466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এশিয়া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মহাদেশের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ভূপ্রকৃতি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বৈচিত্রপূর্ণ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। এ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মহাদেশের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প্রায়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i="1" smtClean="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৩</m:t>
                          </m:r>
                        </m:den>
                      </m:f>
                      <m:r>
                        <a:rPr lang="en-US" sz="360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অংশ</m:t>
                      </m:r>
                    </m:oMath>
                  </a14:m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অঞ্চল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সমতল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।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এর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উত্তরে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যেমন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আছে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বরফে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আচ্ছাদিত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এলাকা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 </a:t>
                  </a:r>
                  <a:r>
                    <a:rPr lang="en-US" sz="3600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সাইবেরিয়া</a:t>
                  </a:r>
                  <a:r>
                    <a:rPr lang="en-US" sz="360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" panose="02000000000000000000" pitchFamily="2" charset="0"/>
                      <a:cs typeface="Nikosh" panose="02000000000000000000" pitchFamily="2" charset="0"/>
                    </a:rPr>
                    <a:t>,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B686B22-54F5-4F84-9588-285EDB391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874931"/>
                  <a:ext cx="8009959" cy="2029466"/>
                </a:xfrm>
                <a:prstGeom prst="rect">
                  <a:avLst/>
                </a:prstGeom>
                <a:blipFill>
                  <a:blip r:embed="rId4"/>
                  <a:stretch>
                    <a:fillRect l="-2293" t="-4734" r="-2441" b="-10947"/>
                  </a:stretch>
                </a:blipFill>
                <a:ln w="28575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2" descr="Landscape Of Houses In Siberia Russia High-Res Stock Photo - Getty Images">
              <a:extLst>
                <a:ext uri="{FF2B5EF4-FFF2-40B4-BE49-F238E27FC236}">
                  <a16:creationId xmlns:a16="http://schemas.microsoft.com/office/drawing/2014/main" id="{79DE7312-19C6-4247-A424-601BD88A6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28" y="1000125"/>
              <a:ext cx="2619375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FEAC9-C829-4CD3-A62D-3E27D18033EF}"/>
              </a:ext>
            </a:extLst>
          </p:cNvPr>
          <p:cNvGrpSpPr/>
          <p:nvPr/>
        </p:nvGrpSpPr>
        <p:grpSpPr>
          <a:xfrm>
            <a:off x="685800" y="3386078"/>
            <a:ext cx="11049000" cy="2862322"/>
            <a:chOff x="969128" y="3115121"/>
            <a:chExt cx="11049000" cy="2862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81C1FE-12A6-4E5B-A710-521E83193DC6}"/>
                </a:ext>
              </a:extLst>
            </p:cNvPr>
            <p:cNvSpPr txBox="1"/>
            <p:nvPr/>
          </p:nvSpPr>
          <p:spPr>
            <a:xfrm>
              <a:off x="3733800" y="3115121"/>
              <a:ext cx="5477441" cy="2862322"/>
            </a:xfrm>
            <a:prstGeom prst="rect">
              <a:avLst/>
            </a:prstGeom>
            <a:noFill/>
            <a:ln w="28575">
              <a:solidFill>
                <a:srgbClr val="3ABFAE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তেমনি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পশ্চিমে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আছে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উত্তপ্ত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মরুভূমি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দক্ষিণ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দক্ষিণ-পূর্ব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দিকে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রয়েছে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নদী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বিধৌত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নিম্ন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সমভূমি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। এ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ছাড়া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এ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মহাদেশের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ভূপ্রকৃতির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মধ্যে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পূর্বদিকের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আগ্নেয়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দ্বীপ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উল্লেখ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যোগ্য</a:t>
              </a: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endParaRPr kumimoji="0" lang="en-US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endParaRPr>
            </a:p>
          </p:txBody>
        </p:sp>
        <p:pic>
          <p:nvPicPr>
            <p:cNvPr id="8" name="Picture 4" descr="সাহারা মরুভূমি: সোনালি বালির এক অপরূপ রাজ্য | AmaderParis">
              <a:extLst>
                <a:ext uri="{FF2B5EF4-FFF2-40B4-BE49-F238E27FC236}">
                  <a16:creationId xmlns:a16="http://schemas.microsoft.com/office/drawing/2014/main" id="{92C86915-9339-4B3C-B14F-6EE6A51C2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28" y="3771608"/>
              <a:ext cx="2619375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দুর্দান্ত সমভূমি: বর্ণনা, অঞ্চল, ভূগোল। রাশিয়ার সমভূমি কী">
              <a:extLst>
                <a:ext uri="{FF2B5EF4-FFF2-40B4-BE49-F238E27FC236}">
                  <a16:creationId xmlns:a16="http://schemas.microsoft.com/office/drawing/2014/main" id="{708D3C0B-1ABB-4D87-8094-BD6B0688E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753" y="3771608"/>
              <a:ext cx="2619375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C7C59884-171D-4D3F-A9DF-67DECED5537B}"/>
              </a:ext>
            </a:extLst>
          </p:cNvPr>
          <p:cNvSpPr/>
          <p:nvPr/>
        </p:nvSpPr>
        <p:spPr>
          <a:xfrm>
            <a:off x="0" y="0"/>
            <a:ext cx="12039600" cy="6663243"/>
          </a:xfrm>
          <a:prstGeom prst="frame">
            <a:avLst>
              <a:gd name="adj1" fmla="val 1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96243D7-CC98-4801-BA86-9DA97D38F030}"/>
              </a:ext>
            </a:extLst>
          </p:cNvPr>
          <p:cNvSpPr/>
          <p:nvPr/>
        </p:nvSpPr>
        <p:spPr>
          <a:xfrm>
            <a:off x="152400" y="152400"/>
            <a:ext cx="12039600" cy="6663243"/>
          </a:xfrm>
          <a:prstGeom prst="frame">
            <a:avLst>
              <a:gd name="adj1" fmla="val 1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73F46-C806-4BD7-8699-3AF3559E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153400" cy="4191000"/>
          </a:xfrm>
          <a:prstGeom prst="rect">
            <a:avLst/>
          </a:prstGeom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6FBC2-A414-4348-AB02-3EA327509350}"/>
              </a:ext>
            </a:extLst>
          </p:cNvPr>
          <p:cNvSpPr txBox="1"/>
          <p:nvPr/>
        </p:nvSpPr>
        <p:spPr>
          <a:xfrm>
            <a:off x="381000" y="1258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482" marR="0" lvl="0" indent="-522482" algn="ctr" defTabSz="1044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এশিয়া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মহাদেশের ভূ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প্রকৃতিক বৈচিত্র্য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বর্ণনা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 লিখ।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F6A4F-BF46-445C-AC89-94B7828B7E8C}"/>
              </a:ext>
            </a:extLst>
          </p:cNvPr>
          <p:cNvSpPr txBox="1"/>
          <p:nvPr/>
        </p:nvSpPr>
        <p:spPr>
          <a:xfrm>
            <a:off x="381000" y="457200"/>
            <a:ext cx="317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4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0BCF0-E51F-4784-9ADF-4DF398687A01}"/>
              </a:ext>
            </a:extLst>
          </p:cNvPr>
          <p:cNvSpPr txBox="1"/>
          <p:nvPr/>
        </p:nvSpPr>
        <p:spPr>
          <a:xfrm>
            <a:off x="5359400" y="457199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০৫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D3662-2866-432C-910F-D9E540F27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08" y="457199"/>
            <a:ext cx="2981202" cy="451752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97EFE9B-26C6-41F5-8239-9E913748D3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3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9F5ED-361D-4F55-BD5A-551A4185CA07}"/>
              </a:ext>
            </a:extLst>
          </p:cNvPr>
          <p:cNvSpPr/>
          <p:nvPr/>
        </p:nvSpPr>
        <p:spPr>
          <a:xfrm>
            <a:off x="1752600" y="0"/>
            <a:ext cx="86868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Md. Nurul Islam </a:t>
            </a:r>
            <a:r>
              <a:rPr lang="en-US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Tarafder</a:t>
            </a:r>
            <a:r>
              <a:rPr lang="en-US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Sherpur</a:t>
            </a:r>
            <a:r>
              <a:rPr lang="en-US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Bogura</a:t>
            </a:r>
            <a:r>
              <a:rPr lang="en-US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CA667D-9882-4E01-A79E-74B75F365BD0}"/>
              </a:ext>
            </a:extLst>
          </p:cNvPr>
          <p:cNvGrpSpPr/>
          <p:nvPr/>
        </p:nvGrpSpPr>
        <p:grpSpPr>
          <a:xfrm>
            <a:off x="1359579" y="381000"/>
            <a:ext cx="9472841" cy="2677656"/>
            <a:chOff x="1359579" y="381000"/>
            <a:chExt cx="9472841" cy="26776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7D5823-929E-49EB-9FBF-B209C95C3940}"/>
                </a:ext>
              </a:extLst>
            </p:cNvPr>
            <p:cNvSpPr txBox="1"/>
            <p:nvPr/>
          </p:nvSpPr>
          <p:spPr>
            <a:xfrm>
              <a:off x="4876800" y="381000"/>
              <a:ext cx="5955620" cy="267765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পৃথিবীর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বৃহত্তম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হ্রদ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কাস্পিয়ান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সাগর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এশিয়া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মহাদেশে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অবস্থিত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as-IN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কাস্পিয়ান সাগর আয়তনে অনুসারে পৃথিবীর বৃহত্তম আবদ্ধ জলাশয়। একে পৃথিবীর বৃহত্তম </a:t>
              </a:r>
              <a:r>
                <a:rPr lang="as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হ্রদ</a:t>
              </a:r>
              <a:r>
                <a:rPr lang="as-IN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হিসেবে আখ্যায়িত করা হয়েছে যার আয়তন একটি সম্পূর্ণ সাগরের সমান।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i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পৃথিবীর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i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বড়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i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নদীগুলোর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i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সাতটিই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i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এশিয়া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i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মহাদেশে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i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প্রবাহিত</a:t>
              </a:r>
              <a:r>
                <a:rPr lang="en-US" sz="2800" i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  <p:pic>
          <p:nvPicPr>
            <p:cNvPr id="1026" name="Picture 2" descr="কাস্পিয়ান সাগর | কি কেন কিভাবে | Caspian Sea | Ki Keno Kivabe - YouTube">
              <a:extLst>
                <a:ext uri="{FF2B5EF4-FFF2-40B4-BE49-F238E27FC236}">
                  <a16:creationId xmlns:a16="http://schemas.microsoft.com/office/drawing/2014/main" id="{9617692B-E011-4743-A6F4-D3BAE549E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579" y="381000"/>
              <a:ext cx="3386665" cy="2677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930443-80E7-4DEA-9482-D53D8264C96E}"/>
              </a:ext>
            </a:extLst>
          </p:cNvPr>
          <p:cNvGrpSpPr/>
          <p:nvPr/>
        </p:nvGrpSpPr>
        <p:grpSpPr>
          <a:xfrm flipH="1">
            <a:off x="1359579" y="3429000"/>
            <a:ext cx="9472841" cy="3170099"/>
            <a:chOff x="1359579" y="3429000"/>
            <a:chExt cx="9472841" cy="3170099"/>
          </a:xfrm>
        </p:grpSpPr>
        <p:pic>
          <p:nvPicPr>
            <p:cNvPr id="4" name="Picture 2" descr="Mount Everest | Height, Location, Map, Facts, Climbers, &amp; Deaths |  Britannica">
              <a:extLst>
                <a:ext uri="{FF2B5EF4-FFF2-40B4-BE49-F238E27FC236}">
                  <a16:creationId xmlns:a16="http://schemas.microsoft.com/office/drawing/2014/main" id="{C2A94E85-F662-4E24-9387-ACAEA1D6F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579" y="3429000"/>
              <a:ext cx="3386665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CB1E11-4921-4E31-8F8B-3B06C246ACB0}"/>
                </a:ext>
              </a:extLst>
            </p:cNvPr>
            <p:cNvSpPr txBox="1"/>
            <p:nvPr/>
          </p:nvSpPr>
          <p:spPr>
            <a:xfrm>
              <a:off x="1371600" y="6000484"/>
              <a:ext cx="3386665" cy="5232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মাউন্ট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এভারেস্ট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(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পর্বতশৃঙ্গ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9C1A35-87E3-4E01-B6A4-555F7EE14FE5}"/>
                </a:ext>
              </a:extLst>
            </p:cNvPr>
            <p:cNvSpPr txBox="1"/>
            <p:nvPr/>
          </p:nvSpPr>
          <p:spPr>
            <a:xfrm>
              <a:off x="4876800" y="3429000"/>
              <a:ext cx="5955620" cy="317009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পৃথিবীর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সর্বোচ্চ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পর্বতশৃঙ্গ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মাউন্ট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এভারেস্ট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just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( ৮৮৫০মিটার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উঁচু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) এ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মহাদেশে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অবস্থিত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ব্রিটিশ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ভারতের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জরিপ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বিভাগের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প্রধান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স্যার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জর্জ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এভারেস্টের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নাম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অনুসারে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শৃঙ্গটির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নাম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রাখা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মাউন্ট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এভারেস্ট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তবে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উচ্চতা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মেপেছিলেন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বাঙালী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নাম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রাধানাথ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শিকদার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পর্বত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সমুহ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নিকটবর্তি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পর্বত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সারা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বছর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বরফে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ঢাকা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থাকে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8BF28-5FED-479E-B565-ACC6F5694C21}"/>
              </a:ext>
            </a:extLst>
          </p:cNvPr>
          <p:cNvSpPr/>
          <p:nvPr/>
        </p:nvSpPr>
        <p:spPr>
          <a:xfrm>
            <a:off x="4419601" y="6691086"/>
            <a:ext cx="1001485" cy="166914"/>
          </a:xfrm>
          <a:prstGeom prst="rect">
            <a:avLst/>
          </a:prstGeom>
          <a:solidFill>
            <a:srgbClr val="9BB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A60A0-85F6-4817-B479-EFEE4F5DEBDE}"/>
              </a:ext>
            </a:extLst>
          </p:cNvPr>
          <p:cNvSpPr/>
          <p:nvPr/>
        </p:nvSpPr>
        <p:spPr>
          <a:xfrm>
            <a:off x="5595258" y="6691086"/>
            <a:ext cx="1001485" cy="166914"/>
          </a:xfrm>
          <a:prstGeom prst="rect">
            <a:avLst/>
          </a:prstGeom>
          <a:solidFill>
            <a:srgbClr val="EBF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E7142-7A4E-4B91-84E9-1D21DE317DC4}"/>
              </a:ext>
            </a:extLst>
          </p:cNvPr>
          <p:cNvSpPr/>
          <p:nvPr/>
        </p:nvSpPr>
        <p:spPr>
          <a:xfrm>
            <a:off x="6770915" y="6691086"/>
            <a:ext cx="1001485" cy="166914"/>
          </a:xfrm>
          <a:prstGeom prst="rect">
            <a:avLst/>
          </a:prstGeom>
          <a:solidFill>
            <a:srgbClr val="774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A4F88-48F2-42C5-81B0-6FC6ED85211A}"/>
              </a:ext>
            </a:extLst>
          </p:cNvPr>
          <p:cNvGrpSpPr/>
          <p:nvPr/>
        </p:nvGrpSpPr>
        <p:grpSpPr>
          <a:xfrm>
            <a:off x="447067" y="304800"/>
            <a:ext cx="3229595" cy="3772569"/>
            <a:chOff x="351805" y="228600"/>
            <a:chExt cx="3229595" cy="3772569"/>
          </a:xfrm>
        </p:grpSpPr>
        <p:pic>
          <p:nvPicPr>
            <p:cNvPr id="9" name="Picture 6" descr="Tenzing Norgay Sherpa | Biography, Facts, Family, Trainer">
              <a:extLst>
                <a:ext uri="{FF2B5EF4-FFF2-40B4-BE49-F238E27FC236}">
                  <a16:creationId xmlns:a16="http://schemas.microsoft.com/office/drawing/2014/main" id="{23EAF86E-E4E0-4F0F-8234-4D8A08141B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r="6444"/>
            <a:stretch/>
          </p:blipFill>
          <p:spPr bwMode="auto">
            <a:xfrm flipH="1">
              <a:off x="351805" y="228600"/>
              <a:ext cx="3229595" cy="1714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1,676 Edmund Hillary Photos and Premium High Res Pictures - Getty Images">
              <a:extLst>
                <a:ext uri="{FF2B5EF4-FFF2-40B4-BE49-F238E27FC236}">
                  <a16:creationId xmlns:a16="http://schemas.microsoft.com/office/drawing/2014/main" id="{85D123E1-82D0-45AE-9E6A-621936180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05" y="2286669"/>
              <a:ext cx="3229594" cy="1714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EAB983-FFF4-4E22-899A-A54DA8466188}"/>
                </a:ext>
              </a:extLst>
            </p:cNvPr>
            <p:cNvSpPr txBox="1"/>
            <p:nvPr/>
          </p:nvSpPr>
          <p:spPr>
            <a:xfrm rot="16200000">
              <a:off x="78785" y="82424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তেনজিং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CFAEF2-C406-4714-A15A-964AE067408F}"/>
                </a:ext>
              </a:extLst>
            </p:cNvPr>
            <p:cNvSpPr txBox="1"/>
            <p:nvPr/>
          </p:nvSpPr>
          <p:spPr>
            <a:xfrm>
              <a:off x="2664824" y="240305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হিলারী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FDB79D-18CC-4A92-86A1-A943E04EB8A9}"/>
              </a:ext>
            </a:extLst>
          </p:cNvPr>
          <p:cNvSpPr txBox="1"/>
          <p:nvPr/>
        </p:nvSpPr>
        <p:spPr>
          <a:xfrm>
            <a:off x="3824748" y="304800"/>
            <a:ext cx="4876800" cy="60016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নেপালের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তেনজিং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শেরপা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নিউজিল্যান্ডের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এডমন্ড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হিলারি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১৯৫৩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২৯মে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যৌথভাবে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এভারেস্ট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চুড়ায়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আরোহন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just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ইব্রাহীম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(২০১০- ২৩মে)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মুহিত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(২০১১-২১মে),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নিশাত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মজুমদার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(২০১২-১৯মে)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ওয়াসফিয়া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নাজনীন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(২০১২-২৬মে)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পর্বত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চুড়ায়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আরোহণ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করেছেন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69414-6327-4DF9-9E1F-132B02274EF9}"/>
              </a:ext>
            </a:extLst>
          </p:cNvPr>
          <p:cNvGrpSpPr/>
          <p:nvPr/>
        </p:nvGrpSpPr>
        <p:grpSpPr>
          <a:xfrm>
            <a:off x="8851810" y="304800"/>
            <a:ext cx="2743199" cy="1714500"/>
            <a:chOff x="8868230" y="228600"/>
            <a:chExt cx="2743199" cy="1714500"/>
          </a:xfrm>
        </p:grpSpPr>
        <p:pic>
          <p:nvPicPr>
            <p:cNvPr id="3074" name="Picture 2" descr="হিমালয় পর্বতমালার সর্বোচ্চ শৃঙ্গে মুহিত | কিংবদন্তী">
              <a:extLst>
                <a:ext uri="{FF2B5EF4-FFF2-40B4-BE49-F238E27FC236}">
                  <a16:creationId xmlns:a16="http://schemas.microsoft.com/office/drawing/2014/main" id="{F1F77D12-F2A9-4FFE-B0E7-472E1D7DC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230" y="228600"/>
              <a:ext cx="2743199" cy="1714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6AC865-402D-41A5-A246-6F4322693887}"/>
                </a:ext>
              </a:extLst>
            </p:cNvPr>
            <p:cNvSpPr txBox="1"/>
            <p:nvPr/>
          </p:nvSpPr>
          <p:spPr>
            <a:xfrm>
              <a:off x="9354458" y="25274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এম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এ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মুহিত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97F040-0FF9-47C5-8FC2-2C6A47C39956}"/>
              </a:ext>
            </a:extLst>
          </p:cNvPr>
          <p:cNvGrpSpPr/>
          <p:nvPr/>
        </p:nvGrpSpPr>
        <p:grpSpPr>
          <a:xfrm>
            <a:off x="8868229" y="2344838"/>
            <a:ext cx="2743198" cy="1770422"/>
            <a:chOff x="8868229" y="2032311"/>
            <a:chExt cx="2743198" cy="1770422"/>
          </a:xfrm>
        </p:grpSpPr>
        <p:pic>
          <p:nvPicPr>
            <p:cNvPr id="3076" name="Picture 4" descr="এভারেস্ট জয়ী নিশাত মজুমদার গল্প বলবেন | মাস্টারি ডটকম">
              <a:extLst>
                <a:ext uri="{FF2B5EF4-FFF2-40B4-BE49-F238E27FC236}">
                  <a16:creationId xmlns:a16="http://schemas.microsoft.com/office/drawing/2014/main" id="{5A7FA279-1DBC-4EC8-9BA5-24BBB08BD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68229" y="2069183"/>
              <a:ext cx="2743198" cy="1733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95BECF-9B1C-481F-88BC-94D68F9EC7DE}"/>
                </a:ext>
              </a:extLst>
            </p:cNvPr>
            <p:cNvSpPr txBox="1"/>
            <p:nvPr/>
          </p:nvSpPr>
          <p:spPr>
            <a:xfrm rot="16200000">
              <a:off x="8261022" y="2686689"/>
              <a:ext cx="1770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নিশাত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মজুমদার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82F7B-7419-41B9-A732-6A60EDE1DC65}"/>
              </a:ext>
            </a:extLst>
          </p:cNvPr>
          <p:cNvGrpSpPr/>
          <p:nvPr/>
        </p:nvGrpSpPr>
        <p:grpSpPr>
          <a:xfrm flipH="1">
            <a:off x="447067" y="4420939"/>
            <a:ext cx="3229593" cy="1883929"/>
            <a:chOff x="351804" y="3997948"/>
            <a:chExt cx="3229593" cy="1883929"/>
          </a:xfrm>
        </p:grpSpPr>
        <p:pic>
          <p:nvPicPr>
            <p:cNvPr id="13" name="Picture 20" descr="Musa Ibrahim rescued | Prothom Alo">
              <a:extLst>
                <a:ext uri="{FF2B5EF4-FFF2-40B4-BE49-F238E27FC236}">
                  <a16:creationId xmlns:a16="http://schemas.microsoft.com/office/drawing/2014/main" id="{E786002A-59C5-45A2-87D8-1C28354F4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04" y="3997948"/>
              <a:ext cx="3229593" cy="18839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395746-0448-4EE5-AE96-2B55504C09CF}"/>
                </a:ext>
              </a:extLst>
            </p:cNvPr>
            <p:cNvSpPr txBox="1"/>
            <p:nvPr/>
          </p:nvSpPr>
          <p:spPr>
            <a:xfrm>
              <a:off x="1905000" y="4048780"/>
              <a:ext cx="16147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মুসা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ইব্রাহীম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ED87D3-2FD5-4D21-9CD9-DACF41E3D92C}"/>
              </a:ext>
            </a:extLst>
          </p:cNvPr>
          <p:cNvGrpSpPr/>
          <p:nvPr/>
        </p:nvGrpSpPr>
        <p:grpSpPr>
          <a:xfrm>
            <a:off x="8829543" y="4440798"/>
            <a:ext cx="2781884" cy="1865645"/>
            <a:chOff x="8829543" y="3806245"/>
            <a:chExt cx="2781884" cy="1865645"/>
          </a:xfrm>
        </p:grpSpPr>
        <p:pic>
          <p:nvPicPr>
            <p:cNvPr id="3078" name="Picture 6" descr="09 | November | 2014 | অপরাজিতা">
              <a:extLst>
                <a:ext uri="{FF2B5EF4-FFF2-40B4-BE49-F238E27FC236}">
                  <a16:creationId xmlns:a16="http://schemas.microsoft.com/office/drawing/2014/main" id="{4A15D74A-248C-4B85-9763-FFFA34CE3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970" y="3928815"/>
              <a:ext cx="2728457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9A0B0B-67DF-4F6E-9693-05E827957B46}"/>
                </a:ext>
              </a:extLst>
            </p:cNvPr>
            <p:cNvSpPr txBox="1"/>
            <p:nvPr/>
          </p:nvSpPr>
          <p:spPr>
            <a:xfrm>
              <a:off x="8829543" y="3806245"/>
              <a:ext cx="23718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ওয়াসফিয়া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নাজনীন</a:t>
              </a:r>
              <a:r>
                <a:rPr kumimoji="0" lang="en-US" sz="2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 </a:t>
              </a:r>
              <a:endParaRPr lang="en-US" dirty="0"/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FC678342-E46C-476B-97E7-DAC42BEA3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9"/>
          <a:stretch/>
        </p:blipFill>
        <p:spPr bwMode="auto">
          <a:xfrm>
            <a:off x="3890514" y="2309897"/>
            <a:ext cx="4720086" cy="150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B1B1973-5DD0-478B-93DC-38221B2AFC4F}"/>
              </a:ext>
            </a:extLst>
          </p:cNvPr>
          <p:cNvSpPr/>
          <p:nvPr/>
        </p:nvSpPr>
        <p:spPr>
          <a:xfrm>
            <a:off x="123986" y="134319"/>
            <a:ext cx="11915614" cy="6571281"/>
          </a:xfrm>
          <a:prstGeom prst="frame">
            <a:avLst>
              <a:gd name="adj1" fmla="val 2104"/>
            </a:avLst>
          </a:prstGeom>
          <a:solidFill>
            <a:srgbClr val="3ABF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5944" y="542939"/>
            <a:ext cx="2640112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পরিচিতি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474198" y="3733800"/>
            <a:ext cx="5164602" cy="2286000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4000" b="1" i="0" u="none" strike="noStrike" kern="0" cap="none" spc="0" normalizeH="0" baseline="0" noProof="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নুরুল</a:t>
            </a:r>
            <a:r>
              <a:rPr kumimoji="0" lang="en-US" sz="4000" b="1" i="0" u="none" strike="noStrike" kern="0" cap="none" spc="0" normalizeH="0" baseline="0" noProof="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</a:t>
            </a:r>
            <a:r>
              <a:rPr kumimoji="0" lang="en-US" sz="4000" b="1" i="0" u="none" strike="noStrike" kern="0" cap="none" spc="0" normalizeH="0" baseline="0" noProof="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তরফদার</a:t>
            </a:r>
            <a:endParaRPr kumimoji="0" lang="bn-BD" sz="3600" b="1" i="0" u="none" strike="noStrike" kern="0" cap="none" spc="0" normalizeH="0" baseline="0" noProof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</a:t>
            </a:r>
            <a:r>
              <a:rPr lang="en-US" sz="3200" b="1" kern="0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kumimoji="0" lang="bn-BD" sz="3200" b="1" i="0" u="none" strike="noStrike" kern="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শিক্ষক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সেরুয়া</a:t>
            </a:r>
            <a:r>
              <a:rPr lang="en-US" sz="3600" b="1" kern="0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kern="0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বিদ্যালয়</a:t>
            </a:r>
            <a:endParaRPr kumimoji="0" lang="en-US" sz="3600" b="1" i="0" u="none" strike="noStrike" kern="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শেরপুর</a:t>
            </a:r>
            <a:r>
              <a:rPr kumimoji="0" lang="en-US" sz="3200" b="1" i="0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বগুড়া</a:t>
            </a:r>
            <a:r>
              <a:rPr kumimoji="0" lang="bn-BD" sz="3200" b="1" i="0" u="none" strike="noStrike" kern="0" cap="none" spc="0" normalizeH="0" baseline="0" noProof="0" dirty="0">
                <a:ln/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6994" y="3733800"/>
            <a:ext cx="5120640" cy="22860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bn-BD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</a:t>
            </a:r>
            <a:r>
              <a:rPr kumimoji="0" lang="en-US" sz="3600" b="0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</a:t>
            </a:r>
            <a:r>
              <a:rPr kumimoji="0" lang="en-US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বিশ্ব</a:t>
            </a:r>
            <a:r>
              <a:rPr kumimoji="0" lang="en-US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পরিচয়</a:t>
            </a:r>
            <a:r>
              <a:rPr kumimoji="0" lang="en-US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bn-BD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</a:t>
            </a:r>
            <a:r>
              <a:rPr kumimoji="0" lang="en-US" sz="3600" b="0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ষষ্ঠ</a:t>
            </a:r>
            <a:endParaRPr kumimoji="0" lang="en-US" sz="3600" b="0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৩য় (পাঠ,১,২,৩) </a:t>
            </a:r>
            <a:endParaRPr kumimoji="0" lang="bn-BD" sz="3600" b="0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5০</a:t>
            </a:r>
            <a:r>
              <a:rPr kumimoji="0" lang="bn-BD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মিনিট </a:t>
            </a:r>
            <a:endParaRPr kumimoji="0" lang="en-US" sz="3600" b="0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14"/>
            </a:avLst>
          </a:prstGeom>
          <a:gradFill>
            <a:gsLst>
              <a:gs pos="0">
                <a:srgbClr val="7030A0"/>
              </a:gs>
              <a:gs pos="35000">
                <a:srgbClr val="C00000"/>
              </a:gs>
              <a:gs pos="68000">
                <a:srgbClr val="92D05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A72A3-247F-4F87-9769-3903CDA0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542939"/>
            <a:ext cx="2438400" cy="288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9BDD1-6009-40AE-A400-9870DCD0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25" y="1600200"/>
            <a:ext cx="860675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124A3-52D6-499A-A173-1ACB5D31A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0212" y="542939"/>
            <a:ext cx="2792102" cy="288606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633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470532-7C0D-4A60-BF6A-E571A3AF2BF8}"/>
              </a:ext>
            </a:extLst>
          </p:cNvPr>
          <p:cNvSpPr txBox="1"/>
          <p:nvPr/>
        </p:nvSpPr>
        <p:spPr>
          <a:xfrm>
            <a:off x="3810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জলবায়ুঃ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19B04C-E12E-4DF1-A94D-8AD3A29DFFCE}"/>
                  </a:ext>
                </a:extLst>
              </p:cNvPr>
              <p:cNvSpPr txBox="1"/>
              <p:nvPr/>
            </p:nvSpPr>
            <p:spPr>
              <a:xfrm>
                <a:off x="381000" y="914400"/>
                <a:ext cx="11430000" cy="50763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এশিয়া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মহাদেশের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জলবায়ুও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বৈচিত্র্যপূর্ণ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এশিয়া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মহাদেশে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সর্বপ্রকার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দেখা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3200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নিরক্ষীয়</a:t>
                </a:r>
                <a:r>
                  <a:rPr lang="en-US" sz="3200" b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জলবায়ুঃ</a:t>
                </a:r>
                <a:r>
                  <a:rPr lang="en-US" sz="3200" b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নিরক্ষরেখা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০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উত্তর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দক্ষিণ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অক্ষ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রেখার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মধ্যে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নিরক্ষীয়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দেখা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সারা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বছর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অধিক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তাপ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বৃষ্টিপাত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এ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বৈশিষ্ট্য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b="1" u="sng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মৌসুমী</a:t>
                </a:r>
                <a:r>
                  <a:rPr lang="en-US" sz="3200" b="1" u="sng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জলবায়ুঃ</a:t>
                </a:r>
                <a:r>
                  <a:rPr lang="en-US" sz="3200" b="1" u="sng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বৃষ্টি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বহুল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গ্রীষ্মকাল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বৃষ্টিবিহীন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শীতকাল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মৌসুমী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জলবায়ুর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প্রধান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বৈশিষ্ট্য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দক্ষিণ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দিক্ষিণ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-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পূর্ব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এশিয়ার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ভারত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বাংলাদেশ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শ্রীলঙ্কা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মিয়ানমার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থাইল্যান্ড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লাওস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ফিলিপাইন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চীন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জাপানের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দক্ষিণাংশ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মৌসুমী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জলবায়ুর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অন্তর্গত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মরু</a:t>
                </a:r>
                <a:r>
                  <a:rPr lang="en-US" sz="3200" b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অঞ্চলীয়</a:t>
                </a:r>
                <a:r>
                  <a:rPr lang="en-US" sz="3200" b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জলবায়ুঃ</a:t>
                </a:r>
                <a:r>
                  <a:rPr lang="en-US" sz="3200" b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বৃষ্টিহীনতা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উষ্ণতার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পার্থক্য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মধ্য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এশিয়ায়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মরু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অঞ্চলের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সৃষ্টি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b="1" u="sng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ভূমধ্যসাগরীয়</a:t>
                </a:r>
                <a:r>
                  <a:rPr lang="en-US" sz="3200" b="1" u="sng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জলবায়ুঃ</a:t>
                </a:r>
                <a:r>
                  <a:rPr lang="en-US" sz="3200" b="1" u="sng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শীতকালে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বৃষ্টি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কিন্তু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গ্রীষ্মকালে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সাধারণত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বৃষ্টিহীনতা-এরুপ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বৈশিষ্ট্যসম্পন্ন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ভূমধ্যসাগরীয়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জলবায়ু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এশিয়া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মহাদেশের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অন্যতম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বৈশিষ্ট্য</a:t>
                </a:r>
                <a:r>
                  <a:rPr lang="en-US" sz="32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19B04C-E12E-4DF1-A94D-8AD3A29D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11430000" cy="5076390"/>
              </a:xfrm>
              <a:prstGeom prst="rect">
                <a:avLst/>
              </a:prstGeom>
              <a:blipFill>
                <a:blip r:embed="rId4"/>
                <a:stretch>
                  <a:fillRect l="-1277" t="-1313" r="-1170" b="-262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1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8637"/>
            <a:ext cx="3588774" cy="1219200"/>
          </a:xfrm>
          <a:noFill/>
          <a:ln w="28575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9363"/>
            <a:ext cx="10972800" cy="381000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bn-BD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i="1" dirty="0">
                <a:solidFill>
                  <a:srgbClr val="000000"/>
                </a:solidFill>
                <a:ea typeface="Vrinda" pitchFamily="34" charset="0"/>
              </a:rPr>
              <a:t> (</a:t>
            </a:r>
            <a:r>
              <a:rPr lang="bn-BD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r>
              <a:rPr lang="bn-BD" sz="4400" i="1" dirty="0">
                <a:solidFill>
                  <a:srgbClr val="000000"/>
                </a:solidFill>
                <a:ea typeface="Vrinda" pitchFamily="34" charset="0"/>
              </a:rPr>
              <a:t>)   </a:t>
            </a:r>
            <a:r>
              <a:rPr lang="bn-BD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উল্লেখযোগ্য নিদর্শনগুলো </a:t>
            </a:r>
            <a:r>
              <a:rPr lang="en-US" sz="44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n-BD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(খ দল )মাউন্ট এভারেস্ট সম্পর্কে ৪টি বাক্য লেখ ।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n-BD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(গ দল ) এশিয়া মহাদেশের ভূ</a:t>
            </a:r>
            <a:r>
              <a:rPr lang="en-US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44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 ও জলবায়ু সম্পর্কে ৪টি বাক্য লেখ । </a:t>
            </a:r>
            <a:endParaRPr lang="en-US" sz="4400" i="1" dirty="0">
              <a:solidFill>
                <a:srgbClr val="000000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7827A59-36CE-49A5-B4E3-138A1D55B42F}"/>
              </a:ext>
            </a:extLst>
          </p:cNvPr>
          <p:cNvSpPr/>
          <p:nvPr/>
        </p:nvSpPr>
        <p:spPr>
          <a:xfrm>
            <a:off x="0" y="0"/>
            <a:ext cx="11975690" cy="6636774"/>
          </a:xfrm>
          <a:prstGeom prst="frame">
            <a:avLst>
              <a:gd name="adj1" fmla="val 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91AE8C1-758D-4FA5-98F3-3EA158834719}"/>
              </a:ext>
            </a:extLst>
          </p:cNvPr>
          <p:cNvSpPr/>
          <p:nvPr/>
        </p:nvSpPr>
        <p:spPr>
          <a:xfrm>
            <a:off x="235974" y="235974"/>
            <a:ext cx="11956026" cy="6622026"/>
          </a:xfrm>
          <a:prstGeom prst="frame">
            <a:avLst>
              <a:gd name="adj1" fmla="val 217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1FABF-63B1-4DA9-B55F-A89C5C163F1E}"/>
              </a:ext>
            </a:extLst>
          </p:cNvPr>
          <p:cNvSpPr txBox="1"/>
          <p:nvPr/>
        </p:nvSpPr>
        <p:spPr>
          <a:xfrm>
            <a:off x="4800600" y="815071"/>
            <a:ext cx="276040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০৮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C1620A-9A29-49AF-823A-07BF9EE7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32" y="464949"/>
            <a:ext cx="3419168" cy="1921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858968"/>
            <a:ext cx="10972800" cy="45259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পৃথিবীর সবচেয়ে বড় হ্রদের নাম কী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এবং এটি কোথায় অবস্থিত ?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এশিয়া মহাদেশের আয়তন কত ?  </a:t>
            </a:r>
            <a:r>
              <a:rPr lang="bn-BD" sz="4800" dirty="0"/>
              <a:t>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  এশিয়ার কোন এলাকা সর্বদা বরফে   	আচ্ছাদিত থাকে ?     </a:t>
            </a:r>
            <a:endParaRPr lang="en-US" sz="48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7015D3E-7746-4ED0-BFBD-2E72ED854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6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429A9-A0AB-4F58-87C7-7C7E6A0586B8}"/>
              </a:ext>
            </a:extLst>
          </p:cNvPr>
          <p:cNvSpPr txBox="1"/>
          <p:nvPr/>
        </p:nvSpPr>
        <p:spPr>
          <a:xfrm>
            <a:off x="876300" y="2430556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সারাবছর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তাপ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বৃষ্টিপাত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জলবায়ুর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16236-A05D-4E4C-903C-0C81782C9F23}"/>
              </a:ext>
            </a:extLst>
          </p:cNvPr>
          <p:cNvSpPr txBox="1"/>
          <p:nvPr/>
        </p:nvSpPr>
        <p:spPr>
          <a:xfrm>
            <a:off x="876300" y="3269811"/>
            <a:ext cx="10439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	ক) 	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নিরক্ষীয়</a:t>
            </a: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 		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খ) 	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মৌসুমী</a:t>
            </a: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গ) 	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মরু</a:t>
            </a: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অঞ্চলীয়</a:t>
            </a: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		ঘ) 	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ভূমধ্যসাগরীয়</a:t>
            </a: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kumimoji="0" lang="en-US" sz="3200" i="0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62718F-452A-445D-85ED-8F132E2BB2C2}"/>
              </a:ext>
            </a:extLst>
          </p:cNvPr>
          <p:cNvSpPr/>
          <p:nvPr/>
        </p:nvSpPr>
        <p:spPr>
          <a:xfrm>
            <a:off x="1752600" y="3248604"/>
            <a:ext cx="583918" cy="583918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FC231-7C2C-433B-A490-20DAD871E22D}"/>
              </a:ext>
            </a:extLst>
          </p:cNvPr>
          <p:cNvSpPr txBox="1"/>
          <p:nvPr/>
        </p:nvSpPr>
        <p:spPr>
          <a:xfrm>
            <a:off x="876300" y="5094982"/>
            <a:ext cx="10439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	ক) 	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নিরক্ষীয়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 			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খ) 	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মৌসুমী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গ) 	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মরু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অঞ্চলীয়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		ঘ) 	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ভূমধ্যসাগরীয়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জলবায়ু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84478-B60A-4202-A76C-39CAE73AAFE6}"/>
              </a:ext>
            </a:extLst>
          </p:cNvPr>
          <p:cNvSpPr txBox="1"/>
          <p:nvPr/>
        </p:nvSpPr>
        <p:spPr>
          <a:xfrm>
            <a:off x="876300" y="4427444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শীতকালে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বৃষ্টি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গ্রীষ্মকালে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বৃষ্টিহিনতা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জলবায়ুর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6CB930-AC83-4652-99F6-E6EA90424556}"/>
              </a:ext>
            </a:extLst>
          </p:cNvPr>
          <p:cNvSpPr/>
          <p:nvPr/>
        </p:nvSpPr>
        <p:spPr>
          <a:xfrm>
            <a:off x="7239000" y="5597636"/>
            <a:ext cx="559816" cy="55981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782EC-B273-4B5C-A255-1CB02806BE0F}"/>
              </a:ext>
            </a:extLst>
          </p:cNvPr>
          <p:cNvSpPr txBox="1"/>
          <p:nvPr/>
        </p:nvSpPr>
        <p:spPr>
          <a:xfrm>
            <a:off x="876300" y="37738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মাউন্ট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এভারেস্টে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আরোহণ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DF619-AC5F-49D2-A652-10118CCAF7BF}"/>
              </a:ext>
            </a:extLst>
          </p:cNvPr>
          <p:cNvSpPr txBox="1"/>
          <p:nvPr/>
        </p:nvSpPr>
        <p:spPr>
          <a:xfrm>
            <a:off x="876300" y="1048879"/>
            <a:ext cx="10439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	ক) 	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এম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এ </a:t>
            </a:r>
            <a:r>
              <a:rPr kumimoji="0" lang="en-US" sz="3200" i="0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মুহিত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 				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খ) 	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ইব্রাহিম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গ) 	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ওয়াসফিয়া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নাজনীন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			ঘ) 	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নিসাত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মজুমদার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8EA2F2-E734-49FE-A684-45CBFDC56893}"/>
              </a:ext>
            </a:extLst>
          </p:cNvPr>
          <p:cNvSpPr/>
          <p:nvPr/>
        </p:nvSpPr>
        <p:spPr>
          <a:xfrm>
            <a:off x="7224180" y="1036213"/>
            <a:ext cx="583918" cy="58391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0089198-2EC8-4694-A86E-84B815A97237}"/>
              </a:ext>
            </a:extLst>
          </p:cNvPr>
          <p:cNvSpPr/>
          <p:nvPr/>
        </p:nvSpPr>
        <p:spPr>
          <a:xfrm>
            <a:off x="0" y="0"/>
            <a:ext cx="11925300" cy="6610350"/>
          </a:xfrm>
          <a:prstGeom prst="frame">
            <a:avLst>
              <a:gd name="adj1" fmla="val 23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B6AE1DE0-2A1D-4EB4-88AA-93F142EAB98A}"/>
              </a:ext>
            </a:extLst>
          </p:cNvPr>
          <p:cNvSpPr/>
          <p:nvPr/>
        </p:nvSpPr>
        <p:spPr>
          <a:xfrm>
            <a:off x="304800" y="237280"/>
            <a:ext cx="11887200" cy="6620719"/>
          </a:xfrm>
          <a:prstGeom prst="frame">
            <a:avLst>
              <a:gd name="adj1" fmla="val 23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 animBg="1"/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A1AAAD-9874-4702-9A9D-3A3CD1F04CDB}"/>
              </a:ext>
            </a:extLst>
          </p:cNvPr>
          <p:cNvSpPr/>
          <p:nvPr/>
        </p:nvSpPr>
        <p:spPr>
          <a:xfrm>
            <a:off x="1333500" y="1638301"/>
            <a:ext cx="10126250" cy="4829402"/>
          </a:xfrm>
          <a:prstGeom prst="rect">
            <a:avLst/>
          </a:prstGeom>
        </p:spPr>
        <p:txBody>
          <a:bodyPr wrap="square" lIns="109032" tIns="54516" rIns="109032" bIns="54516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৪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. 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মহাদেশের সংখ্যা কয়টি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bn-BD" sz="425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bn-BD" sz="42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৫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. 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হ্রদ কোনটি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? </a:t>
            </a:r>
            <a:endParaRPr lang="bn-BD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bn-BD" sz="3417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2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 </a:t>
            </a:r>
            <a:endParaRPr lang="en-US" sz="42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Vrinda"/>
            </a:endParaRPr>
          </a:p>
          <a:p>
            <a:pPr marL="545138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2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		</a:t>
            </a:r>
            <a:endParaRPr lang="en-US" sz="42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Vrinda"/>
            </a:endParaRPr>
          </a:p>
          <a:p>
            <a:pPr marL="545138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2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		</a:t>
            </a:r>
            <a:endParaRPr lang="en-US" sz="42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1000F0-5FD2-474E-95DE-A7B73B049E42}"/>
              </a:ext>
            </a:extLst>
          </p:cNvPr>
          <p:cNvSpPr/>
          <p:nvPr/>
        </p:nvSpPr>
        <p:spPr>
          <a:xfrm>
            <a:off x="830233" y="2095500"/>
            <a:ext cx="3075018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৬টি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DCFB-ED98-403B-8365-6A3E15CA3720}"/>
              </a:ext>
            </a:extLst>
          </p:cNvPr>
          <p:cNvSpPr/>
          <p:nvPr/>
        </p:nvSpPr>
        <p:spPr>
          <a:xfrm>
            <a:off x="5524501" y="2095500"/>
            <a:ext cx="3167434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৭টি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09F09-C06D-4495-8BAF-98E677678264}"/>
              </a:ext>
            </a:extLst>
          </p:cNvPr>
          <p:cNvSpPr/>
          <p:nvPr/>
        </p:nvSpPr>
        <p:spPr>
          <a:xfrm>
            <a:off x="1333500" y="2667000"/>
            <a:ext cx="3286125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marL="545138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৮টি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75F36-8327-4748-87F2-CE67C88A2678}"/>
              </a:ext>
            </a:extLst>
          </p:cNvPr>
          <p:cNvSpPr/>
          <p:nvPr/>
        </p:nvSpPr>
        <p:spPr>
          <a:xfrm>
            <a:off x="5728048" y="2667001"/>
            <a:ext cx="2749203" cy="5645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৯টি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32AD1-20D7-44BA-A547-19092FDC0256}"/>
              </a:ext>
            </a:extLst>
          </p:cNvPr>
          <p:cNvSpPr/>
          <p:nvPr/>
        </p:nvSpPr>
        <p:spPr>
          <a:xfrm>
            <a:off x="0" y="4152900"/>
            <a:ext cx="5606759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ক. সুপেরিয়র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E06F0-D53A-4648-8CB9-3E95456885D6}"/>
              </a:ext>
            </a:extLst>
          </p:cNvPr>
          <p:cNvSpPr/>
          <p:nvPr/>
        </p:nvSpPr>
        <p:spPr>
          <a:xfrm>
            <a:off x="0" y="5105400"/>
            <a:ext cx="5468213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মিশিগান </a:t>
            </a:r>
            <a:r>
              <a:rPr lang="bn-IN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2C872-00D0-4ED4-8EF1-6F8B810879E0}"/>
              </a:ext>
            </a:extLst>
          </p:cNvPr>
          <p:cNvSpPr/>
          <p:nvPr/>
        </p:nvSpPr>
        <p:spPr>
          <a:xfrm>
            <a:off x="508000" y="4622800"/>
            <a:ext cx="5334000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খ. কাস্পিয়ান সাগর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2D862-F996-4CD9-BF70-EC4ED7C0F0FD}"/>
              </a:ext>
            </a:extLst>
          </p:cNvPr>
          <p:cNvSpPr/>
          <p:nvPr/>
        </p:nvSpPr>
        <p:spPr>
          <a:xfrm>
            <a:off x="63500" y="5549900"/>
            <a:ext cx="5575363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ভিক্টোরিয়া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1">
            <a:extLst>
              <a:ext uri="{FF2B5EF4-FFF2-40B4-BE49-F238E27FC236}">
                <a16:creationId xmlns:a16="http://schemas.microsoft.com/office/drawing/2014/main" id="{EBE55ED1-C6D0-46C1-9704-B21DD76302A4}"/>
              </a:ext>
            </a:extLst>
          </p:cNvPr>
          <p:cNvSpPr/>
          <p:nvPr/>
        </p:nvSpPr>
        <p:spPr>
          <a:xfrm>
            <a:off x="1714500" y="2095500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136C1263-5845-4E5D-8D52-A649FBD51FDE}"/>
              </a:ext>
            </a:extLst>
          </p:cNvPr>
          <p:cNvSpPr/>
          <p:nvPr/>
        </p:nvSpPr>
        <p:spPr>
          <a:xfrm rot="19213881">
            <a:off x="6483138" y="2106232"/>
            <a:ext cx="746140" cy="240209"/>
          </a:xfrm>
          <a:prstGeom prst="corner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Multiply 14">
            <a:extLst>
              <a:ext uri="{FF2B5EF4-FFF2-40B4-BE49-F238E27FC236}">
                <a16:creationId xmlns:a16="http://schemas.microsoft.com/office/drawing/2014/main" id="{B2203C16-928A-40EA-BE4D-CBA42DD9FEDF}"/>
              </a:ext>
            </a:extLst>
          </p:cNvPr>
          <p:cNvSpPr/>
          <p:nvPr/>
        </p:nvSpPr>
        <p:spPr>
          <a:xfrm>
            <a:off x="1714500" y="2667000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A602AD84-C8C5-400C-8488-276D42E7F161}"/>
              </a:ext>
            </a:extLst>
          </p:cNvPr>
          <p:cNvSpPr/>
          <p:nvPr/>
        </p:nvSpPr>
        <p:spPr>
          <a:xfrm rot="19213881">
            <a:off x="1930347" y="4590831"/>
            <a:ext cx="746140" cy="240209"/>
          </a:xfrm>
          <a:prstGeom prst="corner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Multiply 16">
            <a:extLst>
              <a:ext uri="{FF2B5EF4-FFF2-40B4-BE49-F238E27FC236}">
                <a16:creationId xmlns:a16="http://schemas.microsoft.com/office/drawing/2014/main" id="{9596F360-194C-4F13-BFA8-4AC86435645B}"/>
              </a:ext>
            </a:extLst>
          </p:cNvPr>
          <p:cNvSpPr/>
          <p:nvPr/>
        </p:nvSpPr>
        <p:spPr>
          <a:xfrm>
            <a:off x="6477000" y="2590800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Multiply 17">
            <a:extLst>
              <a:ext uri="{FF2B5EF4-FFF2-40B4-BE49-F238E27FC236}">
                <a16:creationId xmlns:a16="http://schemas.microsoft.com/office/drawing/2014/main" id="{DAC3DF19-734B-45D9-9803-FB91DA654E4C}"/>
              </a:ext>
            </a:extLst>
          </p:cNvPr>
          <p:cNvSpPr/>
          <p:nvPr/>
        </p:nvSpPr>
        <p:spPr>
          <a:xfrm>
            <a:off x="1841500" y="4191000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Multiply 18">
            <a:extLst>
              <a:ext uri="{FF2B5EF4-FFF2-40B4-BE49-F238E27FC236}">
                <a16:creationId xmlns:a16="http://schemas.microsoft.com/office/drawing/2014/main" id="{DAEA8D4B-B43A-4DC4-8238-037D51C72CF9}"/>
              </a:ext>
            </a:extLst>
          </p:cNvPr>
          <p:cNvSpPr/>
          <p:nvPr/>
        </p:nvSpPr>
        <p:spPr>
          <a:xfrm>
            <a:off x="1841500" y="5080000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Multiply 19">
            <a:extLst>
              <a:ext uri="{FF2B5EF4-FFF2-40B4-BE49-F238E27FC236}">
                <a16:creationId xmlns:a16="http://schemas.microsoft.com/office/drawing/2014/main" id="{C0587A44-A3C6-4ECC-95A7-82E29AD58D90}"/>
              </a:ext>
            </a:extLst>
          </p:cNvPr>
          <p:cNvSpPr/>
          <p:nvPr/>
        </p:nvSpPr>
        <p:spPr>
          <a:xfrm>
            <a:off x="1841500" y="5549900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1BF424-D4F3-45CB-A2D4-05B5028FC770}"/>
              </a:ext>
            </a:extLst>
          </p:cNvPr>
          <p:cNvSpPr txBox="1"/>
          <p:nvPr/>
        </p:nvSpPr>
        <p:spPr>
          <a:xfrm>
            <a:off x="3292620" y="480105"/>
            <a:ext cx="56067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 </a:t>
            </a:r>
            <a:endParaRPr lang="en-US" sz="4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C95CBEDF-DF4B-45F6-8F70-1179F49F5052}"/>
              </a:ext>
            </a:extLst>
          </p:cNvPr>
          <p:cNvSpPr/>
          <p:nvPr/>
        </p:nvSpPr>
        <p:spPr>
          <a:xfrm>
            <a:off x="0" y="0"/>
            <a:ext cx="11933695" cy="6617776"/>
          </a:xfrm>
          <a:prstGeom prst="frame">
            <a:avLst>
              <a:gd name="adj1" fmla="val 23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5C7CB7D7-DDC8-4339-AD3A-1B04844C8E77}"/>
              </a:ext>
            </a:extLst>
          </p:cNvPr>
          <p:cNvSpPr/>
          <p:nvPr/>
        </p:nvSpPr>
        <p:spPr>
          <a:xfrm>
            <a:off x="278969" y="263470"/>
            <a:ext cx="11913031" cy="6594529"/>
          </a:xfrm>
          <a:prstGeom prst="frame">
            <a:avLst>
              <a:gd name="adj1" fmla="val 23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63287E-A08D-4A9F-9FBC-80B56B723A6A}"/>
              </a:ext>
            </a:extLst>
          </p:cNvPr>
          <p:cNvSpPr/>
          <p:nvPr/>
        </p:nvSpPr>
        <p:spPr>
          <a:xfrm>
            <a:off x="885000" y="1949797"/>
            <a:ext cx="3649807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ক. পূর্ব 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150BF0-9E90-420A-96B8-6F01699F3E6C}"/>
              </a:ext>
            </a:extLst>
          </p:cNvPr>
          <p:cNvSpPr/>
          <p:nvPr/>
        </p:nvSpPr>
        <p:spPr>
          <a:xfrm>
            <a:off x="5804807" y="1911697"/>
            <a:ext cx="4264245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marL="545138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খ. পশ্চিম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6205B-6865-4AF1-A7DA-34A195F68440}"/>
              </a:ext>
            </a:extLst>
          </p:cNvPr>
          <p:cNvSpPr/>
          <p:nvPr/>
        </p:nvSpPr>
        <p:spPr>
          <a:xfrm>
            <a:off x="5804807" y="2457797"/>
            <a:ext cx="41910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marL="545138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ঘ. দক্ষিণ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Vrind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A990A-724D-4068-B4E9-F465D3122AA2}"/>
              </a:ext>
            </a:extLst>
          </p:cNvPr>
          <p:cNvSpPr/>
          <p:nvPr/>
        </p:nvSpPr>
        <p:spPr>
          <a:xfrm>
            <a:off x="1042307" y="2457797"/>
            <a:ext cx="3459307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গ. উত্তর 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52CBE-78C0-4DF9-9F2C-43AE04583B70}"/>
              </a:ext>
            </a:extLst>
          </p:cNvPr>
          <p:cNvSpPr/>
          <p:nvPr/>
        </p:nvSpPr>
        <p:spPr>
          <a:xfrm>
            <a:off x="1105808" y="5251797"/>
            <a:ext cx="3649807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99B5BB-956C-431D-B878-4969C85CDE96}"/>
              </a:ext>
            </a:extLst>
          </p:cNvPr>
          <p:cNvSpPr/>
          <p:nvPr/>
        </p:nvSpPr>
        <p:spPr>
          <a:xfrm>
            <a:off x="5423807" y="5696297"/>
            <a:ext cx="3649807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DF920-9065-4306-8DE5-F17C45A279F8}"/>
              </a:ext>
            </a:extLst>
          </p:cNvPr>
          <p:cNvSpPr/>
          <p:nvPr/>
        </p:nvSpPr>
        <p:spPr>
          <a:xfrm>
            <a:off x="1644472" y="5696297"/>
            <a:ext cx="3969835" cy="60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marL="545138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iiও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285C1-2D28-4CE7-8B62-E27E9D4FC714}"/>
              </a:ext>
            </a:extLst>
          </p:cNvPr>
          <p:cNvSpPr/>
          <p:nvPr/>
        </p:nvSpPr>
        <p:spPr>
          <a:xfrm>
            <a:off x="5568951" y="5124797"/>
            <a:ext cx="2955984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ultiply 10">
            <a:extLst>
              <a:ext uri="{FF2B5EF4-FFF2-40B4-BE49-F238E27FC236}">
                <a16:creationId xmlns:a16="http://schemas.microsoft.com/office/drawing/2014/main" id="{188949B9-5936-4997-AD19-47373CA67F80}"/>
              </a:ext>
            </a:extLst>
          </p:cNvPr>
          <p:cNvSpPr/>
          <p:nvPr/>
        </p:nvSpPr>
        <p:spPr>
          <a:xfrm>
            <a:off x="6376307" y="2432397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A1501AA-3801-4746-908D-71E999E7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07" y="1886297"/>
            <a:ext cx="7699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ultiply 12">
            <a:extLst>
              <a:ext uri="{FF2B5EF4-FFF2-40B4-BE49-F238E27FC236}">
                <a16:creationId xmlns:a16="http://schemas.microsoft.com/office/drawing/2014/main" id="{EAA2F499-0838-447B-9567-8A444849ABAB}"/>
              </a:ext>
            </a:extLst>
          </p:cNvPr>
          <p:cNvSpPr/>
          <p:nvPr/>
        </p:nvSpPr>
        <p:spPr>
          <a:xfrm>
            <a:off x="6376307" y="1949797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Multiply 13">
            <a:extLst>
              <a:ext uri="{FF2B5EF4-FFF2-40B4-BE49-F238E27FC236}">
                <a16:creationId xmlns:a16="http://schemas.microsoft.com/office/drawing/2014/main" id="{747C6D57-6CE8-4F58-9BF2-8F48FB9DEC52}"/>
              </a:ext>
            </a:extLst>
          </p:cNvPr>
          <p:cNvSpPr/>
          <p:nvPr/>
        </p:nvSpPr>
        <p:spPr>
          <a:xfrm>
            <a:off x="2121807" y="2495897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Multiply 14">
            <a:extLst>
              <a:ext uri="{FF2B5EF4-FFF2-40B4-BE49-F238E27FC236}">
                <a16:creationId xmlns:a16="http://schemas.microsoft.com/office/drawing/2014/main" id="{1028D186-256B-4A73-B2AF-02DD0A4A204B}"/>
              </a:ext>
            </a:extLst>
          </p:cNvPr>
          <p:cNvSpPr/>
          <p:nvPr/>
        </p:nvSpPr>
        <p:spPr>
          <a:xfrm>
            <a:off x="6154057" y="5124797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Multiply 15">
            <a:extLst>
              <a:ext uri="{FF2B5EF4-FFF2-40B4-BE49-F238E27FC236}">
                <a16:creationId xmlns:a16="http://schemas.microsoft.com/office/drawing/2014/main" id="{300B5AE5-D639-4AE6-B148-AAF22CCEE63D}"/>
              </a:ext>
            </a:extLst>
          </p:cNvPr>
          <p:cNvSpPr/>
          <p:nvPr/>
        </p:nvSpPr>
        <p:spPr>
          <a:xfrm>
            <a:off x="2058307" y="5683597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6515C0F-6EAD-4DB6-B796-88AA6FD7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20" y="5632797"/>
            <a:ext cx="7699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ultiply 17">
            <a:extLst>
              <a:ext uri="{FF2B5EF4-FFF2-40B4-BE49-F238E27FC236}">
                <a16:creationId xmlns:a16="http://schemas.microsoft.com/office/drawing/2014/main" id="{FBCC241D-A71E-4509-9E59-A1AFD1E2947F}"/>
              </a:ext>
            </a:extLst>
          </p:cNvPr>
          <p:cNvSpPr/>
          <p:nvPr/>
        </p:nvSpPr>
        <p:spPr>
          <a:xfrm>
            <a:off x="2094637" y="5124797"/>
            <a:ext cx="571500" cy="5334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09032" tIns="54516" rIns="109032" bIns="54516" rtlCol="0" anchor="ctr"/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83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C5E37-9378-4E1E-9017-2E7D0CB77BE0}"/>
              </a:ext>
            </a:extLst>
          </p:cNvPr>
          <p:cNvSpPr txBox="1"/>
          <p:nvPr/>
        </p:nvSpPr>
        <p:spPr>
          <a:xfrm>
            <a:off x="724450" y="3092798"/>
            <a:ext cx="10615672" cy="57176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marL="545138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৭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. এশিয়ার যেসব অঞ্চলে তুলনামূলক কম মানুষ বাস করে 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 </a:t>
            </a:r>
            <a:endParaRPr lang="bn-BD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222D4-CFF2-4657-A142-CB13890D0289}"/>
              </a:ext>
            </a:extLst>
          </p:cNvPr>
          <p:cNvSpPr txBox="1"/>
          <p:nvPr/>
        </p:nvSpPr>
        <p:spPr>
          <a:xfrm>
            <a:off x="1731735" y="3553816"/>
            <a:ext cx="952500" cy="57176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D24FE-0246-4848-AF1E-D48F468A1C1F}"/>
              </a:ext>
            </a:extLst>
          </p:cNvPr>
          <p:cNvSpPr txBox="1"/>
          <p:nvPr/>
        </p:nvSpPr>
        <p:spPr>
          <a:xfrm>
            <a:off x="1701522" y="4045298"/>
            <a:ext cx="830727" cy="57176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0C8FA-8024-4A75-BD94-2993C6CE18A3}"/>
              </a:ext>
            </a:extLst>
          </p:cNvPr>
          <p:cNvSpPr txBox="1"/>
          <p:nvPr/>
        </p:nvSpPr>
        <p:spPr>
          <a:xfrm>
            <a:off x="1677307" y="4553298"/>
            <a:ext cx="952500" cy="57176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E38D0C-49EF-4048-AA97-9AB1E6011E27}"/>
              </a:ext>
            </a:extLst>
          </p:cNvPr>
          <p:cNvSpPr txBox="1"/>
          <p:nvPr/>
        </p:nvSpPr>
        <p:spPr>
          <a:xfrm>
            <a:off x="2058307" y="3473798"/>
            <a:ext cx="6059378" cy="76412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2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 এশিয়ায়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5E4DDB-71E7-493C-B81C-66470F781928}"/>
              </a:ext>
            </a:extLst>
          </p:cNvPr>
          <p:cNvSpPr txBox="1"/>
          <p:nvPr/>
        </p:nvSpPr>
        <p:spPr>
          <a:xfrm>
            <a:off x="2248807" y="4553298"/>
            <a:ext cx="4714875" cy="57176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 এশিয়ায়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32F007-242D-4943-8963-1E13112CF7F3}"/>
              </a:ext>
            </a:extLst>
          </p:cNvPr>
          <p:cNvSpPr txBox="1"/>
          <p:nvPr/>
        </p:nvSpPr>
        <p:spPr>
          <a:xfrm>
            <a:off x="2231907" y="4045298"/>
            <a:ext cx="4143360" cy="57176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সাইবেরিয়ায়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374836-1DCB-4ED5-A1C7-E903766E961B}"/>
              </a:ext>
            </a:extLst>
          </p:cNvPr>
          <p:cNvSpPr txBox="1"/>
          <p:nvPr/>
        </p:nvSpPr>
        <p:spPr>
          <a:xfrm>
            <a:off x="1123950" y="1467997"/>
            <a:ext cx="10382250" cy="571762"/>
          </a:xfrm>
          <a:prstGeom prst="rect">
            <a:avLst/>
          </a:prstGeom>
          <a:noFill/>
        </p:spPr>
        <p:txBody>
          <a:bodyPr wrap="square" lIns="109032" tIns="54516" rIns="109032" bIns="54516" rtlCol="0">
            <a:spAutoFit/>
          </a:bodyPr>
          <a:lstStyle/>
          <a:p>
            <a:pPr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মানচিত্রের ডান দিককে কোন দিক ধরা হয়?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368972-530D-429A-BB5F-97874BE906FD}"/>
              </a:ext>
            </a:extLst>
          </p:cNvPr>
          <p:cNvSpPr txBox="1"/>
          <p:nvPr/>
        </p:nvSpPr>
        <p:spPr>
          <a:xfrm>
            <a:off x="4534807" y="685800"/>
            <a:ext cx="29541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49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BD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000BEEE8-3CC3-4586-BB1B-18484DAEE7ED}"/>
              </a:ext>
            </a:extLst>
          </p:cNvPr>
          <p:cNvSpPr/>
          <p:nvPr/>
        </p:nvSpPr>
        <p:spPr>
          <a:xfrm>
            <a:off x="0" y="0"/>
            <a:ext cx="11856203" cy="6555783"/>
          </a:xfrm>
          <a:prstGeom prst="frame">
            <a:avLst>
              <a:gd name="adj1" fmla="val 27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4E55615-BE1C-41FC-B5E8-8FB77F5A436B}"/>
              </a:ext>
            </a:extLst>
          </p:cNvPr>
          <p:cNvSpPr/>
          <p:nvPr/>
        </p:nvSpPr>
        <p:spPr>
          <a:xfrm>
            <a:off x="325464" y="309966"/>
            <a:ext cx="11866536" cy="6548034"/>
          </a:xfrm>
          <a:prstGeom prst="frame">
            <a:avLst>
              <a:gd name="adj1" fmla="val 27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954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 </a:t>
            </a:r>
            <a:endParaRPr kumimoji="0" lang="en-US" sz="6000" b="0" i="0" u="none" strike="noStrike" kern="1200" cap="none" spc="0" normalizeH="0" baseline="0" noProof="0" dirty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45480"/>
            <a:ext cx="11446223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 আয়তন ও জলবায়ু সম্পর্কে দশটি বাক্য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gradFill>
            <a:gsLst>
              <a:gs pos="0">
                <a:srgbClr val="00B050"/>
              </a:gs>
              <a:gs pos="35000">
                <a:srgbClr val="002060"/>
              </a:gs>
              <a:gs pos="68000">
                <a:srgbClr val="7030A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25208"/>
            <a:ext cx="6917977" cy="429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18F4A-6F57-4245-93AF-4BE0E44FB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7" y="502078"/>
            <a:ext cx="4207223" cy="221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4594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4990"/>
            <a:ext cx="7543800" cy="509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59C212B-FE23-41CC-BDDD-75BB7ABCFC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6F954-7431-4D4F-8A23-A8F18B4E8E11}"/>
              </a:ext>
            </a:extLst>
          </p:cNvPr>
          <p:cNvSpPr txBox="1"/>
          <p:nvPr/>
        </p:nvSpPr>
        <p:spPr>
          <a:xfrm>
            <a:off x="8382000" y="935472"/>
            <a:ext cx="1524000" cy="50167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 </a:t>
            </a:r>
          </a:p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</a:t>
            </a:r>
          </a:p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</a:t>
            </a:r>
          </a:p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CD189-38F5-404A-933F-EA60280C82B4}"/>
              </a:ext>
            </a:extLst>
          </p:cNvPr>
          <p:cNvSpPr txBox="1"/>
          <p:nvPr/>
        </p:nvSpPr>
        <p:spPr>
          <a:xfrm>
            <a:off x="9906001" y="913516"/>
            <a:ext cx="1376766" cy="501675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  </a:t>
            </a:r>
          </a:p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ন্য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5E42E-E4F5-47D4-8B65-9AAC0E45D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000"/>
            <a:ext cx="4343401" cy="4806144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BFD33-28C9-4B1C-B466-789C4425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97" y="381000"/>
            <a:ext cx="6372403" cy="480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CE68368-DAE9-4CCE-A4F9-7B14F3A789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02EF4-AAD8-42BF-91DA-1EAE4BC3A02F}"/>
              </a:ext>
            </a:extLst>
          </p:cNvPr>
          <p:cNvSpPr txBox="1"/>
          <p:nvPr/>
        </p:nvSpPr>
        <p:spPr>
          <a:xfrm>
            <a:off x="561797" y="5557340"/>
            <a:ext cx="6372403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F9552-91EE-4C74-A2C2-8958A2E6224A}"/>
              </a:ext>
            </a:extLst>
          </p:cNvPr>
          <p:cNvSpPr txBox="1"/>
          <p:nvPr/>
        </p:nvSpPr>
        <p:spPr>
          <a:xfrm>
            <a:off x="590194" y="5447269"/>
            <a:ext cx="6344006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256BB-F5B1-47C8-9E59-B97F7C8BAACA}"/>
              </a:ext>
            </a:extLst>
          </p:cNvPr>
          <p:cNvSpPr txBox="1"/>
          <p:nvPr/>
        </p:nvSpPr>
        <p:spPr>
          <a:xfrm>
            <a:off x="561797" y="5352871"/>
            <a:ext cx="6344006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১৯৭১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৯মাস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যুদ্ধ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মানচিত্রে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স্বাধীন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স্বীকৃতি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দেশটির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906DE-5277-4055-9F0F-CA6FB6606A67}"/>
              </a:ext>
            </a:extLst>
          </p:cNvPr>
          <p:cNvSpPr txBox="1"/>
          <p:nvPr/>
        </p:nvSpPr>
        <p:spPr>
          <a:xfrm>
            <a:off x="609599" y="5257800"/>
            <a:ext cx="10972801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১৯৭১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৯মাস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স্বীকৃতি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দেশটির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02766-BF78-4067-9F40-3717280048B8}"/>
              </a:ext>
            </a:extLst>
          </p:cNvPr>
          <p:cNvSpPr txBox="1"/>
          <p:nvPr/>
        </p:nvSpPr>
        <p:spPr>
          <a:xfrm>
            <a:off x="561797" y="5354935"/>
            <a:ext cx="1106840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পরিমন্ডলে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A3A9E0-07E9-465F-9067-8A463F9D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934" t="42469" r="23492" b="47489"/>
          <a:stretch>
            <a:fillRect/>
          </a:stretch>
        </p:blipFill>
        <p:spPr>
          <a:xfrm>
            <a:off x="5030490" y="2438400"/>
            <a:ext cx="777498" cy="777498"/>
          </a:xfrm>
          <a:custGeom>
            <a:avLst/>
            <a:gdLst>
              <a:gd name="connsiteX0" fmla="*/ 304800 w 609600"/>
              <a:gd name="connsiteY0" fmla="*/ 0 h 609600"/>
              <a:gd name="connsiteX1" fmla="*/ 609600 w 609600"/>
              <a:gd name="connsiteY1" fmla="*/ 304800 h 609600"/>
              <a:gd name="connsiteX2" fmla="*/ 304800 w 609600"/>
              <a:gd name="connsiteY2" fmla="*/ 609600 h 609600"/>
              <a:gd name="connsiteX3" fmla="*/ 0 w 609600"/>
              <a:gd name="connsiteY3" fmla="*/ 304800 h 609600"/>
              <a:gd name="connsiteX4" fmla="*/ 304800 w 609600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609600">
                <a:moveTo>
                  <a:pt x="304800" y="0"/>
                </a:moveTo>
                <a:cubicBezTo>
                  <a:pt x="473136" y="0"/>
                  <a:pt x="609600" y="136464"/>
                  <a:pt x="609600" y="304800"/>
                </a:cubicBezTo>
                <a:cubicBezTo>
                  <a:pt x="609600" y="473136"/>
                  <a:pt x="473136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lose/>
              </a:path>
            </a:pathLst>
          </a:cu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3551A34-DBBE-4744-86E1-FFA3F602AC08}"/>
              </a:ext>
            </a:extLst>
          </p:cNvPr>
          <p:cNvSpPr/>
          <p:nvPr/>
        </p:nvSpPr>
        <p:spPr>
          <a:xfrm>
            <a:off x="5029200" y="24384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FEA321-6133-4CDB-871C-E695D1EFB4D8}"/>
              </a:ext>
            </a:extLst>
          </p:cNvPr>
          <p:cNvSpPr/>
          <p:nvPr/>
        </p:nvSpPr>
        <p:spPr>
          <a:xfrm>
            <a:off x="685800" y="551022"/>
            <a:ext cx="1524000" cy="305712"/>
          </a:xfrm>
          <a:prstGeom prst="rect">
            <a:avLst/>
          </a:prstGeom>
          <a:solidFill>
            <a:srgbClr val="3ABF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763B18-DCA9-450D-A6CA-B1DBA1F5089B}"/>
              </a:ext>
            </a:extLst>
          </p:cNvPr>
          <p:cNvSpPr/>
          <p:nvPr/>
        </p:nvSpPr>
        <p:spPr>
          <a:xfrm>
            <a:off x="4678680" y="2011680"/>
            <a:ext cx="2834640" cy="283464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7DDC4926-8652-4260-8A89-7437B8185756}"/>
              </a:ext>
            </a:extLst>
          </p:cNvPr>
          <p:cNvSpPr/>
          <p:nvPr/>
        </p:nvSpPr>
        <p:spPr>
          <a:xfrm>
            <a:off x="4945626" y="2278626"/>
            <a:ext cx="2300748" cy="2300748"/>
          </a:xfrm>
          <a:prstGeom prst="donut">
            <a:avLst>
              <a:gd name="adj" fmla="val 8974"/>
            </a:avLst>
          </a:prstGeom>
          <a:solidFill>
            <a:srgbClr val="FFA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29BFE6-F240-4A90-9C41-8D28A68BC3D1}"/>
              </a:ext>
            </a:extLst>
          </p:cNvPr>
          <p:cNvSpPr/>
          <p:nvPr/>
        </p:nvSpPr>
        <p:spPr>
          <a:xfrm>
            <a:off x="5321710" y="2654710"/>
            <a:ext cx="1548580" cy="1548580"/>
          </a:xfrm>
          <a:prstGeom prst="ellipse">
            <a:avLst/>
          </a:prstGeom>
          <a:solidFill>
            <a:srgbClr val="978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5CFC0-1FE6-4482-B966-D2C65EA2431E}"/>
              </a:ext>
            </a:extLst>
          </p:cNvPr>
          <p:cNvGrpSpPr/>
          <p:nvPr/>
        </p:nvGrpSpPr>
        <p:grpSpPr>
          <a:xfrm>
            <a:off x="4967748" y="3146568"/>
            <a:ext cx="2286000" cy="564864"/>
            <a:chOff x="3672348" y="870153"/>
            <a:chExt cx="2431419" cy="564864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4B40FFB3-9C1B-4841-A7A0-350F9691FA31}"/>
                </a:ext>
              </a:extLst>
            </p:cNvPr>
            <p:cNvSpPr/>
            <p:nvPr/>
          </p:nvSpPr>
          <p:spPr>
            <a:xfrm>
              <a:off x="3672348" y="870153"/>
              <a:ext cx="2050026" cy="548640"/>
            </a:xfrm>
            <a:prstGeom prst="leftArrow">
              <a:avLst>
                <a:gd name="adj1" fmla="val 28320"/>
                <a:gd name="adj2" fmla="val 69211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124E6720-5568-4EBD-B20C-967A24FBAC2F}"/>
                </a:ext>
              </a:extLst>
            </p:cNvPr>
            <p:cNvSpPr/>
            <p:nvPr/>
          </p:nvSpPr>
          <p:spPr>
            <a:xfrm flipH="1">
              <a:off x="5619135" y="886377"/>
              <a:ext cx="484632" cy="54864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6CFC51A-7B37-412C-A25A-8B38D3A37E9D}"/>
              </a:ext>
            </a:extLst>
          </p:cNvPr>
          <p:cNvSpPr/>
          <p:nvPr/>
        </p:nvSpPr>
        <p:spPr>
          <a:xfrm>
            <a:off x="5616677" y="2949677"/>
            <a:ext cx="958646" cy="9586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AE3FA-8167-454A-A04D-287A1317FE44}"/>
              </a:ext>
            </a:extLst>
          </p:cNvPr>
          <p:cNvSpPr/>
          <p:nvPr/>
        </p:nvSpPr>
        <p:spPr>
          <a:xfrm>
            <a:off x="4494325" y="3229159"/>
            <a:ext cx="383458" cy="38345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3A91B-2EE9-4341-9DE6-DDFC2292B5CF}"/>
              </a:ext>
            </a:extLst>
          </p:cNvPr>
          <p:cNvSpPr txBox="1"/>
          <p:nvPr/>
        </p:nvSpPr>
        <p:spPr>
          <a:xfrm>
            <a:off x="457200" y="2992306"/>
            <a:ext cx="395356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3200" i="0" u="none" strike="noStrike" kern="120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kumimoji="0" lang="en-US" sz="3200" i="0" u="none" strike="noStrike" kern="120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kumimoji="0" lang="en-US" sz="3200" i="0" u="none" strike="noStrike" kern="120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kumimoji="0" lang="en-US" sz="3200" i="0" u="none" strike="noStrike" kern="120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kumimoji="0" lang="en-US" sz="3200" i="0" u="none" strike="noStrike" kern="120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kumimoji="0" lang="en-US" sz="3200" i="0" u="none" strike="noStrike" kern="120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kumimoji="0" lang="en-US" sz="3200" i="0" u="none" strike="noStrike" kern="120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kumimoji="0" lang="en-US" sz="3200" i="0" u="none" strike="noStrike" kern="120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95818D-23AF-4306-AFDE-E7ADA8DB0EA7}"/>
              </a:ext>
            </a:extLst>
          </p:cNvPr>
          <p:cNvSpPr/>
          <p:nvPr/>
        </p:nvSpPr>
        <p:spPr>
          <a:xfrm>
            <a:off x="4922027" y="2227008"/>
            <a:ext cx="383458" cy="38345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6A8A9-8381-4B29-9455-196377A5495B}"/>
              </a:ext>
            </a:extLst>
          </p:cNvPr>
          <p:cNvSpPr txBox="1"/>
          <p:nvPr/>
        </p:nvSpPr>
        <p:spPr>
          <a:xfrm>
            <a:off x="462719" y="1577883"/>
            <a:ext cx="3948048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 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 সম্পর্কে বলতে পারবে 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4C84FF-5FC3-4C52-B3D7-EE87922000C2}"/>
              </a:ext>
            </a:extLst>
          </p:cNvPr>
          <p:cNvSpPr/>
          <p:nvPr/>
        </p:nvSpPr>
        <p:spPr>
          <a:xfrm>
            <a:off x="7325180" y="3243907"/>
            <a:ext cx="383458" cy="383458"/>
          </a:xfrm>
          <a:prstGeom prst="ellipse">
            <a:avLst/>
          </a:prstGeom>
          <a:solidFill>
            <a:srgbClr val="FFA7A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ADE27-EBEE-427A-A50D-77EA2881B635}"/>
              </a:ext>
            </a:extLst>
          </p:cNvPr>
          <p:cNvSpPr txBox="1"/>
          <p:nvPr/>
        </p:nvSpPr>
        <p:spPr>
          <a:xfrm>
            <a:off x="7780070" y="2993337"/>
            <a:ext cx="382272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 আয়তন সম্পর্কে বলতে পারবে 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A43E37-68CE-4F6F-B2E9-1A952B510784}"/>
              </a:ext>
            </a:extLst>
          </p:cNvPr>
          <p:cNvSpPr/>
          <p:nvPr/>
        </p:nvSpPr>
        <p:spPr>
          <a:xfrm>
            <a:off x="6862916" y="4278721"/>
            <a:ext cx="383458" cy="38345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9CC14-128F-46EC-AB0A-1AA8DE8B68F7}"/>
              </a:ext>
            </a:extLst>
          </p:cNvPr>
          <p:cNvSpPr txBox="1"/>
          <p:nvPr/>
        </p:nvSpPr>
        <p:spPr>
          <a:xfrm>
            <a:off x="7780069" y="4307711"/>
            <a:ext cx="3822728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ভূপ্রকৃতি ও জলবায়ু সম্পর্কে ব্যাখ্যা করতে পারবে । 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13BA39FE-C43E-4644-958E-1F2946350669}"/>
              </a:ext>
            </a:extLst>
          </p:cNvPr>
          <p:cNvSpPr/>
          <p:nvPr/>
        </p:nvSpPr>
        <p:spPr>
          <a:xfrm>
            <a:off x="4884619" y="571494"/>
            <a:ext cx="6718178" cy="513968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প্রশিক্ষনার্থীরা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endParaRPr kumimoji="0" lang="bn-BD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8AACFC-FF7E-46D8-8074-EB89514E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E8903-7665-4566-A7E1-E5266179684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09-Apr-21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Punched Tape 19">
            <a:extLst>
              <a:ext uri="{FF2B5EF4-FFF2-40B4-BE49-F238E27FC236}">
                <a16:creationId xmlns:a16="http://schemas.microsoft.com/office/drawing/2014/main" id="{83E897EE-EFA2-4D9F-91FB-FA0C65E99DFD}"/>
              </a:ext>
            </a:extLst>
          </p:cNvPr>
          <p:cNvSpPr/>
          <p:nvPr/>
        </p:nvSpPr>
        <p:spPr>
          <a:xfrm>
            <a:off x="1956619" y="375837"/>
            <a:ext cx="3011129" cy="967005"/>
          </a:xfrm>
          <a:prstGeom prst="flowChartPunchedTap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 w="0"/>
                <a:solidFill>
                  <a:srgbClr val="4F81BD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শিখনফলঃ</a:t>
            </a:r>
            <a:endParaRPr kumimoji="0" lang="en-US" sz="4800" b="0" i="0" u="none" strike="noStrike" kern="0" cap="none" spc="0" normalizeH="0" baseline="0" noProof="0" dirty="0">
              <a:ln w="0"/>
              <a:solidFill>
                <a:srgbClr val="4F81BD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pic>
        <p:nvPicPr>
          <p:cNvPr id="21" name="Picture 4" descr="Asia Map Wallpapers - Wallpaper Cave">
            <a:extLst>
              <a:ext uri="{FF2B5EF4-FFF2-40B4-BE49-F238E27FC236}">
                <a16:creationId xmlns:a16="http://schemas.microsoft.com/office/drawing/2014/main" id="{8FB2BEDB-6C35-4E9A-8564-F55ACC11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69" y="1143000"/>
            <a:ext cx="3822727" cy="167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8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8" presetClass="emph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2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8" presetClass="emph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8100000" p14:bounceEnd="50000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7" presetID="8" presetClass="emph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4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8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2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8100000">
                                          <p:cBhvr>
                                            <p:cTn id="3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4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40414F-FADB-4078-8A6D-E41C2F91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9" y="759606"/>
            <a:ext cx="10069041" cy="5338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304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06869"/>
            <a:ext cx="109728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</a:t>
            </a:r>
            <a:r>
              <a:rPr kumimoji="0" lang="en-US" sz="3600" b="0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দের</a:t>
            </a:r>
            <a:r>
              <a:rPr kumimoji="0" lang="bn-BD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পাঠ্যবইয়ের </a:t>
            </a:r>
            <a:r>
              <a:rPr kumimoji="0" lang="en-US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2০</a:t>
            </a:r>
            <a:r>
              <a:rPr kumimoji="0" lang="bn-BD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kern="0" noProof="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kumimoji="0" lang="bn-BD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2৩</a:t>
            </a:r>
            <a:r>
              <a:rPr kumimoji="0" lang="bn-BD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পৃষ্ঠা </a:t>
            </a:r>
            <a:r>
              <a:rPr kumimoji="0" lang="en-US" sz="3600" b="0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</a:t>
            </a:r>
            <a:r>
              <a:rPr kumimoji="0" lang="en-US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</a:t>
            </a:r>
            <a:r>
              <a:rPr kumimoji="0" lang="en-US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মনোযোগ</a:t>
            </a:r>
            <a:r>
              <a:rPr kumimoji="0" lang="en-US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পড়। </a:t>
            </a:r>
            <a:endParaRPr kumimoji="0" lang="en-US" sz="3600" b="0" i="0" u="none" strike="noStrike" kern="0" cap="none" spc="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gradFill>
            <a:gsLst>
              <a:gs pos="0">
                <a:srgbClr val="00B050"/>
              </a:gs>
              <a:gs pos="35000">
                <a:srgbClr val="002060"/>
              </a:gs>
              <a:gs pos="68000">
                <a:srgbClr val="7030A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04800"/>
            <a:ext cx="7726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পাঠ্যবই সংযোগ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81678-AF07-4F38-B309-BE231AFB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33847"/>
            <a:ext cx="2507456" cy="3042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48636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CE68368-DAE9-4CCE-A4F9-7B14F3A789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4E3F-B0B5-4589-AFD8-4FAC91ABE7E3}"/>
              </a:ext>
            </a:extLst>
          </p:cNvPr>
          <p:cNvSpPr txBox="1"/>
          <p:nvPr/>
        </p:nvSpPr>
        <p:spPr>
          <a:xfrm>
            <a:off x="5602525" y="3411757"/>
            <a:ext cx="6073579" cy="30469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সাতটি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আফ্রিকা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ইউরোপ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আমেরিকা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আমেরিকা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অস্ট্রেলিয়া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এন্টার্কটিকা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just"/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দেশটি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অন্তর্ভূক্ত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বৃহত্তম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94776-B770-49A7-A835-AEFBA32A0D88}"/>
              </a:ext>
            </a:extLst>
          </p:cNvPr>
          <p:cNvSpPr txBox="1"/>
          <p:nvPr/>
        </p:nvSpPr>
        <p:spPr>
          <a:xfrm>
            <a:off x="5602525" y="1143000"/>
            <a:ext cx="6073579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অবিরাম-অবিচ্ছিন্ন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ভূখন্ডকে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পানিরাশি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বিচ্ছিন্ন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71205-F225-4FF7-B986-3838DF6E5D57}"/>
              </a:ext>
            </a:extLst>
          </p:cNvPr>
          <p:cNvSpPr txBox="1"/>
          <p:nvPr/>
        </p:nvSpPr>
        <p:spPr>
          <a:xfrm>
            <a:off x="5602525" y="404626"/>
            <a:ext cx="354147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মহাদেশ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কাকে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বলে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?</a:t>
            </a:r>
          </a:p>
        </p:txBody>
      </p:sp>
      <p:pic>
        <p:nvPicPr>
          <p:cNvPr id="2058" name="Picture 10" descr="পৃথিবীঃ মহাদেশ ও মহাসাগর – বিশ্ব মানচিত্র">
            <a:extLst>
              <a:ext uri="{FF2B5EF4-FFF2-40B4-BE49-F238E27FC236}">
                <a16:creationId xmlns:a16="http://schemas.microsoft.com/office/drawing/2014/main" id="{98A86144-674E-4370-A5FA-FEE7B88C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2" y="3411757"/>
            <a:ext cx="5023158" cy="305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ভূগোল: (প্রায় ১০০টি প্রশ্ন, উত্তরসহ) || Study Press">
            <a:extLst>
              <a:ext uri="{FF2B5EF4-FFF2-40B4-BE49-F238E27FC236}">
                <a16:creationId xmlns:a16="http://schemas.microsoft.com/office/drawing/2014/main" id="{230ACBE0-9D66-44B8-9680-9617368C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2" y="392092"/>
            <a:ext cx="4996590" cy="232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দক্ষিন আমে">
            <a:extLst>
              <a:ext uri="{FF2B5EF4-FFF2-40B4-BE49-F238E27FC236}">
                <a16:creationId xmlns:a16="http://schemas.microsoft.com/office/drawing/2014/main" id="{2F7F5DEB-A655-416F-9B08-DA83A5A62A9E}"/>
              </a:ext>
            </a:extLst>
          </p:cNvPr>
          <p:cNvSpPr/>
          <p:nvPr/>
        </p:nvSpPr>
        <p:spPr>
          <a:xfrm rot="7361023">
            <a:off x="2183371" y="2501255"/>
            <a:ext cx="1087250" cy="547050"/>
          </a:xfrm>
          <a:custGeom>
            <a:avLst/>
            <a:gdLst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1099166"/>
              <a:gd name="connsiteX1" fmla="*/ 2518958 w 2998280"/>
              <a:gd name="connsiteY1" fmla="*/ 180666 h 1099166"/>
              <a:gd name="connsiteX2" fmla="*/ 2518958 w 2998280"/>
              <a:gd name="connsiteY2" fmla="*/ 0 h 1099166"/>
              <a:gd name="connsiteX3" fmla="*/ 2998280 w 2998280"/>
              <a:gd name="connsiteY3" fmla="*/ 479323 h 1099166"/>
              <a:gd name="connsiteX4" fmla="*/ 2518958 w 2998280"/>
              <a:gd name="connsiteY4" fmla="*/ 958645 h 1099166"/>
              <a:gd name="connsiteX5" fmla="*/ 2518958 w 2998280"/>
              <a:gd name="connsiteY5" fmla="*/ 777979 h 1099166"/>
              <a:gd name="connsiteX6" fmla="*/ 0 w 2998280"/>
              <a:gd name="connsiteY6" fmla="*/ 777979 h 1099166"/>
              <a:gd name="connsiteX7" fmla="*/ 0 w 2998280"/>
              <a:gd name="connsiteY7" fmla="*/ 180666 h 1099166"/>
              <a:gd name="connsiteX0" fmla="*/ 0 w 2998280"/>
              <a:gd name="connsiteY0" fmla="*/ 180666 h 1266236"/>
              <a:gd name="connsiteX1" fmla="*/ 2518958 w 2998280"/>
              <a:gd name="connsiteY1" fmla="*/ 180666 h 1266236"/>
              <a:gd name="connsiteX2" fmla="*/ 2518958 w 2998280"/>
              <a:gd name="connsiteY2" fmla="*/ 0 h 1266236"/>
              <a:gd name="connsiteX3" fmla="*/ 2998280 w 2998280"/>
              <a:gd name="connsiteY3" fmla="*/ 479323 h 1266236"/>
              <a:gd name="connsiteX4" fmla="*/ 2518958 w 2998280"/>
              <a:gd name="connsiteY4" fmla="*/ 958645 h 1266236"/>
              <a:gd name="connsiteX5" fmla="*/ 2518958 w 2998280"/>
              <a:gd name="connsiteY5" fmla="*/ 777979 h 1266236"/>
              <a:gd name="connsiteX6" fmla="*/ 0 w 2998280"/>
              <a:gd name="connsiteY6" fmla="*/ 777979 h 1266236"/>
              <a:gd name="connsiteX7" fmla="*/ 0 w 2998280"/>
              <a:gd name="connsiteY7" fmla="*/ 180666 h 126623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518958 w 3647209"/>
              <a:gd name="connsiteY4" fmla="*/ 1732935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946662 w 3647209"/>
              <a:gd name="connsiteY4" fmla="*/ 1718187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518958 w 3647209"/>
              <a:gd name="connsiteY2" fmla="*/ 774290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910711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82222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1013950 h 1999815"/>
              <a:gd name="connsiteX1" fmla="*/ 2533706 w 3647209"/>
              <a:gd name="connsiteY1" fmla="*/ 881214 h 1999815"/>
              <a:gd name="connsiteX2" fmla="*/ 2209242 w 3647209"/>
              <a:gd name="connsiteY2" fmla="*/ 523568 h 1999815"/>
              <a:gd name="connsiteX3" fmla="*/ 3647209 w 3647209"/>
              <a:gd name="connsiteY3" fmla="*/ 0 h 1999815"/>
              <a:gd name="connsiteX4" fmla="*/ 2946662 w 3647209"/>
              <a:gd name="connsiteY4" fmla="*/ 1777181 h 1999815"/>
              <a:gd name="connsiteX5" fmla="*/ 2695939 w 3647209"/>
              <a:gd name="connsiteY5" fmla="*/ 1404786 h 1999815"/>
              <a:gd name="connsiteX6" fmla="*/ 0 w 3647209"/>
              <a:gd name="connsiteY6" fmla="*/ 1611263 h 1999815"/>
              <a:gd name="connsiteX7" fmla="*/ 0 w 3647209"/>
              <a:gd name="connsiteY7" fmla="*/ 1013950 h 1999815"/>
              <a:gd name="connsiteX0" fmla="*/ 0 w 3647209"/>
              <a:gd name="connsiteY0" fmla="*/ 1013950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0 w 3647209"/>
              <a:gd name="connsiteY7" fmla="*/ 1013950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7209" h="1923919">
                <a:moveTo>
                  <a:pt x="103239" y="1220428"/>
                </a:moveTo>
                <a:cubicBezTo>
                  <a:pt x="411951" y="1485899"/>
                  <a:pt x="1118865" y="2105331"/>
                  <a:pt x="2533706" y="881214"/>
                </a:cubicBezTo>
                <a:cubicBezTo>
                  <a:pt x="2612365" y="938979"/>
                  <a:pt x="2307564" y="613287"/>
                  <a:pt x="2209242" y="523568"/>
                </a:cubicBezTo>
                <a:lnTo>
                  <a:pt x="3647209" y="0"/>
                </a:lnTo>
                <a:lnTo>
                  <a:pt x="2946662" y="1777181"/>
                </a:lnTo>
                <a:lnTo>
                  <a:pt x="2651694" y="1198309"/>
                </a:lnTo>
                <a:cubicBezTo>
                  <a:pt x="1797293" y="1920980"/>
                  <a:pt x="824905" y="2186450"/>
                  <a:pt x="0" y="1611263"/>
                </a:cubicBezTo>
                <a:lnTo>
                  <a:pt x="103239" y="1220428"/>
                </a:lnTo>
                <a:close/>
              </a:path>
            </a:pathLst>
          </a:custGeom>
          <a:solidFill>
            <a:srgbClr val="FFFF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9" name="Arrow: আফ্রিকা">
            <a:extLst>
              <a:ext uri="{FF2B5EF4-FFF2-40B4-BE49-F238E27FC236}">
                <a16:creationId xmlns:a16="http://schemas.microsoft.com/office/drawing/2014/main" id="{04FBA77E-7986-45BF-94CD-B72F7207F3E1}"/>
              </a:ext>
            </a:extLst>
          </p:cNvPr>
          <p:cNvSpPr/>
          <p:nvPr/>
        </p:nvSpPr>
        <p:spPr>
          <a:xfrm rot="8861953" flipV="1">
            <a:off x="6330921" y="1615496"/>
            <a:ext cx="4191381" cy="1421230"/>
          </a:xfrm>
          <a:custGeom>
            <a:avLst/>
            <a:gdLst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1099166"/>
              <a:gd name="connsiteX1" fmla="*/ 2518958 w 2998280"/>
              <a:gd name="connsiteY1" fmla="*/ 180666 h 1099166"/>
              <a:gd name="connsiteX2" fmla="*/ 2518958 w 2998280"/>
              <a:gd name="connsiteY2" fmla="*/ 0 h 1099166"/>
              <a:gd name="connsiteX3" fmla="*/ 2998280 w 2998280"/>
              <a:gd name="connsiteY3" fmla="*/ 479323 h 1099166"/>
              <a:gd name="connsiteX4" fmla="*/ 2518958 w 2998280"/>
              <a:gd name="connsiteY4" fmla="*/ 958645 h 1099166"/>
              <a:gd name="connsiteX5" fmla="*/ 2518958 w 2998280"/>
              <a:gd name="connsiteY5" fmla="*/ 777979 h 1099166"/>
              <a:gd name="connsiteX6" fmla="*/ 0 w 2998280"/>
              <a:gd name="connsiteY6" fmla="*/ 777979 h 1099166"/>
              <a:gd name="connsiteX7" fmla="*/ 0 w 2998280"/>
              <a:gd name="connsiteY7" fmla="*/ 180666 h 1099166"/>
              <a:gd name="connsiteX0" fmla="*/ 0 w 2998280"/>
              <a:gd name="connsiteY0" fmla="*/ 180666 h 1266236"/>
              <a:gd name="connsiteX1" fmla="*/ 2518958 w 2998280"/>
              <a:gd name="connsiteY1" fmla="*/ 180666 h 1266236"/>
              <a:gd name="connsiteX2" fmla="*/ 2518958 w 2998280"/>
              <a:gd name="connsiteY2" fmla="*/ 0 h 1266236"/>
              <a:gd name="connsiteX3" fmla="*/ 2998280 w 2998280"/>
              <a:gd name="connsiteY3" fmla="*/ 479323 h 1266236"/>
              <a:gd name="connsiteX4" fmla="*/ 2518958 w 2998280"/>
              <a:gd name="connsiteY4" fmla="*/ 958645 h 1266236"/>
              <a:gd name="connsiteX5" fmla="*/ 2518958 w 2998280"/>
              <a:gd name="connsiteY5" fmla="*/ 777979 h 1266236"/>
              <a:gd name="connsiteX6" fmla="*/ 0 w 2998280"/>
              <a:gd name="connsiteY6" fmla="*/ 777979 h 1266236"/>
              <a:gd name="connsiteX7" fmla="*/ 0 w 2998280"/>
              <a:gd name="connsiteY7" fmla="*/ 180666 h 126623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518958 w 3647209"/>
              <a:gd name="connsiteY4" fmla="*/ 1732935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946662 w 3647209"/>
              <a:gd name="connsiteY4" fmla="*/ 1718187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518958 w 3647209"/>
              <a:gd name="connsiteY2" fmla="*/ 774290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910711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82222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1013950 h 1999815"/>
              <a:gd name="connsiteX1" fmla="*/ 2533706 w 3647209"/>
              <a:gd name="connsiteY1" fmla="*/ 881214 h 1999815"/>
              <a:gd name="connsiteX2" fmla="*/ 2209242 w 3647209"/>
              <a:gd name="connsiteY2" fmla="*/ 523568 h 1999815"/>
              <a:gd name="connsiteX3" fmla="*/ 3647209 w 3647209"/>
              <a:gd name="connsiteY3" fmla="*/ 0 h 1999815"/>
              <a:gd name="connsiteX4" fmla="*/ 2946662 w 3647209"/>
              <a:gd name="connsiteY4" fmla="*/ 1777181 h 1999815"/>
              <a:gd name="connsiteX5" fmla="*/ 2695939 w 3647209"/>
              <a:gd name="connsiteY5" fmla="*/ 1404786 h 1999815"/>
              <a:gd name="connsiteX6" fmla="*/ 0 w 3647209"/>
              <a:gd name="connsiteY6" fmla="*/ 1611263 h 1999815"/>
              <a:gd name="connsiteX7" fmla="*/ 0 w 3647209"/>
              <a:gd name="connsiteY7" fmla="*/ 1013950 h 1999815"/>
              <a:gd name="connsiteX0" fmla="*/ 0 w 3647209"/>
              <a:gd name="connsiteY0" fmla="*/ 1013950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0 w 3647209"/>
              <a:gd name="connsiteY7" fmla="*/ 1013950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396765 w 3647209"/>
              <a:gd name="connsiteY2" fmla="*/ 77224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396765 w 3647209"/>
              <a:gd name="connsiteY2" fmla="*/ 772248 h 1923919"/>
              <a:gd name="connsiteX3" fmla="*/ 3647209 w 3647209"/>
              <a:gd name="connsiteY3" fmla="*/ 0 h 1923919"/>
              <a:gd name="connsiteX4" fmla="*/ 2794220 w 3647209"/>
              <a:gd name="connsiteY4" fmla="*/ 1375288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63690"/>
              <a:gd name="connsiteY0" fmla="*/ 1414138 h 1959006"/>
              <a:gd name="connsiteX1" fmla="*/ 2533706 w 3663690"/>
              <a:gd name="connsiteY1" fmla="*/ 916301 h 1959006"/>
              <a:gd name="connsiteX2" fmla="*/ 2396765 w 3663690"/>
              <a:gd name="connsiteY2" fmla="*/ 807335 h 1959006"/>
              <a:gd name="connsiteX3" fmla="*/ 3663690 w 3663690"/>
              <a:gd name="connsiteY3" fmla="*/ 0 h 1959006"/>
              <a:gd name="connsiteX4" fmla="*/ 2794220 w 3663690"/>
              <a:gd name="connsiteY4" fmla="*/ 1410375 h 1959006"/>
              <a:gd name="connsiteX5" fmla="*/ 2651694 w 3663690"/>
              <a:gd name="connsiteY5" fmla="*/ 1233396 h 1959006"/>
              <a:gd name="connsiteX6" fmla="*/ 0 w 3663690"/>
              <a:gd name="connsiteY6" fmla="*/ 1646350 h 1959006"/>
              <a:gd name="connsiteX7" fmla="*/ 74843 w 3663690"/>
              <a:gd name="connsiteY7" fmla="*/ 1414138 h 1959006"/>
              <a:gd name="connsiteX0" fmla="*/ 74843 w 3663690"/>
              <a:gd name="connsiteY0" fmla="*/ 1414138 h 1901502"/>
              <a:gd name="connsiteX1" fmla="*/ 2533706 w 3663690"/>
              <a:gd name="connsiteY1" fmla="*/ 916301 h 1901502"/>
              <a:gd name="connsiteX2" fmla="*/ 2396765 w 3663690"/>
              <a:gd name="connsiteY2" fmla="*/ 807335 h 1901502"/>
              <a:gd name="connsiteX3" fmla="*/ 3663690 w 3663690"/>
              <a:gd name="connsiteY3" fmla="*/ 0 h 1901502"/>
              <a:gd name="connsiteX4" fmla="*/ 2794220 w 3663690"/>
              <a:gd name="connsiteY4" fmla="*/ 1410375 h 1901502"/>
              <a:gd name="connsiteX5" fmla="*/ 2784266 w 3663690"/>
              <a:gd name="connsiteY5" fmla="*/ 1019883 h 1901502"/>
              <a:gd name="connsiteX6" fmla="*/ 0 w 3663690"/>
              <a:gd name="connsiteY6" fmla="*/ 1646350 h 1901502"/>
              <a:gd name="connsiteX7" fmla="*/ 74843 w 3663690"/>
              <a:gd name="connsiteY7" fmla="*/ 1414138 h 1901502"/>
              <a:gd name="connsiteX0" fmla="*/ 74843 w 3663690"/>
              <a:gd name="connsiteY0" fmla="*/ 1414138 h 1901502"/>
              <a:gd name="connsiteX1" fmla="*/ 2533706 w 3663690"/>
              <a:gd name="connsiteY1" fmla="*/ 916301 h 1901502"/>
              <a:gd name="connsiteX2" fmla="*/ 2396765 w 3663690"/>
              <a:gd name="connsiteY2" fmla="*/ 807335 h 1901502"/>
              <a:gd name="connsiteX3" fmla="*/ 3663690 w 3663690"/>
              <a:gd name="connsiteY3" fmla="*/ 0 h 1901502"/>
              <a:gd name="connsiteX4" fmla="*/ 3390094 w 3663690"/>
              <a:gd name="connsiteY4" fmla="*/ 887884 h 1901502"/>
              <a:gd name="connsiteX5" fmla="*/ 2784266 w 3663690"/>
              <a:gd name="connsiteY5" fmla="*/ 1019883 h 1901502"/>
              <a:gd name="connsiteX6" fmla="*/ 0 w 3663690"/>
              <a:gd name="connsiteY6" fmla="*/ 1646350 h 1901502"/>
              <a:gd name="connsiteX7" fmla="*/ 74843 w 3663690"/>
              <a:gd name="connsiteY7" fmla="*/ 1414138 h 1901502"/>
              <a:gd name="connsiteX0" fmla="*/ 74843 w 3663690"/>
              <a:gd name="connsiteY0" fmla="*/ 1414138 h 1849705"/>
              <a:gd name="connsiteX1" fmla="*/ 2533706 w 3663690"/>
              <a:gd name="connsiteY1" fmla="*/ 916301 h 1849705"/>
              <a:gd name="connsiteX2" fmla="*/ 2396765 w 3663690"/>
              <a:gd name="connsiteY2" fmla="*/ 807335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396765 w 3663690"/>
              <a:gd name="connsiteY2" fmla="*/ 807335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942359 w 3663690"/>
              <a:gd name="connsiteY2" fmla="*/ 480232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942359 w 3663690"/>
              <a:gd name="connsiteY2" fmla="*/ 480232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942359 w 3663690"/>
              <a:gd name="connsiteY2" fmla="*/ 480232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705601"/>
              <a:gd name="connsiteX1" fmla="*/ 3073622 w 3663690"/>
              <a:gd name="connsiteY1" fmla="*/ 620923 h 1705601"/>
              <a:gd name="connsiteX2" fmla="*/ 2942359 w 3663690"/>
              <a:gd name="connsiteY2" fmla="*/ 480232 h 1705601"/>
              <a:gd name="connsiteX3" fmla="*/ 3663690 w 3663690"/>
              <a:gd name="connsiteY3" fmla="*/ 0 h 1705601"/>
              <a:gd name="connsiteX4" fmla="*/ 3390094 w 3663690"/>
              <a:gd name="connsiteY4" fmla="*/ 887884 h 1705601"/>
              <a:gd name="connsiteX5" fmla="*/ 3236487 w 3663690"/>
              <a:gd name="connsiteY5" fmla="*/ 744312 h 1705601"/>
              <a:gd name="connsiteX6" fmla="*/ 0 w 3663690"/>
              <a:gd name="connsiteY6" fmla="*/ 1646350 h 1705601"/>
              <a:gd name="connsiteX7" fmla="*/ 74843 w 3663690"/>
              <a:gd name="connsiteY7" fmla="*/ 1414138 h 1705601"/>
              <a:gd name="connsiteX0" fmla="*/ 74843 w 3663690"/>
              <a:gd name="connsiteY0" fmla="*/ 1414138 h 1655388"/>
              <a:gd name="connsiteX1" fmla="*/ 3073622 w 3663690"/>
              <a:gd name="connsiteY1" fmla="*/ 620923 h 1655388"/>
              <a:gd name="connsiteX2" fmla="*/ 2942359 w 3663690"/>
              <a:gd name="connsiteY2" fmla="*/ 480232 h 1655388"/>
              <a:gd name="connsiteX3" fmla="*/ 3663690 w 3663690"/>
              <a:gd name="connsiteY3" fmla="*/ 0 h 1655388"/>
              <a:gd name="connsiteX4" fmla="*/ 3390094 w 3663690"/>
              <a:gd name="connsiteY4" fmla="*/ 887884 h 1655388"/>
              <a:gd name="connsiteX5" fmla="*/ 3236487 w 3663690"/>
              <a:gd name="connsiteY5" fmla="*/ 744312 h 1655388"/>
              <a:gd name="connsiteX6" fmla="*/ 0 w 3663690"/>
              <a:gd name="connsiteY6" fmla="*/ 1646350 h 1655388"/>
              <a:gd name="connsiteX7" fmla="*/ 74843 w 3663690"/>
              <a:gd name="connsiteY7" fmla="*/ 1414138 h 1655388"/>
              <a:gd name="connsiteX0" fmla="*/ 74843 w 3663690"/>
              <a:gd name="connsiteY0" fmla="*/ 1414138 h 1647563"/>
              <a:gd name="connsiteX1" fmla="*/ 3073622 w 3663690"/>
              <a:gd name="connsiteY1" fmla="*/ 620923 h 1647563"/>
              <a:gd name="connsiteX2" fmla="*/ 2942359 w 3663690"/>
              <a:gd name="connsiteY2" fmla="*/ 480232 h 1647563"/>
              <a:gd name="connsiteX3" fmla="*/ 3663690 w 3663690"/>
              <a:gd name="connsiteY3" fmla="*/ 0 h 1647563"/>
              <a:gd name="connsiteX4" fmla="*/ 3390094 w 3663690"/>
              <a:gd name="connsiteY4" fmla="*/ 887884 h 1647563"/>
              <a:gd name="connsiteX5" fmla="*/ 3236487 w 3663690"/>
              <a:gd name="connsiteY5" fmla="*/ 744312 h 1647563"/>
              <a:gd name="connsiteX6" fmla="*/ 0 w 3663690"/>
              <a:gd name="connsiteY6" fmla="*/ 1646350 h 1647563"/>
              <a:gd name="connsiteX7" fmla="*/ 74843 w 3663690"/>
              <a:gd name="connsiteY7" fmla="*/ 1414138 h 164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3690" h="1647563">
                <a:moveTo>
                  <a:pt x="74843" y="1414138"/>
                </a:moveTo>
                <a:cubicBezTo>
                  <a:pt x="398031" y="1570254"/>
                  <a:pt x="2374084" y="1510046"/>
                  <a:pt x="3073622" y="620923"/>
                </a:cubicBezTo>
                <a:cubicBezTo>
                  <a:pt x="3152281" y="678688"/>
                  <a:pt x="3040681" y="569951"/>
                  <a:pt x="2942359" y="480232"/>
                </a:cubicBezTo>
                <a:lnTo>
                  <a:pt x="3663690" y="0"/>
                </a:lnTo>
                <a:lnTo>
                  <a:pt x="3390094" y="887884"/>
                </a:lnTo>
                <a:lnTo>
                  <a:pt x="3236487" y="744312"/>
                </a:lnTo>
                <a:cubicBezTo>
                  <a:pt x="2382086" y="1466983"/>
                  <a:pt x="1962307" y="1665284"/>
                  <a:pt x="0" y="1646350"/>
                </a:cubicBezTo>
                <a:lnTo>
                  <a:pt x="74843" y="1414138"/>
                </a:lnTo>
                <a:close/>
              </a:path>
            </a:pathLst>
          </a:custGeom>
          <a:solidFill>
            <a:srgbClr val="FFFF00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10547-3CA5-4FD1-9202-A58120D187E1}"/>
              </a:ext>
            </a:extLst>
          </p:cNvPr>
          <p:cNvSpPr txBox="1"/>
          <p:nvPr/>
        </p:nvSpPr>
        <p:spPr>
          <a:xfrm>
            <a:off x="4011557" y="5152016"/>
            <a:ext cx="4999702" cy="830997"/>
          </a:xfrm>
          <a:prstGeom prst="rect">
            <a:avLst/>
          </a:prstGeom>
          <a:noFill/>
          <a:ln w="31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মহাদেশ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CB4F5A-62B0-46EC-BE49-C53BC8A24223}"/>
              </a:ext>
            </a:extLst>
          </p:cNvPr>
          <p:cNvSpPr/>
          <p:nvPr/>
        </p:nvSpPr>
        <p:spPr>
          <a:xfrm>
            <a:off x="4041058" y="5058697"/>
            <a:ext cx="4984955" cy="9586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EBCCA47-CCD4-445C-A66F-2A39FC1E7E55}"/>
              </a:ext>
            </a:extLst>
          </p:cNvPr>
          <p:cNvSpPr/>
          <p:nvPr/>
        </p:nvSpPr>
        <p:spPr>
          <a:xfrm>
            <a:off x="10334070" y="141131"/>
            <a:ext cx="1424940" cy="5334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01600"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এশিয়া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626DFBA-17FF-40B7-BE9B-701711628FF8}"/>
              </a:ext>
            </a:extLst>
          </p:cNvPr>
          <p:cNvSpPr/>
          <p:nvPr/>
        </p:nvSpPr>
        <p:spPr>
          <a:xfrm>
            <a:off x="10334070" y="821613"/>
            <a:ext cx="1424940" cy="533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01600"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ইউরোপ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FB2D74-6EDF-4B9F-8A0C-F113FCAC2CFD}"/>
              </a:ext>
            </a:extLst>
          </p:cNvPr>
          <p:cNvSpPr/>
          <p:nvPr/>
        </p:nvSpPr>
        <p:spPr>
          <a:xfrm>
            <a:off x="10334070" y="1502095"/>
            <a:ext cx="1424940" cy="533400"/>
          </a:xfrm>
          <a:prstGeom prst="roundRect">
            <a:avLst>
              <a:gd name="adj" fmla="val 50000"/>
            </a:avLst>
          </a:prstGeom>
          <a:solidFill>
            <a:srgbClr val="011D29"/>
          </a:solidFill>
          <a:ln w="101600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256D178-3A0F-40B5-B76C-2FB8BE080FCF}"/>
              </a:ext>
            </a:extLst>
          </p:cNvPr>
          <p:cNvSpPr/>
          <p:nvPr/>
        </p:nvSpPr>
        <p:spPr>
          <a:xfrm>
            <a:off x="10245580" y="2182577"/>
            <a:ext cx="1601921" cy="5334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01600">
            <a:solidFill>
              <a:srgbClr val="F1A537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অষ্ট্রেলিয়া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2CD69A-2D72-4190-888E-74C6DB70DFFE}"/>
              </a:ext>
            </a:extLst>
          </p:cNvPr>
          <p:cNvSpPr/>
          <p:nvPr/>
        </p:nvSpPr>
        <p:spPr>
          <a:xfrm>
            <a:off x="10183943" y="5271319"/>
            <a:ext cx="1725194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016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ার্কটিকা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32A143-0F75-4399-A147-5081B952F600}"/>
              </a:ext>
            </a:extLst>
          </p:cNvPr>
          <p:cNvSpPr/>
          <p:nvPr/>
        </p:nvSpPr>
        <p:spPr>
          <a:xfrm>
            <a:off x="2829718" y="2035495"/>
            <a:ext cx="1653688" cy="5334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0160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্ষিন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0A3CC0-C55C-4F77-864F-F1305A1F734E}"/>
              </a:ext>
            </a:extLst>
          </p:cNvPr>
          <p:cNvSpPr/>
          <p:nvPr/>
        </p:nvSpPr>
        <p:spPr>
          <a:xfrm>
            <a:off x="2871179" y="1355589"/>
            <a:ext cx="1653688" cy="533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01600">
            <a:solidFill>
              <a:srgbClr val="00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Arrow: এশিয়া">
            <a:extLst>
              <a:ext uri="{FF2B5EF4-FFF2-40B4-BE49-F238E27FC236}">
                <a16:creationId xmlns:a16="http://schemas.microsoft.com/office/drawing/2014/main" id="{84A16810-895E-4C16-B687-5967791AC2BE}"/>
              </a:ext>
            </a:extLst>
          </p:cNvPr>
          <p:cNvSpPr/>
          <p:nvPr/>
        </p:nvSpPr>
        <p:spPr>
          <a:xfrm rot="9999687">
            <a:off x="8691281" y="359412"/>
            <a:ext cx="1656045" cy="560571"/>
          </a:xfrm>
          <a:custGeom>
            <a:avLst/>
            <a:gdLst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1099166"/>
              <a:gd name="connsiteX1" fmla="*/ 2518958 w 2998280"/>
              <a:gd name="connsiteY1" fmla="*/ 180666 h 1099166"/>
              <a:gd name="connsiteX2" fmla="*/ 2518958 w 2998280"/>
              <a:gd name="connsiteY2" fmla="*/ 0 h 1099166"/>
              <a:gd name="connsiteX3" fmla="*/ 2998280 w 2998280"/>
              <a:gd name="connsiteY3" fmla="*/ 479323 h 1099166"/>
              <a:gd name="connsiteX4" fmla="*/ 2518958 w 2998280"/>
              <a:gd name="connsiteY4" fmla="*/ 958645 h 1099166"/>
              <a:gd name="connsiteX5" fmla="*/ 2518958 w 2998280"/>
              <a:gd name="connsiteY5" fmla="*/ 777979 h 1099166"/>
              <a:gd name="connsiteX6" fmla="*/ 0 w 2998280"/>
              <a:gd name="connsiteY6" fmla="*/ 777979 h 1099166"/>
              <a:gd name="connsiteX7" fmla="*/ 0 w 2998280"/>
              <a:gd name="connsiteY7" fmla="*/ 180666 h 1099166"/>
              <a:gd name="connsiteX0" fmla="*/ 0 w 2998280"/>
              <a:gd name="connsiteY0" fmla="*/ 180666 h 1266236"/>
              <a:gd name="connsiteX1" fmla="*/ 2518958 w 2998280"/>
              <a:gd name="connsiteY1" fmla="*/ 180666 h 1266236"/>
              <a:gd name="connsiteX2" fmla="*/ 2518958 w 2998280"/>
              <a:gd name="connsiteY2" fmla="*/ 0 h 1266236"/>
              <a:gd name="connsiteX3" fmla="*/ 2998280 w 2998280"/>
              <a:gd name="connsiteY3" fmla="*/ 479323 h 1266236"/>
              <a:gd name="connsiteX4" fmla="*/ 2518958 w 2998280"/>
              <a:gd name="connsiteY4" fmla="*/ 958645 h 1266236"/>
              <a:gd name="connsiteX5" fmla="*/ 2518958 w 2998280"/>
              <a:gd name="connsiteY5" fmla="*/ 777979 h 1266236"/>
              <a:gd name="connsiteX6" fmla="*/ 0 w 2998280"/>
              <a:gd name="connsiteY6" fmla="*/ 777979 h 1266236"/>
              <a:gd name="connsiteX7" fmla="*/ 0 w 2998280"/>
              <a:gd name="connsiteY7" fmla="*/ 180666 h 126623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518958 w 3647209"/>
              <a:gd name="connsiteY4" fmla="*/ 1732935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946662 w 3647209"/>
              <a:gd name="connsiteY4" fmla="*/ 1718187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518958 w 3647209"/>
              <a:gd name="connsiteY2" fmla="*/ 774290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910711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82222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1013950 h 1999815"/>
              <a:gd name="connsiteX1" fmla="*/ 2533706 w 3647209"/>
              <a:gd name="connsiteY1" fmla="*/ 881214 h 1999815"/>
              <a:gd name="connsiteX2" fmla="*/ 2209242 w 3647209"/>
              <a:gd name="connsiteY2" fmla="*/ 523568 h 1999815"/>
              <a:gd name="connsiteX3" fmla="*/ 3647209 w 3647209"/>
              <a:gd name="connsiteY3" fmla="*/ 0 h 1999815"/>
              <a:gd name="connsiteX4" fmla="*/ 2946662 w 3647209"/>
              <a:gd name="connsiteY4" fmla="*/ 1777181 h 1999815"/>
              <a:gd name="connsiteX5" fmla="*/ 2695939 w 3647209"/>
              <a:gd name="connsiteY5" fmla="*/ 1404786 h 1999815"/>
              <a:gd name="connsiteX6" fmla="*/ 0 w 3647209"/>
              <a:gd name="connsiteY6" fmla="*/ 1611263 h 1999815"/>
              <a:gd name="connsiteX7" fmla="*/ 0 w 3647209"/>
              <a:gd name="connsiteY7" fmla="*/ 1013950 h 1999815"/>
              <a:gd name="connsiteX0" fmla="*/ 0 w 3647209"/>
              <a:gd name="connsiteY0" fmla="*/ 1013950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0 w 3647209"/>
              <a:gd name="connsiteY7" fmla="*/ 1013950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7209" h="1923919">
                <a:moveTo>
                  <a:pt x="103239" y="1220428"/>
                </a:moveTo>
                <a:cubicBezTo>
                  <a:pt x="411951" y="1485899"/>
                  <a:pt x="1118865" y="2105331"/>
                  <a:pt x="2533706" y="881214"/>
                </a:cubicBezTo>
                <a:cubicBezTo>
                  <a:pt x="2612365" y="938979"/>
                  <a:pt x="2307564" y="613287"/>
                  <a:pt x="2209242" y="523568"/>
                </a:cubicBezTo>
                <a:lnTo>
                  <a:pt x="3647209" y="0"/>
                </a:lnTo>
                <a:lnTo>
                  <a:pt x="2946662" y="1777181"/>
                </a:lnTo>
                <a:lnTo>
                  <a:pt x="2651694" y="1198309"/>
                </a:lnTo>
                <a:cubicBezTo>
                  <a:pt x="1797293" y="1920980"/>
                  <a:pt x="824905" y="2186450"/>
                  <a:pt x="0" y="1611263"/>
                </a:cubicBezTo>
                <a:lnTo>
                  <a:pt x="103239" y="1220428"/>
                </a:lnTo>
                <a:close/>
              </a:path>
            </a:pathLst>
          </a:custGeom>
          <a:solidFill>
            <a:srgbClr val="FFFF00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ইউরোপ">
            <a:extLst>
              <a:ext uri="{FF2B5EF4-FFF2-40B4-BE49-F238E27FC236}">
                <a16:creationId xmlns:a16="http://schemas.microsoft.com/office/drawing/2014/main" id="{A701F8B6-671E-434E-9E4B-A815765F8D43}"/>
              </a:ext>
            </a:extLst>
          </p:cNvPr>
          <p:cNvSpPr/>
          <p:nvPr/>
        </p:nvSpPr>
        <p:spPr>
          <a:xfrm rot="9999687" flipV="1">
            <a:off x="6558681" y="645517"/>
            <a:ext cx="3834647" cy="1156490"/>
          </a:xfrm>
          <a:custGeom>
            <a:avLst/>
            <a:gdLst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1099166"/>
              <a:gd name="connsiteX1" fmla="*/ 2518958 w 2998280"/>
              <a:gd name="connsiteY1" fmla="*/ 180666 h 1099166"/>
              <a:gd name="connsiteX2" fmla="*/ 2518958 w 2998280"/>
              <a:gd name="connsiteY2" fmla="*/ 0 h 1099166"/>
              <a:gd name="connsiteX3" fmla="*/ 2998280 w 2998280"/>
              <a:gd name="connsiteY3" fmla="*/ 479323 h 1099166"/>
              <a:gd name="connsiteX4" fmla="*/ 2518958 w 2998280"/>
              <a:gd name="connsiteY4" fmla="*/ 958645 h 1099166"/>
              <a:gd name="connsiteX5" fmla="*/ 2518958 w 2998280"/>
              <a:gd name="connsiteY5" fmla="*/ 777979 h 1099166"/>
              <a:gd name="connsiteX6" fmla="*/ 0 w 2998280"/>
              <a:gd name="connsiteY6" fmla="*/ 777979 h 1099166"/>
              <a:gd name="connsiteX7" fmla="*/ 0 w 2998280"/>
              <a:gd name="connsiteY7" fmla="*/ 180666 h 1099166"/>
              <a:gd name="connsiteX0" fmla="*/ 0 w 2998280"/>
              <a:gd name="connsiteY0" fmla="*/ 180666 h 1266236"/>
              <a:gd name="connsiteX1" fmla="*/ 2518958 w 2998280"/>
              <a:gd name="connsiteY1" fmla="*/ 180666 h 1266236"/>
              <a:gd name="connsiteX2" fmla="*/ 2518958 w 2998280"/>
              <a:gd name="connsiteY2" fmla="*/ 0 h 1266236"/>
              <a:gd name="connsiteX3" fmla="*/ 2998280 w 2998280"/>
              <a:gd name="connsiteY3" fmla="*/ 479323 h 1266236"/>
              <a:gd name="connsiteX4" fmla="*/ 2518958 w 2998280"/>
              <a:gd name="connsiteY4" fmla="*/ 958645 h 1266236"/>
              <a:gd name="connsiteX5" fmla="*/ 2518958 w 2998280"/>
              <a:gd name="connsiteY5" fmla="*/ 777979 h 1266236"/>
              <a:gd name="connsiteX6" fmla="*/ 0 w 2998280"/>
              <a:gd name="connsiteY6" fmla="*/ 777979 h 1266236"/>
              <a:gd name="connsiteX7" fmla="*/ 0 w 2998280"/>
              <a:gd name="connsiteY7" fmla="*/ 180666 h 126623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518958 w 3647209"/>
              <a:gd name="connsiteY4" fmla="*/ 1732935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946662 w 3647209"/>
              <a:gd name="connsiteY4" fmla="*/ 1718187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518958 w 3647209"/>
              <a:gd name="connsiteY2" fmla="*/ 774290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910711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82222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1013950 h 1999815"/>
              <a:gd name="connsiteX1" fmla="*/ 2533706 w 3647209"/>
              <a:gd name="connsiteY1" fmla="*/ 881214 h 1999815"/>
              <a:gd name="connsiteX2" fmla="*/ 2209242 w 3647209"/>
              <a:gd name="connsiteY2" fmla="*/ 523568 h 1999815"/>
              <a:gd name="connsiteX3" fmla="*/ 3647209 w 3647209"/>
              <a:gd name="connsiteY3" fmla="*/ 0 h 1999815"/>
              <a:gd name="connsiteX4" fmla="*/ 2946662 w 3647209"/>
              <a:gd name="connsiteY4" fmla="*/ 1777181 h 1999815"/>
              <a:gd name="connsiteX5" fmla="*/ 2695939 w 3647209"/>
              <a:gd name="connsiteY5" fmla="*/ 1404786 h 1999815"/>
              <a:gd name="connsiteX6" fmla="*/ 0 w 3647209"/>
              <a:gd name="connsiteY6" fmla="*/ 1611263 h 1999815"/>
              <a:gd name="connsiteX7" fmla="*/ 0 w 3647209"/>
              <a:gd name="connsiteY7" fmla="*/ 1013950 h 1999815"/>
              <a:gd name="connsiteX0" fmla="*/ 0 w 3647209"/>
              <a:gd name="connsiteY0" fmla="*/ 1013950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0 w 3647209"/>
              <a:gd name="connsiteY7" fmla="*/ 1013950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396765 w 3647209"/>
              <a:gd name="connsiteY2" fmla="*/ 77224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47209"/>
              <a:gd name="connsiteY0" fmla="*/ 1379051 h 1923919"/>
              <a:gd name="connsiteX1" fmla="*/ 2533706 w 3647209"/>
              <a:gd name="connsiteY1" fmla="*/ 881214 h 1923919"/>
              <a:gd name="connsiteX2" fmla="*/ 2396765 w 3647209"/>
              <a:gd name="connsiteY2" fmla="*/ 772248 h 1923919"/>
              <a:gd name="connsiteX3" fmla="*/ 3647209 w 3647209"/>
              <a:gd name="connsiteY3" fmla="*/ 0 h 1923919"/>
              <a:gd name="connsiteX4" fmla="*/ 2794220 w 3647209"/>
              <a:gd name="connsiteY4" fmla="*/ 1375288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74843 w 3647209"/>
              <a:gd name="connsiteY7" fmla="*/ 1379051 h 1923919"/>
              <a:gd name="connsiteX0" fmla="*/ 74843 w 3663690"/>
              <a:gd name="connsiteY0" fmla="*/ 1414138 h 1959006"/>
              <a:gd name="connsiteX1" fmla="*/ 2533706 w 3663690"/>
              <a:gd name="connsiteY1" fmla="*/ 916301 h 1959006"/>
              <a:gd name="connsiteX2" fmla="*/ 2396765 w 3663690"/>
              <a:gd name="connsiteY2" fmla="*/ 807335 h 1959006"/>
              <a:gd name="connsiteX3" fmla="*/ 3663690 w 3663690"/>
              <a:gd name="connsiteY3" fmla="*/ 0 h 1959006"/>
              <a:gd name="connsiteX4" fmla="*/ 2794220 w 3663690"/>
              <a:gd name="connsiteY4" fmla="*/ 1410375 h 1959006"/>
              <a:gd name="connsiteX5" fmla="*/ 2651694 w 3663690"/>
              <a:gd name="connsiteY5" fmla="*/ 1233396 h 1959006"/>
              <a:gd name="connsiteX6" fmla="*/ 0 w 3663690"/>
              <a:gd name="connsiteY6" fmla="*/ 1646350 h 1959006"/>
              <a:gd name="connsiteX7" fmla="*/ 74843 w 3663690"/>
              <a:gd name="connsiteY7" fmla="*/ 1414138 h 1959006"/>
              <a:gd name="connsiteX0" fmla="*/ 74843 w 3663690"/>
              <a:gd name="connsiteY0" fmla="*/ 1414138 h 1901502"/>
              <a:gd name="connsiteX1" fmla="*/ 2533706 w 3663690"/>
              <a:gd name="connsiteY1" fmla="*/ 916301 h 1901502"/>
              <a:gd name="connsiteX2" fmla="*/ 2396765 w 3663690"/>
              <a:gd name="connsiteY2" fmla="*/ 807335 h 1901502"/>
              <a:gd name="connsiteX3" fmla="*/ 3663690 w 3663690"/>
              <a:gd name="connsiteY3" fmla="*/ 0 h 1901502"/>
              <a:gd name="connsiteX4" fmla="*/ 2794220 w 3663690"/>
              <a:gd name="connsiteY4" fmla="*/ 1410375 h 1901502"/>
              <a:gd name="connsiteX5" fmla="*/ 2784266 w 3663690"/>
              <a:gd name="connsiteY5" fmla="*/ 1019883 h 1901502"/>
              <a:gd name="connsiteX6" fmla="*/ 0 w 3663690"/>
              <a:gd name="connsiteY6" fmla="*/ 1646350 h 1901502"/>
              <a:gd name="connsiteX7" fmla="*/ 74843 w 3663690"/>
              <a:gd name="connsiteY7" fmla="*/ 1414138 h 1901502"/>
              <a:gd name="connsiteX0" fmla="*/ 74843 w 3663690"/>
              <a:gd name="connsiteY0" fmla="*/ 1414138 h 1901502"/>
              <a:gd name="connsiteX1" fmla="*/ 2533706 w 3663690"/>
              <a:gd name="connsiteY1" fmla="*/ 916301 h 1901502"/>
              <a:gd name="connsiteX2" fmla="*/ 2396765 w 3663690"/>
              <a:gd name="connsiteY2" fmla="*/ 807335 h 1901502"/>
              <a:gd name="connsiteX3" fmla="*/ 3663690 w 3663690"/>
              <a:gd name="connsiteY3" fmla="*/ 0 h 1901502"/>
              <a:gd name="connsiteX4" fmla="*/ 3390094 w 3663690"/>
              <a:gd name="connsiteY4" fmla="*/ 887884 h 1901502"/>
              <a:gd name="connsiteX5" fmla="*/ 2784266 w 3663690"/>
              <a:gd name="connsiteY5" fmla="*/ 1019883 h 1901502"/>
              <a:gd name="connsiteX6" fmla="*/ 0 w 3663690"/>
              <a:gd name="connsiteY6" fmla="*/ 1646350 h 1901502"/>
              <a:gd name="connsiteX7" fmla="*/ 74843 w 3663690"/>
              <a:gd name="connsiteY7" fmla="*/ 1414138 h 1901502"/>
              <a:gd name="connsiteX0" fmla="*/ 74843 w 3663690"/>
              <a:gd name="connsiteY0" fmla="*/ 1414138 h 1849705"/>
              <a:gd name="connsiteX1" fmla="*/ 2533706 w 3663690"/>
              <a:gd name="connsiteY1" fmla="*/ 916301 h 1849705"/>
              <a:gd name="connsiteX2" fmla="*/ 2396765 w 3663690"/>
              <a:gd name="connsiteY2" fmla="*/ 807335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396765 w 3663690"/>
              <a:gd name="connsiteY2" fmla="*/ 807335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942359 w 3663690"/>
              <a:gd name="connsiteY2" fmla="*/ 480232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942359 w 3663690"/>
              <a:gd name="connsiteY2" fmla="*/ 480232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849705"/>
              <a:gd name="connsiteX1" fmla="*/ 3073622 w 3663690"/>
              <a:gd name="connsiteY1" fmla="*/ 620923 h 1849705"/>
              <a:gd name="connsiteX2" fmla="*/ 2942359 w 3663690"/>
              <a:gd name="connsiteY2" fmla="*/ 480232 h 1849705"/>
              <a:gd name="connsiteX3" fmla="*/ 3663690 w 3663690"/>
              <a:gd name="connsiteY3" fmla="*/ 0 h 1849705"/>
              <a:gd name="connsiteX4" fmla="*/ 3390094 w 3663690"/>
              <a:gd name="connsiteY4" fmla="*/ 887884 h 1849705"/>
              <a:gd name="connsiteX5" fmla="*/ 3236487 w 3663690"/>
              <a:gd name="connsiteY5" fmla="*/ 744312 h 1849705"/>
              <a:gd name="connsiteX6" fmla="*/ 0 w 3663690"/>
              <a:gd name="connsiteY6" fmla="*/ 1646350 h 1849705"/>
              <a:gd name="connsiteX7" fmla="*/ 74843 w 3663690"/>
              <a:gd name="connsiteY7" fmla="*/ 1414138 h 1849705"/>
              <a:gd name="connsiteX0" fmla="*/ 74843 w 3663690"/>
              <a:gd name="connsiteY0" fmla="*/ 1414138 h 1705601"/>
              <a:gd name="connsiteX1" fmla="*/ 3073622 w 3663690"/>
              <a:gd name="connsiteY1" fmla="*/ 620923 h 1705601"/>
              <a:gd name="connsiteX2" fmla="*/ 2942359 w 3663690"/>
              <a:gd name="connsiteY2" fmla="*/ 480232 h 1705601"/>
              <a:gd name="connsiteX3" fmla="*/ 3663690 w 3663690"/>
              <a:gd name="connsiteY3" fmla="*/ 0 h 1705601"/>
              <a:gd name="connsiteX4" fmla="*/ 3390094 w 3663690"/>
              <a:gd name="connsiteY4" fmla="*/ 887884 h 1705601"/>
              <a:gd name="connsiteX5" fmla="*/ 3236487 w 3663690"/>
              <a:gd name="connsiteY5" fmla="*/ 744312 h 1705601"/>
              <a:gd name="connsiteX6" fmla="*/ 0 w 3663690"/>
              <a:gd name="connsiteY6" fmla="*/ 1646350 h 1705601"/>
              <a:gd name="connsiteX7" fmla="*/ 74843 w 3663690"/>
              <a:gd name="connsiteY7" fmla="*/ 1414138 h 1705601"/>
              <a:gd name="connsiteX0" fmla="*/ 74843 w 3663690"/>
              <a:gd name="connsiteY0" fmla="*/ 1414138 h 1655388"/>
              <a:gd name="connsiteX1" fmla="*/ 3073622 w 3663690"/>
              <a:gd name="connsiteY1" fmla="*/ 620923 h 1655388"/>
              <a:gd name="connsiteX2" fmla="*/ 2942359 w 3663690"/>
              <a:gd name="connsiteY2" fmla="*/ 480232 h 1655388"/>
              <a:gd name="connsiteX3" fmla="*/ 3663690 w 3663690"/>
              <a:gd name="connsiteY3" fmla="*/ 0 h 1655388"/>
              <a:gd name="connsiteX4" fmla="*/ 3390094 w 3663690"/>
              <a:gd name="connsiteY4" fmla="*/ 887884 h 1655388"/>
              <a:gd name="connsiteX5" fmla="*/ 3236487 w 3663690"/>
              <a:gd name="connsiteY5" fmla="*/ 744312 h 1655388"/>
              <a:gd name="connsiteX6" fmla="*/ 0 w 3663690"/>
              <a:gd name="connsiteY6" fmla="*/ 1646350 h 1655388"/>
              <a:gd name="connsiteX7" fmla="*/ 74843 w 3663690"/>
              <a:gd name="connsiteY7" fmla="*/ 1414138 h 1655388"/>
              <a:gd name="connsiteX0" fmla="*/ 74843 w 3663690"/>
              <a:gd name="connsiteY0" fmla="*/ 1414138 h 1647563"/>
              <a:gd name="connsiteX1" fmla="*/ 3073622 w 3663690"/>
              <a:gd name="connsiteY1" fmla="*/ 620923 h 1647563"/>
              <a:gd name="connsiteX2" fmla="*/ 2942359 w 3663690"/>
              <a:gd name="connsiteY2" fmla="*/ 480232 h 1647563"/>
              <a:gd name="connsiteX3" fmla="*/ 3663690 w 3663690"/>
              <a:gd name="connsiteY3" fmla="*/ 0 h 1647563"/>
              <a:gd name="connsiteX4" fmla="*/ 3390094 w 3663690"/>
              <a:gd name="connsiteY4" fmla="*/ 887884 h 1647563"/>
              <a:gd name="connsiteX5" fmla="*/ 3236487 w 3663690"/>
              <a:gd name="connsiteY5" fmla="*/ 744312 h 1647563"/>
              <a:gd name="connsiteX6" fmla="*/ 0 w 3663690"/>
              <a:gd name="connsiteY6" fmla="*/ 1646350 h 1647563"/>
              <a:gd name="connsiteX7" fmla="*/ 74843 w 3663690"/>
              <a:gd name="connsiteY7" fmla="*/ 1414138 h 164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3690" h="1647563">
                <a:moveTo>
                  <a:pt x="74843" y="1414138"/>
                </a:moveTo>
                <a:cubicBezTo>
                  <a:pt x="398031" y="1570254"/>
                  <a:pt x="2374084" y="1510046"/>
                  <a:pt x="3073622" y="620923"/>
                </a:cubicBezTo>
                <a:cubicBezTo>
                  <a:pt x="3152281" y="678688"/>
                  <a:pt x="3040681" y="569951"/>
                  <a:pt x="2942359" y="480232"/>
                </a:cubicBezTo>
                <a:lnTo>
                  <a:pt x="3663690" y="0"/>
                </a:lnTo>
                <a:lnTo>
                  <a:pt x="3390094" y="887884"/>
                </a:lnTo>
                <a:lnTo>
                  <a:pt x="3236487" y="744312"/>
                </a:lnTo>
                <a:cubicBezTo>
                  <a:pt x="2382086" y="1466983"/>
                  <a:pt x="1962307" y="1665284"/>
                  <a:pt x="0" y="1646350"/>
                </a:cubicBezTo>
                <a:lnTo>
                  <a:pt x="74843" y="1414138"/>
                </a:lnTo>
                <a:close/>
              </a:path>
            </a:pathLst>
          </a:custGeom>
          <a:solidFill>
            <a:srgbClr val="FFFF0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অষ্ট্রেলিয়া">
            <a:extLst>
              <a:ext uri="{FF2B5EF4-FFF2-40B4-BE49-F238E27FC236}">
                <a16:creationId xmlns:a16="http://schemas.microsoft.com/office/drawing/2014/main" id="{CC4602B1-A79B-4E37-8FA8-F0EAE524DDBC}"/>
              </a:ext>
            </a:extLst>
          </p:cNvPr>
          <p:cNvSpPr/>
          <p:nvPr/>
        </p:nvSpPr>
        <p:spPr>
          <a:xfrm rot="6276491">
            <a:off x="9407282" y="3234142"/>
            <a:ext cx="1732514" cy="576656"/>
          </a:xfrm>
          <a:custGeom>
            <a:avLst/>
            <a:gdLst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1099166"/>
              <a:gd name="connsiteX1" fmla="*/ 2518958 w 2998280"/>
              <a:gd name="connsiteY1" fmla="*/ 180666 h 1099166"/>
              <a:gd name="connsiteX2" fmla="*/ 2518958 w 2998280"/>
              <a:gd name="connsiteY2" fmla="*/ 0 h 1099166"/>
              <a:gd name="connsiteX3" fmla="*/ 2998280 w 2998280"/>
              <a:gd name="connsiteY3" fmla="*/ 479323 h 1099166"/>
              <a:gd name="connsiteX4" fmla="*/ 2518958 w 2998280"/>
              <a:gd name="connsiteY4" fmla="*/ 958645 h 1099166"/>
              <a:gd name="connsiteX5" fmla="*/ 2518958 w 2998280"/>
              <a:gd name="connsiteY5" fmla="*/ 777979 h 1099166"/>
              <a:gd name="connsiteX6" fmla="*/ 0 w 2998280"/>
              <a:gd name="connsiteY6" fmla="*/ 777979 h 1099166"/>
              <a:gd name="connsiteX7" fmla="*/ 0 w 2998280"/>
              <a:gd name="connsiteY7" fmla="*/ 180666 h 1099166"/>
              <a:gd name="connsiteX0" fmla="*/ 0 w 2998280"/>
              <a:gd name="connsiteY0" fmla="*/ 180666 h 1266236"/>
              <a:gd name="connsiteX1" fmla="*/ 2518958 w 2998280"/>
              <a:gd name="connsiteY1" fmla="*/ 180666 h 1266236"/>
              <a:gd name="connsiteX2" fmla="*/ 2518958 w 2998280"/>
              <a:gd name="connsiteY2" fmla="*/ 0 h 1266236"/>
              <a:gd name="connsiteX3" fmla="*/ 2998280 w 2998280"/>
              <a:gd name="connsiteY3" fmla="*/ 479323 h 1266236"/>
              <a:gd name="connsiteX4" fmla="*/ 2518958 w 2998280"/>
              <a:gd name="connsiteY4" fmla="*/ 958645 h 1266236"/>
              <a:gd name="connsiteX5" fmla="*/ 2518958 w 2998280"/>
              <a:gd name="connsiteY5" fmla="*/ 777979 h 1266236"/>
              <a:gd name="connsiteX6" fmla="*/ 0 w 2998280"/>
              <a:gd name="connsiteY6" fmla="*/ 777979 h 1266236"/>
              <a:gd name="connsiteX7" fmla="*/ 0 w 2998280"/>
              <a:gd name="connsiteY7" fmla="*/ 180666 h 126623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518958 w 3647209"/>
              <a:gd name="connsiteY4" fmla="*/ 1732935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946662 w 3647209"/>
              <a:gd name="connsiteY4" fmla="*/ 1718187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518958 w 3647209"/>
              <a:gd name="connsiteY2" fmla="*/ 774290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910711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82222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1013950 h 1999815"/>
              <a:gd name="connsiteX1" fmla="*/ 2533706 w 3647209"/>
              <a:gd name="connsiteY1" fmla="*/ 881214 h 1999815"/>
              <a:gd name="connsiteX2" fmla="*/ 2209242 w 3647209"/>
              <a:gd name="connsiteY2" fmla="*/ 523568 h 1999815"/>
              <a:gd name="connsiteX3" fmla="*/ 3647209 w 3647209"/>
              <a:gd name="connsiteY3" fmla="*/ 0 h 1999815"/>
              <a:gd name="connsiteX4" fmla="*/ 2946662 w 3647209"/>
              <a:gd name="connsiteY4" fmla="*/ 1777181 h 1999815"/>
              <a:gd name="connsiteX5" fmla="*/ 2695939 w 3647209"/>
              <a:gd name="connsiteY5" fmla="*/ 1404786 h 1999815"/>
              <a:gd name="connsiteX6" fmla="*/ 0 w 3647209"/>
              <a:gd name="connsiteY6" fmla="*/ 1611263 h 1999815"/>
              <a:gd name="connsiteX7" fmla="*/ 0 w 3647209"/>
              <a:gd name="connsiteY7" fmla="*/ 1013950 h 1999815"/>
              <a:gd name="connsiteX0" fmla="*/ 0 w 3647209"/>
              <a:gd name="connsiteY0" fmla="*/ 1013950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0 w 3647209"/>
              <a:gd name="connsiteY7" fmla="*/ 1013950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7209" h="1923919">
                <a:moveTo>
                  <a:pt x="103239" y="1220428"/>
                </a:moveTo>
                <a:cubicBezTo>
                  <a:pt x="411951" y="1485899"/>
                  <a:pt x="1118865" y="2105331"/>
                  <a:pt x="2533706" y="881214"/>
                </a:cubicBezTo>
                <a:cubicBezTo>
                  <a:pt x="2612365" y="938979"/>
                  <a:pt x="2307564" y="613287"/>
                  <a:pt x="2209242" y="523568"/>
                </a:cubicBezTo>
                <a:lnTo>
                  <a:pt x="3647209" y="0"/>
                </a:lnTo>
                <a:lnTo>
                  <a:pt x="2946662" y="1777181"/>
                </a:lnTo>
                <a:lnTo>
                  <a:pt x="2651694" y="1198309"/>
                </a:lnTo>
                <a:cubicBezTo>
                  <a:pt x="1797293" y="1920980"/>
                  <a:pt x="824905" y="2186450"/>
                  <a:pt x="0" y="1611263"/>
                </a:cubicBezTo>
                <a:lnTo>
                  <a:pt x="103239" y="1220428"/>
                </a:lnTo>
                <a:close/>
              </a:path>
            </a:pathLst>
          </a:custGeom>
          <a:solidFill>
            <a:srgbClr val="FFFF00"/>
          </a:solidFill>
          <a:ln w="101600">
            <a:solidFill>
              <a:srgbClr val="F1A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এন্টার্কটিকা">
            <a:extLst>
              <a:ext uri="{FF2B5EF4-FFF2-40B4-BE49-F238E27FC236}">
                <a16:creationId xmlns:a16="http://schemas.microsoft.com/office/drawing/2014/main" id="{C2BD2DF4-FBAC-45C4-B450-7086418A387A}"/>
              </a:ext>
            </a:extLst>
          </p:cNvPr>
          <p:cNvSpPr/>
          <p:nvPr/>
        </p:nvSpPr>
        <p:spPr>
          <a:xfrm rot="9999687">
            <a:off x="8902344" y="5393145"/>
            <a:ext cx="1324618" cy="789304"/>
          </a:xfrm>
          <a:custGeom>
            <a:avLst/>
            <a:gdLst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1099166"/>
              <a:gd name="connsiteX1" fmla="*/ 2518958 w 2998280"/>
              <a:gd name="connsiteY1" fmla="*/ 180666 h 1099166"/>
              <a:gd name="connsiteX2" fmla="*/ 2518958 w 2998280"/>
              <a:gd name="connsiteY2" fmla="*/ 0 h 1099166"/>
              <a:gd name="connsiteX3" fmla="*/ 2998280 w 2998280"/>
              <a:gd name="connsiteY3" fmla="*/ 479323 h 1099166"/>
              <a:gd name="connsiteX4" fmla="*/ 2518958 w 2998280"/>
              <a:gd name="connsiteY4" fmla="*/ 958645 h 1099166"/>
              <a:gd name="connsiteX5" fmla="*/ 2518958 w 2998280"/>
              <a:gd name="connsiteY5" fmla="*/ 777979 h 1099166"/>
              <a:gd name="connsiteX6" fmla="*/ 0 w 2998280"/>
              <a:gd name="connsiteY6" fmla="*/ 777979 h 1099166"/>
              <a:gd name="connsiteX7" fmla="*/ 0 w 2998280"/>
              <a:gd name="connsiteY7" fmla="*/ 180666 h 1099166"/>
              <a:gd name="connsiteX0" fmla="*/ 0 w 2998280"/>
              <a:gd name="connsiteY0" fmla="*/ 180666 h 1266236"/>
              <a:gd name="connsiteX1" fmla="*/ 2518958 w 2998280"/>
              <a:gd name="connsiteY1" fmla="*/ 180666 h 1266236"/>
              <a:gd name="connsiteX2" fmla="*/ 2518958 w 2998280"/>
              <a:gd name="connsiteY2" fmla="*/ 0 h 1266236"/>
              <a:gd name="connsiteX3" fmla="*/ 2998280 w 2998280"/>
              <a:gd name="connsiteY3" fmla="*/ 479323 h 1266236"/>
              <a:gd name="connsiteX4" fmla="*/ 2518958 w 2998280"/>
              <a:gd name="connsiteY4" fmla="*/ 958645 h 1266236"/>
              <a:gd name="connsiteX5" fmla="*/ 2518958 w 2998280"/>
              <a:gd name="connsiteY5" fmla="*/ 777979 h 1266236"/>
              <a:gd name="connsiteX6" fmla="*/ 0 w 2998280"/>
              <a:gd name="connsiteY6" fmla="*/ 777979 h 1266236"/>
              <a:gd name="connsiteX7" fmla="*/ 0 w 2998280"/>
              <a:gd name="connsiteY7" fmla="*/ 180666 h 126623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518958 w 3647209"/>
              <a:gd name="connsiteY4" fmla="*/ 1732935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946662 w 3647209"/>
              <a:gd name="connsiteY4" fmla="*/ 1718187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518958 w 3647209"/>
              <a:gd name="connsiteY2" fmla="*/ 774290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910711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82222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1013950 h 1999815"/>
              <a:gd name="connsiteX1" fmla="*/ 2533706 w 3647209"/>
              <a:gd name="connsiteY1" fmla="*/ 881214 h 1999815"/>
              <a:gd name="connsiteX2" fmla="*/ 2209242 w 3647209"/>
              <a:gd name="connsiteY2" fmla="*/ 523568 h 1999815"/>
              <a:gd name="connsiteX3" fmla="*/ 3647209 w 3647209"/>
              <a:gd name="connsiteY3" fmla="*/ 0 h 1999815"/>
              <a:gd name="connsiteX4" fmla="*/ 2946662 w 3647209"/>
              <a:gd name="connsiteY4" fmla="*/ 1777181 h 1999815"/>
              <a:gd name="connsiteX5" fmla="*/ 2695939 w 3647209"/>
              <a:gd name="connsiteY5" fmla="*/ 1404786 h 1999815"/>
              <a:gd name="connsiteX6" fmla="*/ 0 w 3647209"/>
              <a:gd name="connsiteY6" fmla="*/ 1611263 h 1999815"/>
              <a:gd name="connsiteX7" fmla="*/ 0 w 3647209"/>
              <a:gd name="connsiteY7" fmla="*/ 1013950 h 1999815"/>
              <a:gd name="connsiteX0" fmla="*/ 0 w 3647209"/>
              <a:gd name="connsiteY0" fmla="*/ 1013950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0 w 3647209"/>
              <a:gd name="connsiteY7" fmla="*/ 1013950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7209" h="1923919">
                <a:moveTo>
                  <a:pt x="103239" y="1220428"/>
                </a:moveTo>
                <a:cubicBezTo>
                  <a:pt x="411951" y="1485899"/>
                  <a:pt x="1118865" y="2105331"/>
                  <a:pt x="2533706" y="881214"/>
                </a:cubicBezTo>
                <a:cubicBezTo>
                  <a:pt x="2612365" y="938979"/>
                  <a:pt x="2307564" y="613287"/>
                  <a:pt x="2209242" y="523568"/>
                </a:cubicBezTo>
                <a:lnTo>
                  <a:pt x="3647209" y="0"/>
                </a:lnTo>
                <a:lnTo>
                  <a:pt x="2946662" y="1777181"/>
                </a:lnTo>
                <a:lnTo>
                  <a:pt x="2651694" y="1198309"/>
                </a:lnTo>
                <a:cubicBezTo>
                  <a:pt x="1797293" y="1920980"/>
                  <a:pt x="824905" y="2186450"/>
                  <a:pt x="0" y="1611263"/>
                </a:cubicBezTo>
                <a:lnTo>
                  <a:pt x="103239" y="1220428"/>
                </a:lnTo>
                <a:close/>
              </a:path>
            </a:pathLst>
          </a:custGeom>
          <a:solidFill>
            <a:srgbClr val="FFFF00"/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উত্তর আমে">
            <a:extLst>
              <a:ext uri="{FF2B5EF4-FFF2-40B4-BE49-F238E27FC236}">
                <a16:creationId xmlns:a16="http://schemas.microsoft.com/office/drawing/2014/main" id="{DD63EF31-F27E-49D7-938C-C7B22A294D5E}"/>
              </a:ext>
            </a:extLst>
          </p:cNvPr>
          <p:cNvSpPr/>
          <p:nvPr/>
        </p:nvSpPr>
        <p:spPr>
          <a:xfrm rot="11228605" flipV="1">
            <a:off x="1853679" y="1288309"/>
            <a:ext cx="1055785" cy="436060"/>
          </a:xfrm>
          <a:custGeom>
            <a:avLst/>
            <a:gdLst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958645"/>
              <a:gd name="connsiteX1" fmla="*/ 2518958 w 2998280"/>
              <a:gd name="connsiteY1" fmla="*/ 180666 h 958645"/>
              <a:gd name="connsiteX2" fmla="*/ 2518958 w 2998280"/>
              <a:gd name="connsiteY2" fmla="*/ 0 h 958645"/>
              <a:gd name="connsiteX3" fmla="*/ 2998280 w 2998280"/>
              <a:gd name="connsiteY3" fmla="*/ 479323 h 958645"/>
              <a:gd name="connsiteX4" fmla="*/ 2518958 w 2998280"/>
              <a:gd name="connsiteY4" fmla="*/ 958645 h 958645"/>
              <a:gd name="connsiteX5" fmla="*/ 2518958 w 2998280"/>
              <a:gd name="connsiteY5" fmla="*/ 777979 h 958645"/>
              <a:gd name="connsiteX6" fmla="*/ 0 w 2998280"/>
              <a:gd name="connsiteY6" fmla="*/ 777979 h 958645"/>
              <a:gd name="connsiteX7" fmla="*/ 0 w 2998280"/>
              <a:gd name="connsiteY7" fmla="*/ 180666 h 958645"/>
              <a:gd name="connsiteX0" fmla="*/ 0 w 2998280"/>
              <a:gd name="connsiteY0" fmla="*/ 180666 h 1099166"/>
              <a:gd name="connsiteX1" fmla="*/ 2518958 w 2998280"/>
              <a:gd name="connsiteY1" fmla="*/ 180666 h 1099166"/>
              <a:gd name="connsiteX2" fmla="*/ 2518958 w 2998280"/>
              <a:gd name="connsiteY2" fmla="*/ 0 h 1099166"/>
              <a:gd name="connsiteX3" fmla="*/ 2998280 w 2998280"/>
              <a:gd name="connsiteY3" fmla="*/ 479323 h 1099166"/>
              <a:gd name="connsiteX4" fmla="*/ 2518958 w 2998280"/>
              <a:gd name="connsiteY4" fmla="*/ 958645 h 1099166"/>
              <a:gd name="connsiteX5" fmla="*/ 2518958 w 2998280"/>
              <a:gd name="connsiteY5" fmla="*/ 777979 h 1099166"/>
              <a:gd name="connsiteX6" fmla="*/ 0 w 2998280"/>
              <a:gd name="connsiteY6" fmla="*/ 777979 h 1099166"/>
              <a:gd name="connsiteX7" fmla="*/ 0 w 2998280"/>
              <a:gd name="connsiteY7" fmla="*/ 180666 h 1099166"/>
              <a:gd name="connsiteX0" fmla="*/ 0 w 2998280"/>
              <a:gd name="connsiteY0" fmla="*/ 180666 h 1266236"/>
              <a:gd name="connsiteX1" fmla="*/ 2518958 w 2998280"/>
              <a:gd name="connsiteY1" fmla="*/ 180666 h 1266236"/>
              <a:gd name="connsiteX2" fmla="*/ 2518958 w 2998280"/>
              <a:gd name="connsiteY2" fmla="*/ 0 h 1266236"/>
              <a:gd name="connsiteX3" fmla="*/ 2998280 w 2998280"/>
              <a:gd name="connsiteY3" fmla="*/ 479323 h 1266236"/>
              <a:gd name="connsiteX4" fmla="*/ 2518958 w 2998280"/>
              <a:gd name="connsiteY4" fmla="*/ 958645 h 1266236"/>
              <a:gd name="connsiteX5" fmla="*/ 2518958 w 2998280"/>
              <a:gd name="connsiteY5" fmla="*/ 777979 h 1266236"/>
              <a:gd name="connsiteX6" fmla="*/ 0 w 2998280"/>
              <a:gd name="connsiteY6" fmla="*/ 777979 h 1266236"/>
              <a:gd name="connsiteX7" fmla="*/ 0 w 2998280"/>
              <a:gd name="connsiteY7" fmla="*/ 180666 h 126623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518958 w 3647209"/>
              <a:gd name="connsiteY4" fmla="*/ 1732935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2040526"/>
              <a:gd name="connsiteX1" fmla="*/ 2518958 w 3647209"/>
              <a:gd name="connsiteY1" fmla="*/ 954956 h 2040526"/>
              <a:gd name="connsiteX2" fmla="*/ 2518958 w 3647209"/>
              <a:gd name="connsiteY2" fmla="*/ 774290 h 2040526"/>
              <a:gd name="connsiteX3" fmla="*/ 3647209 w 3647209"/>
              <a:gd name="connsiteY3" fmla="*/ 0 h 2040526"/>
              <a:gd name="connsiteX4" fmla="*/ 2946662 w 3647209"/>
              <a:gd name="connsiteY4" fmla="*/ 1718187 h 2040526"/>
              <a:gd name="connsiteX5" fmla="*/ 2518958 w 3647209"/>
              <a:gd name="connsiteY5" fmla="*/ 1552269 h 2040526"/>
              <a:gd name="connsiteX6" fmla="*/ 0 w 3647209"/>
              <a:gd name="connsiteY6" fmla="*/ 1552269 h 2040526"/>
              <a:gd name="connsiteX7" fmla="*/ 0 w 3647209"/>
              <a:gd name="connsiteY7" fmla="*/ 954956 h 2040526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518958 w 3647209"/>
              <a:gd name="connsiteY2" fmla="*/ 774290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18958 w 3647209"/>
              <a:gd name="connsiteY1" fmla="*/ 954956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04209 w 3647209"/>
              <a:gd name="connsiteY1" fmla="*/ 73373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910711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954956 h 1940821"/>
              <a:gd name="connsiteX1" fmla="*/ 2533706 w 3647209"/>
              <a:gd name="connsiteY1" fmla="*/ 822220 h 1940821"/>
              <a:gd name="connsiteX2" fmla="*/ 2209242 w 3647209"/>
              <a:gd name="connsiteY2" fmla="*/ 464574 h 1940821"/>
              <a:gd name="connsiteX3" fmla="*/ 3647209 w 3647209"/>
              <a:gd name="connsiteY3" fmla="*/ 0 h 1940821"/>
              <a:gd name="connsiteX4" fmla="*/ 2946662 w 3647209"/>
              <a:gd name="connsiteY4" fmla="*/ 1718187 h 1940821"/>
              <a:gd name="connsiteX5" fmla="*/ 2695939 w 3647209"/>
              <a:gd name="connsiteY5" fmla="*/ 1345792 h 1940821"/>
              <a:gd name="connsiteX6" fmla="*/ 0 w 3647209"/>
              <a:gd name="connsiteY6" fmla="*/ 1552269 h 1940821"/>
              <a:gd name="connsiteX7" fmla="*/ 0 w 3647209"/>
              <a:gd name="connsiteY7" fmla="*/ 954956 h 1940821"/>
              <a:gd name="connsiteX0" fmla="*/ 0 w 3647209"/>
              <a:gd name="connsiteY0" fmla="*/ 1013950 h 1999815"/>
              <a:gd name="connsiteX1" fmla="*/ 2533706 w 3647209"/>
              <a:gd name="connsiteY1" fmla="*/ 881214 h 1999815"/>
              <a:gd name="connsiteX2" fmla="*/ 2209242 w 3647209"/>
              <a:gd name="connsiteY2" fmla="*/ 523568 h 1999815"/>
              <a:gd name="connsiteX3" fmla="*/ 3647209 w 3647209"/>
              <a:gd name="connsiteY3" fmla="*/ 0 h 1999815"/>
              <a:gd name="connsiteX4" fmla="*/ 2946662 w 3647209"/>
              <a:gd name="connsiteY4" fmla="*/ 1777181 h 1999815"/>
              <a:gd name="connsiteX5" fmla="*/ 2695939 w 3647209"/>
              <a:gd name="connsiteY5" fmla="*/ 1404786 h 1999815"/>
              <a:gd name="connsiteX6" fmla="*/ 0 w 3647209"/>
              <a:gd name="connsiteY6" fmla="*/ 1611263 h 1999815"/>
              <a:gd name="connsiteX7" fmla="*/ 0 w 3647209"/>
              <a:gd name="connsiteY7" fmla="*/ 1013950 h 1999815"/>
              <a:gd name="connsiteX0" fmla="*/ 0 w 3647209"/>
              <a:gd name="connsiteY0" fmla="*/ 1013950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0 w 3647209"/>
              <a:gd name="connsiteY7" fmla="*/ 1013950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533706 w 3647209"/>
              <a:gd name="connsiteY1" fmla="*/ 881214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383122 w 3647209"/>
              <a:gd name="connsiteY1" fmla="*/ 772645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  <a:gd name="connsiteX0" fmla="*/ 103239 w 3647209"/>
              <a:gd name="connsiteY0" fmla="*/ 1220428 h 1923919"/>
              <a:gd name="connsiteX1" fmla="*/ 2383122 w 3647209"/>
              <a:gd name="connsiteY1" fmla="*/ 772645 h 1923919"/>
              <a:gd name="connsiteX2" fmla="*/ 2209242 w 3647209"/>
              <a:gd name="connsiteY2" fmla="*/ 523568 h 1923919"/>
              <a:gd name="connsiteX3" fmla="*/ 3647209 w 3647209"/>
              <a:gd name="connsiteY3" fmla="*/ 0 h 1923919"/>
              <a:gd name="connsiteX4" fmla="*/ 2946662 w 3647209"/>
              <a:gd name="connsiteY4" fmla="*/ 1777181 h 1923919"/>
              <a:gd name="connsiteX5" fmla="*/ 2651694 w 3647209"/>
              <a:gd name="connsiteY5" fmla="*/ 1198309 h 1923919"/>
              <a:gd name="connsiteX6" fmla="*/ 0 w 3647209"/>
              <a:gd name="connsiteY6" fmla="*/ 1611263 h 1923919"/>
              <a:gd name="connsiteX7" fmla="*/ 103239 w 3647209"/>
              <a:gd name="connsiteY7" fmla="*/ 1220428 h 19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7209" h="1923919">
                <a:moveTo>
                  <a:pt x="103239" y="1220428"/>
                </a:moveTo>
                <a:cubicBezTo>
                  <a:pt x="411951" y="1485899"/>
                  <a:pt x="1763599" y="1615449"/>
                  <a:pt x="2383122" y="772645"/>
                </a:cubicBezTo>
                <a:cubicBezTo>
                  <a:pt x="2461781" y="830410"/>
                  <a:pt x="2307564" y="613287"/>
                  <a:pt x="2209242" y="523568"/>
                </a:cubicBezTo>
                <a:lnTo>
                  <a:pt x="3647209" y="0"/>
                </a:lnTo>
                <a:lnTo>
                  <a:pt x="2946662" y="1777181"/>
                </a:lnTo>
                <a:lnTo>
                  <a:pt x="2651694" y="1198309"/>
                </a:lnTo>
                <a:cubicBezTo>
                  <a:pt x="1797293" y="1920980"/>
                  <a:pt x="824905" y="2186450"/>
                  <a:pt x="0" y="1611263"/>
                </a:cubicBezTo>
                <a:lnTo>
                  <a:pt x="103239" y="1220428"/>
                </a:lnTo>
                <a:close/>
              </a:path>
            </a:pathLst>
          </a:custGeom>
          <a:solidFill>
            <a:srgbClr val="FFFF00"/>
          </a:solidFill>
          <a:ln w="1016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3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23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32150-FBA4-4AEF-830B-EC38C4F7CB6D}"/>
              </a:ext>
            </a:extLst>
          </p:cNvPr>
          <p:cNvSpPr txBox="1"/>
          <p:nvPr/>
        </p:nvSpPr>
        <p:spPr>
          <a:xfrm>
            <a:off x="7687138" y="312313"/>
            <a:ext cx="4117820" cy="584775"/>
          </a:xfrm>
          <a:prstGeom prst="rect">
            <a:avLst/>
          </a:prstGeom>
          <a:noFill/>
          <a:ln>
            <a:solidFill>
              <a:srgbClr val="011D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পরিচয়ঃ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A1491C-FAEA-48CE-8CFA-D53E97ECDD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7"/>
            </a:avLst>
          </a:prstGeom>
          <a:solidFill>
            <a:srgbClr val="00B0F0"/>
          </a:solidFill>
          <a:ln>
            <a:solidFill>
              <a:srgbClr val="011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6" name="Picture 14" descr="এই শব্দ সম্পর্কে">
            <a:hlinkClick r:id="rId2" tooltip="এই শব্দ সম্পর্কে"/>
            <a:extLst>
              <a:ext uri="{FF2B5EF4-FFF2-40B4-BE49-F238E27FC236}">
                <a16:creationId xmlns:a16="http://schemas.microsoft.com/office/drawing/2014/main" id="{9F983A0D-3C5B-4899-A2C5-2368098B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21" y="-38715"/>
            <a:ext cx="64139" cy="104776"/>
          </a:xfrm>
          <a:prstGeom prst="rect">
            <a:avLst/>
          </a:prstGeom>
          <a:noFill/>
          <a:ln>
            <a:solidFill>
              <a:srgbClr val="011D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CE155-37CB-4349-90A2-96B769F45316}"/>
              </a:ext>
            </a:extLst>
          </p:cNvPr>
          <p:cNvSpPr txBox="1"/>
          <p:nvPr/>
        </p:nvSpPr>
        <p:spPr>
          <a:xfrm>
            <a:off x="381000" y="312313"/>
            <a:ext cx="1989133" cy="461665"/>
          </a:xfrm>
          <a:prstGeom prst="rect">
            <a:avLst/>
          </a:prstGeom>
          <a:ln>
            <a:solidFill>
              <a:srgbClr val="011D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এশিয়া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D4578-6538-49C3-AE75-62E9E3DC096D}"/>
              </a:ext>
            </a:extLst>
          </p:cNvPr>
          <p:cNvSpPr txBox="1"/>
          <p:nvPr/>
        </p:nvSpPr>
        <p:spPr>
          <a:xfrm>
            <a:off x="381000" y="918919"/>
            <a:ext cx="1989133" cy="461665"/>
          </a:xfrm>
          <a:prstGeom prst="rect">
            <a:avLst/>
          </a:prstGeom>
          <a:solidFill>
            <a:srgbClr val="00B0F0"/>
          </a:solidFill>
          <a:ln>
            <a:solidFill>
              <a:srgbClr val="011D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আফ্রিকা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B7800A-B4F5-482B-94B4-5C1C41549E84}"/>
              </a:ext>
            </a:extLst>
          </p:cNvPr>
          <p:cNvSpPr txBox="1"/>
          <p:nvPr/>
        </p:nvSpPr>
        <p:spPr>
          <a:xfrm>
            <a:off x="2816378" y="312313"/>
            <a:ext cx="1989134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11D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ইউরোপ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2372F-C8DE-43B7-B9DF-FD4F8F9E63B0}"/>
              </a:ext>
            </a:extLst>
          </p:cNvPr>
          <p:cNvSpPr txBox="1"/>
          <p:nvPr/>
        </p:nvSpPr>
        <p:spPr>
          <a:xfrm>
            <a:off x="2816378" y="918919"/>
            <a:ext cx="19891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011D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আমেরিকা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1D74F-1C1B-48ED-84DE-86DFE6201899}"/>
              </a:ext>
            </a:extLst>
          </p:cNvPr>
          <p:cNvSpPr txBox="1"/>
          <p:nvPr/>
        </p:nvSpPr>
        <p:spPr>
          <a:xfrm>
            <a:off x="5251758" y="312313"/>
            <a:ext cx="1989134" cy="461665"/>
          </a:xfrm>
          <a:prstGeom prst="rect">
            <a:avLst/>
          </a:prstGeom>
          <a:solidFill>
            <a:srgbClr val="00B050"/>
          </a:solidFill>
          <a:ln>
            <a:solidFill>
              <a:srgbClr val="011D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দক্ষিণ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আমেরিকা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3347F-3688-4CF4-9017-5740F0BE9D26}"/>
              </a:ext>
            </a:extLst>
          </p:cNvPr>
          <p:cNvSpPr txBox="1"/>
          <p:nvPr/>
        </p:nvSpPr>
        <p:spPr>
          <a:xfrm>
            <a:off x="5251758" y="918919"/>
            <a:ext cx="1989134" cy="461665"/>
          </a:xfrm>
          <a:prstGeom prst="rect">
            <a:avLst/>
          </a:prstGeom>
          <a:solidFill>
            <a:srgbClr val="F1A537"/>
          </a:solidFill>
          <a:ln>
            <a:solidFill>
              <a:srgbClr val="011D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অস্ট্রেলিয়া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34B5FB-D567-4A64-9E52-9CDF95BFA1FA}"/>
              </a:ext>
            </a:extLst>
          </p:cNvPr>
          <p:cNvGrpSpPr/>
          <p:nvPr/>
        </p:nvGrpSpPr>
        <p:grpSpPr>
          <a:xfrm>
            <a:off x="381000" y="1828800"/>
            <a:ext cx="11345499" cy="4031873"/>
            <a:chOff x="381000" y="1828800"/>
            <a:chExt cx="11345499" cy="4031873"/>
          </a:xfrm>
        </p:grpSpPr>
        <p:pic>
          <p:nvPicPr>
            <p:cNvPr id="3076" name="Picture 4" descr="বিশ্ব মানচিত্র ব্লগ : আফ্রিকা মহাদেশ">
              <a:extLst>
                <a:ext uri="{FF2B5EF4-FFF2-40B4-BE49-F238E27FC236}">
                  <a16:creationId xmlns:a16="http://schemas.microsoft.com/office/drawing/2014/main" id="{878EF231-B201-4D54-A040-4BC85C214E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5" t="2963" r="18338" b="2764"/>
            <a:stretch/>
          </p:blipFill>
          <p:spPr bwMode="auto">
            <a:xfrm>
              <a:off x="381000" y="2135173"/>
              <a:ext cx="5486400" cy="3383280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2B7667-FC15-47EB-88F8-6FCCFFCE2E68}"/>
                </a:ext>
              </a:extLst>
            </p:cNvPr>
            <p:cNvSpPr txBox="1"/>
            <p:nvPr/>
          </p:nvSpPr>
          <p:spPr>
            <a:xfrm>
              <a:off x="6309947" y="1828800"/>
              <a:ext cx="5416552" cy="4031873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এর বেশির ভাগ অংশই </a:t>
              </a:r>
              <a:r>
                <a:rPr lang="as-IN" sz="3200" b="0" i="0" u="none" strike="noStrike" dirty="0">
                  <a:solidFill>
                    <a:srgbClr val="B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5" tooltip="ক্রান্তীয় অঞ্চলে (পাতার অস্তিত্ব নেই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ক্রান্তীয় অঞ্চলে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অবস্থিত। মহাদেশটির উত্তরে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6" tooltip="ভূমধ্য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ভূমধ্যসাগর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উত্তর-পূর্বে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7" tooltip="সুয়েজ খাল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সুয়েজ খাল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ও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8" tooltip="লোহিত 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লোহিত 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পূর্বে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9" tooltip="ভারত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ভারত মহাসাগর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এবং পশ্চিমে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0" tooltip="আটলান্টিক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আটলান্টিক মহাসাগর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উত্তর-পূর্ব কোনায় আফ্রিকা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1" tooltip="সিনাই উপদ্বীপ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সিনাই উপদ্বীপের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মাধ্যমে এশিয়া মহাদেশের সাথে সংযুক্ত।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C52A06B-C23E-4448-B0D7-45F412BFBE94}"/>
              </a:ext>
            </a:extLst>
          </p:cNvPr>
          <p:cNvSpPr txBox="1"/>
          <p:nvPr/>
        </p:nvSpPr>
        <p:spPr>
          <a:xfrm>
            <a:off x="7678992" y="919211"/>
            <a:ext cx="1989134" cy="461665"/>
          </a:xfrm>
          <a:prstGeom prst="rect">
            <a:avLst/>
          </a:prstGeom>
          <a:solidFill>
            <a:schemeClr val="tx2"/>
          </a:solidFill>
          <a:ln>
            <a:solidFill>
              <a:srgbClr val="011D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এন্টার্টিকা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40F7C6-764D-4F77-9648-827601ED8A8C}"/>
              </a:ext>
            </a:extLst>
          </p:cNvPr>
          <p:cNvGrpSpPr/>
          <p:nvPr/>
        </p:nvGrpSpPr>
        <p:grpSpPr>
          <a:xfrm>
            <a:off x="304800" y="1770995"/>
            <a:ext cx="11482697" cy="4401205"/>
            <a:chOff x="463244" y="1466195"/>
            <a:chExt cx="11482697" cy="4401205"/>
          </a:xfrm>
        </p:grpSpPr>
        <p:pic>
          <p:nvPicPr>
            <p:cNvPr id="3078" name="Picture 6" descr="ইউরোপ মহাদেশ – বিশ্ব মানচিত্র">
              <a:extLst>
                <a:ext uri="{FF2B5EF4-FFF2-40B4-BE49-F238E27FC236}">
                  <a16:creationId xmlns:a16="http://schemas.microsoft.com/office/drawing/2014/main" id="{94011B2D-8E59-492A-9CB1-2ED7802F8A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" r="4239"/>
            <a:stretch/>
          </p:blipFill>
          <p:spPr bwMode="auto">
            <a:xfrm>
              <a:off x="463244" y="1472723"/>
              <a:ext cx="7000230" cy="4345442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4CAA8F-4847-4E57-89E0-887C42FB4F17}"/>
                </a:ext>
              </a:extLst>
            </p:cNvPr>
            <p:cNvSpPr txBox="1"/>
            <p:nvPr/>
          </p:nvSpPr>
          <p:spPr>
            <a:xfrm>
              <a:off x="7559067" y="1466195"/>
              <a:ext cx="4386874" cy="4401205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as-IN" sz="28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ইউরোপের উত্তরে </a:t>
              </a:r>
              <a:r>
                <a:rPr lang="as-IN" sz="28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3" tooltip="উত্তর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উত্তর মহাসাগর</a:t>
              </a:r>
              <a:r>
                <a:rPr lang="as-IN" sz="28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পশ্চিমে </a:t>
              </a:r>
              <a:r>
                <a:rPr lang="as-IN" sz="28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0" tooltip="আটলান্টিক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আটলান্টিক মহাসাগর</a:t>
              </a:r>
              <a:r>
                <a:rPr lang="as-IN" sz="28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দক্ষিণে </a:t>
              </a:r>
              <a:r>
                <a:rPr lang="as-IN" sz="28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6" tooltip="ভূমধ্য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ভূমধ্যসাগর</a:t>
              </a:r>
              <a:r>
                <a:rPr lang="as-IN" sz="28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এবং দক্ষিণ-পূর্বে কৃষ্ণ সাগর ও সংযুক্ত জলপথ রয়েছে। যদিও ইউরোপের সীমানার ধারণা ধ্রুপদী সভ্যতায় পাওয়া যায়, তা বিধিবহির্ভূত; যেহেতু প্রাথমিকভাবে ভূ-প্রাকৃতিক শব্দ "মহাদেশ"-এ সাংস্কৃতিক ও রাজনৈতিক উপাদান অন্তর্ভুক্ত।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98553-3C30-4CE7-A143-49743C8A6EE1}"/>
              </a:ext>
            </a:extLst>
          </p:cNvPr>
          <p:cNvGrpSpPr/>
          <p:nvPr/>
        </p:nvGrpSpPr>
        <p:grpSpPr>
          <a:xfrm>
            <a:off x="463242" y="1633184"/>
            <a:ext cx="11407384" cy="4524315"/>
            <a:chOff x="463242" y="1633184"/>
            <a:chExt cx="11407384" cy="4524315"/>
          </a:xfrm>
        </p:grpSpPr>
        <p:pic>
          <p:nvPicPr>
            <p:cNvPr id="3080" name="Picture 8" descr="বিশ্ব মানচিত্র ব্লগ : উত্তর আমেরিকা মহাদেশ">
              <a:extLst>
                <a:ext uri="{FF2B5EF4-FFF2-40B4-BE49-F238E27FC236}">
                  <a16:creationId xmlns:a16="http://schemas.microsoft.com/office/drawing/2014/main" id="{DE51FAAE-6ECB-4836-8D0A-B6114C5E2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0" r="12770"/>
            <a:stretch/>
          </p:blipFill>
          <p:spPr bwMode="auto">
            <a:xfrm>
              <a:off x="463242" y="2117083"/>
              <a:ext cx="5494081" cy="3383280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B69BEB-2EE4-41A1-9C4C-7747731621A3}"/>
                </a:ext>
              </a:extLst>
            </p:cNvPr>
            <p:cNvSpPr txBox="1"/>
            <p:nvPr/>
          </p:nvSpPr>
          <p:spPr>
            <a:xfrm>
              <a:off x="6234678" y="1633184"/>
              <a:ext cx="5635948" cy="452431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as-IN" sz="3200" b="1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 আমেরিকা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পৃথিবীর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5" tooltip="উত্তর গোলার্ধ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উত্তর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ও </a:t>
              </a:r>
              <a:r>
                <a:rPr lang="as-IN" sz="3200" b="0" i="0" u="none" strike="noStrike" dirty="0">
                  <a:solidFill>
                    <a:srgbClr val="B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6" tooltip="পশ্চিম গোলার্ধ (পাতার অস্তিত্ব নেই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পশ্চিম গোলার্ধে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অবস্থিত একটি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7" tooltip="মহাদেশ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মহাদেশ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একে কখনো কখনো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8" tooltip="আমেরিকা অঞ্চল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আমেরিকার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উত্তর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9" tooltip="উপমহাদেশ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উপমহাদেশও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ধরা হয়।</a:t>
              </a:r>
              <a:r>
                <a:rPr lang="as-IN" sz="3200" b="0" i="0" u="none" strike="noStrike" baseline="300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[১]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মহাদেশটি উত্তরে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3" tooltip="উত্তর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উত্তর মহাসাগর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পূর্বে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0" tooltip="আটলান্টিক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আটলান্টিক মহাসাগর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দক্ষিণে ও পশ্চিমে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1" tooltip="প্রশান্ত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প্রশান্ত মহাসাগর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এবং দক্ষিণ-পূর্বে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2" tooltip="দক্ষিণ আমেরিকা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দক্ষিণ আমেরিকা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এবং </a:t>
              </a:r>
              <a:r>
                <a:rPr lang="as-IN" sz="3200" b="0" i="0" u="none" strike="noStrike" dirty="0">
                  <a:solidFill>
                    <a:srgbClr val="B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3" tooltip="ক্যারিবীয়ান সাগর (পাতার অস্তিত্ব নেই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ক্যারিবীয়ান সাগর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দ্বারা পরিবেষ্টিত।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D96C2E-0E9F-46C5-A44E-011FA932A608}"/>
              </a:ext>
            </a:extLst>
          </p:cNvPr>
          <p:cNvGrpSpPr/>
          <p:nvPr/>
        </p:nvGrpSpPr>
        <p:grpSpPr>
          <a:xfrm>
            <a:off x="361573" y="1787150"/>
            <a:ext cx="11509053" cy="4308850"/>
            <a:chOff x="443815" y="1491019"/>
            <a:chExt cx="11509053" cy="4308850"/>
          </a:xfrm>
        </p:grpSpPr>
        <p:pic>
          <p:nvPicPr>
            <p:cNvPr id="3082" name="Picture 10" descr="বিশ্ব মানচিত্র ব্লগ : June 2016">
              <a:extLst>
                <a:ext uri="{FF2B5EF4-FFF2-40B4-BE49-F238E27FC236}">
                  <a16:creationId xmlns:a16="http://schemas.microsoft.com/office/drawing/2014/main" id="{1D0303AD-1D23-4899-A793-83F9C4D209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9" r="28892"/>
            <a:stretch/>
          </p:blipFill>
          <p:spPr bwMode="auto">
            <a:xfrm>
              <a:off x="443815" y="1491019"/>
              <a:ext cx="4629734" cy="430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000633-9369-406F-87A7-493864AFE01B}"/>
                </a:ext>
              </a:extLst>
            </p:cNvPr>
            <p:cNvSpPr txBox="1"/>
            <p:nvPr/>
          </p:nvSpPr>
          <p:spPr>
            <a:xfrm>
              <a:off x="5334000" y="1577652"/>
              <a:ext cx="6618868" cy="397031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as-IN" sz="36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উত্তরে ক্যারিবীয় সাগর থেকে দক্ষিণে হর্ন অন্তরীপ পর্যন্ত মহাদেশটির দৈর্ঘ্য ৭,৪০০ কিলোমিটার। আর পূর্ব-পশ্চিমে এর সর্বোচ্চ দৈর্ঘ্য, আটলান্টিক মহাসাগরের উপকূলে অবস্থিত ব্রাজিলের পুন্তা দু সেইক্সাস থেকে প্রশান্ত মহাসাগরীয় উপকূলে অবস্থিত পেরুর পুন্তা পারিনিয়াস পর্যন্ত, ৫,১৬০ কিলোমিটার।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40447-BE38-4A79-BE8C-2F1AD58FD6C1}"/>
              </a:ext>
            </a:extLst>
          </p:cNvPr>
          <p:cNvGrpSpPr/>
          <p:nvPr/>
        </p:nvGrpSpPr>
        <p:grpSpPr>
          <a:xfrm>
            <a:off x="380999" y="1987927"/>
            <a:ext cx="11419328" cy="4031873"/>
            <a:chOff x="380999" y="1987927"/>
            <a:chExt cx="11419328" cy="4031873"/>
          </a:xfrm>
        </p:grpSpPr>
        <p:pic>
          <p:nvPicPr>
            <p:cNvPr id="3074" name="Picture 2" descr="Terra Australis থেকে Down Under- 'অস্ট্রেলিয়া' শব্দটির উদ্ভব প্রসঙ্গে -  ইমন জুবায়ের এর বাংলা ব্লগ । bangla blog | সামহোয়্যার ইন ব্লগ - বাঁধ  ভাঙ্গার আওয়াজ">
              <a:extLst>
                <a:ext uri="{FF2B5EF4-FFF2-40B4-BE49-F238E27FC236}">
                  <a16:creationId xmlns:a16="http://schemas.microsoft.com/office/drawing/2014/main" id="{0EA8BC7D-1574-4028-9D85-2C1C3F229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2272035"/>
              <a:ext cx="5481109" cy="3383280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2564B4-0965-44C1-8804-B39CDE12C94D}"/>
                </a:ext>
              </a:extLst>
            </p:cNvPr>
            <p:cNvSpPr txBox="1"/>
            <p:nvPr/>
          </p:nvSpPr>
          <p:spPr>
            <a:xfrm>
              <a:off x="6248400" y="1987927"/>
              <a:ext cx="5551927" cy="4031873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as-IN" sz="3200" b="0" i="0" u="none" strike="noStrike" dirty="0">
                  <a:solidFill>
                    <a:srgbClr val="B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6" tooltip="অস্ট্রেলিয়ার মূল ভূখণ্ড (পাতার অস্তিত্ব নেই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অস্ট্রেলিয়ার মূল ভূখণ্ড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7" tooltip="তাসমানিয়া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তাসমানিয়া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এবং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8" tooltip="পাপুয়া নিউ গিনি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পাপুয়া নিউ গিনি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ও দু’টি ইন্দোনেশীয় প্রদেশ নিয়ে গঠিত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29" tooltip="নিউ গিনি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নিউ গিনি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দ্বীপ এই মহাদেশীয় ভূখণ্ডের অন্তর্গত।</a:t>
              </a:r>
              <a:r>
                <a:rPr lang="as-IN" sz="3200" b="0" i="0" u="none" strike="noStrike" baseline="300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[১]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lang="as-IN" sz="3200" b="0" i="0" u="none" strike="noStrike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1" tooltip="ওশেনিয়া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ওশেনিয়ার</a:t>
              </a:r>
              <a:r>
                <a:rPr lang="as-IN" sz="3200" b="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ভৌগোলিক অঞ্চলের মধ্যে অবস্থিত এই মহাদেশটি ইংরেজি ধারণা অনুযায়ী সাতটি প্রথাগত মহাদেশের অন্যতম।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59656A-6EF1-44F3-A518-A69320818B34}"/>
              </a:ext>
            </a:extLst>
          </p:cNvPr>
          <p:cNvGrpSpPr/>
          <p:nvPr/>
        </p:nvGrpSpPr>
        <p:grpSpPr>
          <a:xfrm>
            <a:off x="377537" y="1783256"/>
            <a:ext cx="11438753" cy="4114800"/>
            <a:chOff x="377537" y="1783256"/>
            <a:chExt cx="11438753" cy="4114800"/>
          </a:xfrm>
        </p:grpSpPr>
        <p:pic>
          <p:nvPicPr>
            <p:cNvPr id="3084" name="Picture 12" descr="এন্টার্কটিকা মহাদেশের মানচিত্র - মানচিত্র সাইপ্রাস এর মহাদেশ (দক্ষিন ইউরোপ  - ইউরোপ)">
              <a:extLst>
                <a:ext uri="{FF2B5EF4-FFF2-40B4-BE49-F238E27FC236}">
                  <a16:creationId xmlns:a16="http://schemas.microsoft.com/office/drawing/2014/main" id="{53AC8A9F-459E-40AA-A475-B71C90037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37" y="1921506"/>
              <a:ext cx="5489863" cy="3474720"/>
            </a:xfrm>
            <a:prstGeom prst="rect">
              <a:avLst/>
            </a:prstGeom>
            <a:noFill/>
            <a:ln>
              <a:solidFill>
                <a:srgbClr val="011D2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B503686-DAD0-4C10-B2D5-7B19C064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890" y="1783256"/>
              <a:ext cx="5486400" cy="411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n-IN" altLang="en-US" sz="2800" b="1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অ্যান্টার্কটিকা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হল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3" tooltip="পৃথিবী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পৃথিবীর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সর্বদক্ষিণে অবস্থিত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17" tooltip="মহাদেশ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মহাদেশ</a:t>
              </a:r>
              <a:r>
                <a:rPr kumimoji="0" lang="hi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ভৌগোলিক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4" tooltip="দক্ষিণ মেরু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দক্ষিণ মেরু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এই মহাদেশের অন্তর্গত।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5" tooltip="দক্ষিণ গোলার্ধ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দক্ষিণ গোলার্ধের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অ্যান্টার্কটিক অঞ্চলে প্রায় সামগ্রিকভাবেই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6" tooltip="কুমেরু বৃত্ত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কুমেরু বৃত্তের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দক্ষিণে অবস্থিত এই মহাদেশটি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7" tooltip="দক্ষিণ মহাসাগর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দক্ষিণ মহাসাগর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দ্বারা পরিবেষ্টিত। ১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৪২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০০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০০০ বর্গকিলোমিটার 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(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৫৫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০০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০০০ বর্গমাইল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) 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আয়তন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-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বিশিষ্ট অ্যান্টার্কটিকা পৃথিবীর পঞ্চম বৃহত্তম মহাদেশ এবং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আয়তনে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  <a:hlinkClick r:id="rId38" tooltip="অস্ট্রেলিয়া (মহাদেশ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অস্ট্রেলিয়া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kumimoji="0" lang="bn-IN" altLang="en-US" sz="2800" b="0" i="0" u="none" strike="noStrike" cap="none" normalizeH="0" baseline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মহাদেশের প্রায় দ্বিগুণ।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65871-FEB5-47A8-BD70-991EDBA3FF69}"/>
              </a:ext>
            </a:extLst>
          </p:cNvPr>
          <p:cNvGrpSpPr/>
          <p:nvPr/>
        </p:nvGrpSpPr>
        <p:grpSpPr>
          <a:xfrm>
            <a:off x="375710" y="1511520"/>
            <a:ext cx="11435288" cy="5117880"/>
            <a:chOff x="375710" y="1511520"/>
            <a:chExt cx="11435288" cy="51178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8E5954-919D-43F8-8A9E-79C209D385FE}"/>
                </a:ext>
              </a:extLst>
            </p:cNvPr>
            <p:cNvSpPr txBox="1"/>
            <p:nvPr/>
          </p:nvSpPr>
          <p:spPr>
            <a:xfrm>
              <a:off x="6242360" y="1511520"/>
              <a:ext cx="5562598" cy="3539430"/>
            </a:xfrm>
            <a:prstGeom prst="rect">
              <a:avLst/>
            </a:prstGeom>
            <a:noFill/>
            <a:ln w="28575">
              <a:solidFill>
                <a:srgbClr val="011D29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এশিয়ার সীমানা</a:t>
              </a:r>
              <a:r>
                <a:rPr lang="en-US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সাংস্কৃতিকভাবে নির্ধারিত হয়, যেহেতু 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ইউরোপের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সাথে এর কোনো স্পষ্ট ভৌগোলিক বিচ্ছিন্নতা নেই, যা এক অবিচ্ছিন্ন ভূখণ্ডের গঠন যাকে একসঙ্গে 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ইউরেশিয়া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বলা হয়। এশিয়ার সবচেয়ে সাধারণভাবে স্বীকৃত সীমানা হলো 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সুয়েজ খাল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ইউরাল নদী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এবং 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ইউরাল পর্বতমালার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পূর্বে, এবং ককেশাস পর্বতমালা এবং 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কাস্পিয়ান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ও 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কৃ</a:t>
              </a:r>
              <a:r>
                <a:rPr lang="en-US" sz="2800" dirty="0" err="1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ষ্ণ</a:t>
              </a:r>
              <a:r>
                <a:rPr lang="as-IN" sz="2800" dirty="0"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সাগরের</a:t>
              </a:r>
              <a:r>
                <a:rPr lang="as-IN" sz="2800" i="0" dirty="0"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 দক্ষিণে। 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8" name="Picture 4" descr="Asia Map Wallpapers - Wallpaper Cave">
              <a:extLst>
                <a:ext uri="{FF2B5EF4-FFF2-40B4-BE49-F238E27FC236}">
                  <a16:creationId xmlns:a16="http://schemas.microsoft.com/office/drawing/2014/main" id="{B1060177-F264-4EC9-A727-1B2451594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5" y="1536222"/>
              <a:ext cx="5480356" cy="3490415"/>
            </a:xfrm>
            <a:prstGeom prst="rect">
              <a:avLst/>
            </a:prstGeom>
            <a:ln>
              <a:solidFill>
                <a:srgbClr val="011D2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A2EF7D-8DE9-412B-B17D-D04C2519F418}"/>
                </a:ext>
              </a:extLst>
            </p:cNvPr>
            <p:cNvSpPr txBox="1"/>
            <p:nvPr/>
          </p:nvSpPr>
          <p:spPr>
            <a:xfrm>
              <a:off x="375710" y="5182850"/>
              <a:ext cx="11435288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kumimoji="0" lang="as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এটা পূর্ব দিকে </a:t>
              </a:r>
              <a:r>
                <a:rPr kumimoji="0" lang="as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প্রশান্ত মহাসাগর</a:t>
              </a:r>
              <a:r>
                <a:rPr kumimoji="0" lang="as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, দক্ষিণে </a:t>
              </a:r>
              <a:r>
                <a:rPr kumimoji="0" lang="as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ভারত মহাসাগর</a:t>
              </a:r>
              <a:r>
                <a:rPr kumimoji="0" lang="as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 এবং উত্তরে </a:t>
              </a:r>
              <a:r>
                <a:rPr kumimoji="0" lang="as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উত্তর মহাসাগর</a:t>
              </a:r>
              <a:r>
                <a:rPr kumimoji="0" lang="as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 দ্বারা বেষ্টিত। ইউরাল পর্বতমালা, ইউরাল নদী, কাস্পিয়ান সাগর, কৃষ্ণসাগর এবং ভূমধ্যসাগর দ্বারা এশিয়া ও ইউরোপ মহাদেশ দুটি পরস্পর হতে বিচ্ছিন্ন। </a:t>
              </a:r>
              <a:r>
                <a:rPr kumimoji="0" lang="as-I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এছাড়া লোহিত সাগর ও সুয়েজ খাল এশিয়া মহাদেশকে আফ্রিকা থেকে বিচ্ছিন্ন করেছে এবং উত্তর-পূর্বে অবস্থিত সংকীর্ণ </a:t>
              </a:r>
              <a:r>
                <a:rPr kumimoji="0" lang="as-I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645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বেরিং প্রণালী</a:t>
              </a:r>
              <a:r>
                <a:rPr kumimoji="0" lang="as-I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" panose="02000000000000000000" pitchFamily="2" charset="0"/>
                  <a:ea typeface="+mn-ea"/>
                  <a:cs typeface="Nikosh" panose="02000000000000000000" pitchFamily="2" charset="0"/>
                </a:rPr>
                <a:t> একে উত্তর আমেরিকা মহাদেশ থেকে পৃথক করেছে।</a:t>
              </a:r>
              <a:endParaRPr lang="en-US" sz="1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FF3658-7ACB-4613-8B16-65171B310CAE}"/>
              </a:ext>
            </a:extLst>
          </p:cNvPr>
          <p:cNvSpPr txBox="1"/>
          <p:nvPr/>
        </p:nvSpPr>
        <p:spPr>
          <a:xfrm>
            <a:off x="9982200" y="838200"/>
            <a:ext cx="181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মহাদেশের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২বার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A5829B-D4D4-4E31-8636-E9C174BC482F}"/>
              </a:ext>
            </a:extLst>
          </p:cNvPr>
          <p:cNvCxnSpPr/>
          <p:nvPr/>
        </p:nvCxnSpPr>
        <p:spPr>
          <a:xfrm>
            <a:off x="762000" y="228600"/>
            <a:ext cx="0" cy="64008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D4A92-A245-44EB-A406-F9201D107714}"/>
              </a:ext>
            </a:extLst>
          </p:cNvPr>
          <p:cNvGrpSpPr/>
          <p:nvPr/>
        </p:nvGrpSpPr>
        <p:grpSpPr>
          <a:xfrm>
            <a:off x="985780" y="415417"/>
            <a:ext cx="10596607" cy="1337183"/>
            <a:chOff x="1066800" y="380999"/>
            <a:chExt cx="10515597" cy="13371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0EF0D4-B378-4314-B382-A3D085CE7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3" t="13043" r="13043" b="8695"/>
            <a:stretch/>
          </p:blipFill>
          <p:spPr>
            <a:xfrm>
              <a:off x="1066800" y="380999"/>
              <a:ext cx="1931487" cy="133718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D3CFD1-8C7D-4337-A187-E81F64A601E0}"/>
                </a:ext>
              </a:extLst>
            </p:cNvPr>
            <p:cNvSpPr txBox="1"/>
            <p:nvPr/>
          </p:nvSpPr>
          <p:spPr>
            <a:xfrm>
              <a:off x="3264483" y="510981"/>
              <a:ext cx="8317914" cy="1077218"/>
            </a:xfrm>
            <a:prstGeom prst="rect">
              <a:avLst/>
            </a:prstGeom>
            <a:noFill/>
            <a:ln w="28575">
              <a:solidFill>
                <a:srgbClr val="8CC63E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পৃথিবীর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মোট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আয়তনের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মাত্র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২৯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ভাগ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হচ্ছে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স্থলভাগ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বাকি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৭১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ভাগ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জলরাশি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8F9FDD-FCCA-40BE-ABB7-DC0F257E4F03}"/>
              </a:ext>
            </a:extLst>
          </p:cNvPr>
          <p:cNvGrpSpPr/>
          <p:nvPr/>
        </p:nvGrpSpPr>
        <p:grpSpPr>
          <a:xfrm>
            <a:off x="985780" y="2007345"/>
            <a:ext cx="10596612" cy="1393682"/>
            <a:chOff x="985785" y="2057400"/>
            <a:chExt cx="10596612" cy="13936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1C2503-4E5F-45C2-B4BF-F13A63ACE8FB}"/>
                </a:ext>
              </a:extLst>
            </p:cNvPr>
            <p:cNvGrpSpPr/>
            <p:nvPr/>
          </p:nvGrpSpPr>
          <p:grpSpPr>
            <a:xfrm>
              <a:off x="985785" y="2057400"/>
              <a:ext cx="10596612" cy="1393682"/>
              <a:chOff x="985785" y="1614948"/>
              <a:chExt cx="10596612" cy="1393682"/>
            </a:xfrm>
          </p:grpSpPr>
          <p:pic>
            <p:nvPicPr>
              <p:cNvPr id="1026" name="Picture 2" descr="সেন্টমার্টিন দ্বীপ - ইনফোপিডিয়া">
                <a:extLst>
                  <a:ext uri="{FF2B5EF4-FFF2-40B4-BE49-F238E27FC236}">
                    <a16:creationId xmlns:a16="http://schemas.microsoft.com/office/drawing/2014/main" id="{17996985-5171-49E2-9AA7-00B9CB9A54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785" y="1614948"/>
                <a:ext cx="2012504" cy="13936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460747-9ABB-4134-BD4D-721EE3DC39DA}"/>
                  </a:ext>
                </a:extLst>
              </p:cNvPr>
              <p:cNvSpPr txBox="1"/>
              <p:nvPr/>
            </p:nvSpPr>
            <p:spPr>
              <a:xfrm>
                <a:off x="3200404" y="1623635"/>
                <a:ext cx="8381993" cy="13849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এই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জলরাশির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মধ্যে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রয়েছে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ছোট-বড়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অনেক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দ্বীপ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বা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দ্বীপপুঞ্জ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। এ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গুলো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মহাদেশগুলোর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মূল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ভূখন্ড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থেকে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বিচ্ছিন্ন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হলেও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কোন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না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কোন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মহাদেশেরই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অংশ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।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দ্বীপ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ও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দ্বীপপুঞ্জের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প্রাকৃতিক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দৃশ্য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মনোমুগ্ধকর</a:t>
                </a:r>
                <a:r>
                  <a:rPr kumimoji="0" lang="en-US" sz="2800" i="0" u="none" strike="noStrike" kern="120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rPr>
                  <a:t>।  </a:t>
                </a:r>
                <a:endPara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C8432B-61DF-4763-AFE5-12C2203739CC}"/>
                </a:ext>
              </a:extLst>
            </p:cNvPr>
            <p:cNvSpPr txBox="1"/>
            <p:nvPr/>
          </p:nvSpPr>
          <p:spPr>
            <a:xfrm>
              <a:off x="1077639" y="2057400"/>
              <a:ext cx="1828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সেন্টমার্টিন</a:t>
              </a:r>
              <a:r>
                <a:rPr lang="en-US" sz="2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দ্বীপ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B7A13A-39D0-4468-907B-1623BEDE9F01}"/>
              </a:ext>
            </a:extLst>
          </p:cNvPr>
          <p:cNvGrpSpPr/>
          <p:nvPr/>
        </p:nvGrpSpPr>
        <p:grpSpPr>
          <a:xfrm>
            <a:off x="985780" y="3655772"/>
            <a:ext cx="10596616" cy="1251972"/>
            <a:chOff x="985780" y="3701028"/>
            <a:chExt cx="10596616" cy="1251972"/>
          </a:xfrm>
        </p:grpSpPr>
        <p:pic>
          <p:nvPicPr>
            <p:cNvPr id="1028" name="Picture 4" descr="বাংলাদেশের পাহাড়ের ছবি ডাউনলোড HD : পাহাড় ঝর্না জঙ্গলের ফটো - Bangla  Feeds - All You Need In Bangla">
              <a:extLst>
                <a:ext uri="{FF2B5EF4-FFF2-40B4-BE49-F238E27FC236}">
                  <a16:creationId xmlns:a16="http://schemas.microsoft.com/office/drawing/2014/main" id="{F5083FE0-71FE-4AFE-B4F7-2AEDEFB2B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780" y="3701028"/>
              <a:ext cx="2012504" cy="1251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7B8CDE-DB13-4158-912C-58B282F31781}"/>
                </a:ext>
              </a:extLst>
            </p:cNvPr>
            <p:cNvSpPr txBox="1"/>
            <p:nvPr/>
          </p:nvSpPr>
          <p:spPr>
            <a:xfrm>
              <a:off x="3200403" y="3849960"/>
              <a:ext cx="8381993" cy="954107"/>
            </a:xfrm>
            <a:prstGeom prst="rect">
              <a:avLst/>
            </a:prstGeom>
            <a:noFill/>
            <a:ln w="28575">
              <a:solidFill>
                <a:srgbClr val="71AA1A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পৃথিবীর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স্থলভাগের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সকল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স্থান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সমতল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নয়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সমতল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ভূমি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ছাড়াও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পাহাড়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পর্বত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মালভূমি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বনভূমি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নদী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সহ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অনেক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প্রাকৃতিক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বৈচিত্র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সেখানে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রয়েছে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534224-7CD4-4F25-964B-1DFC5C1627D6}"/>
              </a:ext>
            </a:extLst>
          </p:cNvPr>
          <p:cNvGrpSpPr/>
          <p:nvPr/>
        </p:nvGrpSpPr>
        <p:grpSpPr>
          <a:xfrm>
            <a:off x="985780" y="5162490"/>
            <a:ext cx="10596616" cy="1271083"/>
            <a:chOff x="985780" y="5162490"/>
            <a:chExt cx="10596616" cy="1271083"/>
          </a:xfrm>
        </p:grpSpPr>
        <p:pic>
          <p:nvPicPr>
            <p:cNvPr id="1030" name="Picture 6" descr="পামির মালভূমি কোন দেশে অবস্থিত? - Quora">
              <a:extLst>
                <a:ext uri="{FF2B5EF4-FFF2-40B4-BE49-F238E27FC236}">
                  <a16:creationId xmlns:a16="http://schemas.microsoft.com/office/drawing/2014/main" id="{8629F2A3-EDDF-48AA-9454-D5B4E033B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780" y="5181600"/>
              <a:ext cx="2012502" cy="1251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B113CA-DB7F-4A9C-AB06-152CEB3D4ADE}"/>
                </a:ext>
              </a:extLst>
            </p:cNvPr>
            <p:cNvSpPr txBox="1"/>
            <p:nvPr/>
          </p:nvSpPr>
          <p:spPr>
            <a:xfrm>
              <a:off x="1035804" y="5162490"/>
              <a:ext cx="1478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পামির</a:t>
              </a:r>
              <a:r>
                <a:rPr lang="en-US" sz="20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মালভূমি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E48895-D635-4F4B-9FBE-5A4BBCAEE060}"/>
                </a:ext>
              </a:extLst>
            </p:cNvPr>
            <p:cNvSpPr txBox="1"/>
            <p:nvPr/>
          </p:nvSpPr>
          <p:spPr>
            <a:xfrm>
              <a:off x="3200403" y="5330532"/>
              <a:ext cx="8381993" cy="954107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কোনো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কোনো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দেশ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আছে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দ্বীপ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দ্বীপের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সমষ্টি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পৃথিবীর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মানচিত্রে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বাংলাদেশের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অবস্থান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এশিয়া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মহাদেশ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ভারতীয়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উপমহাদেশে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5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</TotalTime>
  <Words>1860</Words>
  <Application>Microsoft Office PowerPoint</Application>
  <PresentationFormat>Widescreen</PresentationFormat>
  <Paragraphs>206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Adobe Caslon Pro Bold</vt:lpstr>
      <vt:lpstr>Angsana New</vt:lpstr>
      <vt:lpstr>Arial</vt:lpstr>
      <vt:lpstr>Arial</vt:lpstr>
      <vt:lpstr>Arno Pro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2_Office Theme</vt:lpstr>
      <vt:lpstr>1_Office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দলগত কাজ</vt:lpstr>
      <vt:lpstr>মূল্যায়ন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 ও বিশ্বপরিচয়</dc:title>
  <dc:creator>Leptop Bazar</dc:creator>
  <cp:lastModifiedBy>sheruahs@gmail.com</cp:lastModifiedBy>
  <cp:revision>273</cp:revision>
  <dcterms:created xsi:type="dcterms:W3CDTF">2016-01-27T06:35:32Z</dcterms:created>
  <dcterms:modified xsi:type="dcterms:W3CDTF">2021-04-09T00:10:57Z</dcterms:modified>
</cp:coreProperties>
</file>