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7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8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7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4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5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6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3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3CC2B4-D1B3-4313-BC7D-E459EF68FE9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08B50-2D82-4593-A522-B58CA27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330" y="553792"/>
            <a:ext cx="443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99" y="1468193"/>
            <a:ext cx="4533363" cy="3979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680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854" y="671728"/>
            <a:ext cx="1065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ঘটনা সম্পর্কিত বিভিন্ন প্রশ্নের উত্তর অনুসন্ধানের ক্ষেত্রে বিজ্ঞানীরা বৈজ্ঞানিক পদ্ধতি অনুসরণ করেন। যার মধ্যে নিম্নোক্ত ধাপসমূহ রয়েছে।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2" r="5001"/>
          <a:stretch/>
        </p:blipFill>
        <p:spPr>
          <a:xfrm>
            <a:off x="901521" y="1732682"/>
            <a:ext cx="10332536" cy="41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3785" y="700329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93562"/>
              </p:ext>
            </p:extLst>
          </p:nvPr>
        </p:nvGraphicFramePr>
        <p:xfrm>
          <a:off x="881375" y="1321996"/>
          <a:ext cx="10452034" cy="2377440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563994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8888040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506804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1464580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চারপাশের পরিবেশ পর্যবেক্ষণ করার মধ্য</a:t>
                      </a:r>
                      <a:r>
                        <a:rPr lang="bn-IN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আমরা প্রাকৃতিক ঘটনা কিংবা নিজের পছন্দের কোনো বিষয় সম্পর্কে কৌতুহল বোধ করি। </a:t>
                      </a:r>
                      <a:endParaRPr lang="en-US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pic>
        <p:nvPicPr>
          <p:cNvPr id="6146" name="Picture 2" descr="Top five astronomical targets for your new tele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6" y="3696237"/>
            <a:ext cx="7199290" cy="23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452" y="689749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04728"/>
              </p:ext>
            </p:extLst>
          </p:nvPr>
        </p:nvGraphicFramePr>
        <p:xfrm>
          <a:off x="860612" y="1166544"/>
          <a:ext cx="10601585" cy="2190538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6739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8984846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636058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1551130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প্রশ্নকরণ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যখন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আমরা কোনো কিছু দেখি, শুনি বা পড়ি আমাদের মনে এ সম্পর্কিত নানা প্রশ্ন আসতে পারে। এ সকল প্রশ্ন থেকে এমন একটি প্রশ্ন বেছে নেই যার উত্তর পর্যবেক্ষণ বা পরীক্ষণের মাধ্যমে পাওয়া সম্ভব। 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pic>
        <p:nvPicPr>
          <p:cNvPr id="7170" name="Picture 2" descr="২৪ ঘণ্টায় কতবার চিন্তা করেন, হিসাব করেছেন কি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3400670"/>
            <a:ext cx="6800044" cy="28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7178" y="655681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86535"/>
              </p:ext>
            </p:extLst>
          </p:nvPr>
        </p:nvGraphicFramePr>
        <p:xfrm>
          <a:off x="881374" y="1165170"/>
          <a:ext cx="10464913" cy="1704232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565922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8898991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অনুমান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অভিজ্ঞতা ব্যবহার করে প্রশ্নটির সম্ভাব্য উত্তর ঠিক করি এবং খাতায় লিখি। এটিই অনুমান।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sp>
        <p:nvSpPr>
          <p:cNvPr id="4" name="AutoShape 2" descr="বৈজ্ঞানিক পদ্ধতি কীভাবে ব্যবহার করবেন: 9 টি পদক্ষেপ (ছবি সহ) - পরামর্শ - 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বৈজ্ঞানিক পদ্ধতি কীভাবে ব্যবহার করবেন: 9 টি পদক্ষেপ (ছবি সহ) - পরামর্শ - 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ডেস্কটপ নাকি ল্যাপটপ? কোনটা ভালো? Desktop vs Laptop - Which is better for  you?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4"/>
          <a:stretch/>
        </p:blipFill>
        <p:spPr bwMode="auto">
          <a:xfrm>
            <a:off x="2910625" y="3000777"/>
            <a:ext cx="7366716" cy="2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3995" y="681438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37149"/>
              </p:ext>
            </p:extLst>
          </p:nvPr>
        </p:nvGraphicFramePr>
        <p:xfrm>
          <a:off x="837127" y="1152107"/>
          <a:ext cx="10509160" cy="2133600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572542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8936618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467687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63743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নুমান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সঠিক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 না তা যাচাই করার জন্য একটি পরীক্ষার পরিকল্পনা করি।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সংগ্রহ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সম্পাদন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সংগ্রহ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পরীক্ষার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লিপিবদ্ধ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pic>
        <p:nvPicPr>
          <p:cNvPr id="2050" name="Picture 2" descr="إسرائيل: وفيات كورونا ترتفع إلى 15 والإصابات 4247 حالةً | مصراو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8" y="3477295"/>
            <a:ext cx="7559899" cy="25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2784" y="604165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29862"/>
              </p:ext>
            </p:extLst>
          </p:nvPr>
        </p:nvGraphicFramePr>
        <p:xfrm>
          <a:off x="682580" y="1133341"/>
          <a:ext cx="10788347" cy="1664686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614319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9174028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585723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1078963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তথ্য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বিশ্লেষণ করি এবং ফলাফলের সারসংক্ষেপ করি। ফলাফলটি অনুমানের সাথে মিলেছে কিনা তা যাচাই করি।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pic>
        <p:nvPicPr>
          <p:cNvPr id="3074" name="Picture 2" descr="কেস স্টাডি এবং ঘটনাবিজ্ঞান মধ্যে পার্থক্য | কেস স্টাডি বনাম প্রজন্মওোলজি -  2021 - শিক্ষ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 bwMode="auto">
          <a:xfrm>
            <a:off x="2357862" y="2910625"/>
            <a:ext cx="6515100" cy="32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5511" y="732954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40996"/>
              </p:ext>
            </p:extLst>
          </p:nvPr>
        </p:nvGraphicFramePr>
        <p:xfrm>
          <a:off x="1030310" y="1275007"/>
          <a:ext cx="10200067" cy="1158240"/>
        </p:xfrm>
        <a:graphic>
          <a:graphicData uri="http://schemas.openxmlformats.org/drawingml/2006/table">
            <a:tbl>
              <a:tblPr firstRow="1" bandRow="1" bandCol="1">
                <a:tableStyleId>{E8B1032C-EA38-4F05-BA0D-38AFFFC7BED3}</a:tableStyleId>
              </a:tblPr>
              <a:tblGrid>
                <a:gridCol w="1526291">
                  <a:extLst>
                    <a:ext uri="{9D8B030D-6E8A-4147-A177-3AD203B41FA5}">
                      <a16:colId xmlns:a16="http://schemas.microsoft.com/office/drawing/2014/main" xmlns="" val="2310049792"/>
                    </a:ext>
                  </a:extLst>
                </a:gridCol>
                <a:gridCol w="8673776">
                  <a:extLst>
                    <a:ext uri="{9D8B030D-6E8A-4147-A177-3AD203B41FA5}">
                      <a16:colId xmlns:a16="http://schemas.microsoft.com/office/drawing/2014/main" xmlns="" val="2328571044"/>
                    </a:ext>
                  </a:extLst>
                </a:gridCol>
              </a:tblGrid>
              <a:tr h="520615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449114"/>
                  </a:ext>
                </a:extLst>
              </a:tr>
              <a:tr h="573036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ফলাফল এবং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সিদ্ধান্ত অন্যদের সাথে বিনিময় করি।</a:t>
                      </a:r>
                      <a:endParaRPr lang="en-US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29727"/>
                  </a:ext>
                </a:extLst>
              </a:tr>
            </a:tbl>
          </a:graphicData>
        </a:graphic>
      </p:graphicFrame>
      <p:pic>
        <p:nvPicPr>
          <p:cNvPr id="4098" name="Picture 2" descr="এই প্রথম বায়োফ্লক পদ্ধতিতে মাছ চাষ করছে ময়মনসিংহের হাফেজ রেজাউল করিম গোলা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2492799"/>
            <a:ext cx="5715000" cy="35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4985" y="65568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02" y="1302011"/>
            <a:ext cx="10805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হলো আমাদের জীবিনের বাস্তব সমস্যা সমাধানের জন্য বিজ্ঞানের ব্যবহারিক প্রয়োগ। প্রযুক্তি মানুষের জীবনের মানোন্নয়নে বিভিন্ন পণ্য, যন্ত্রপাতি এবং পদ্ধতির উদ্ভাবন করে। </a:t>
            </a:r>
          </a:p>
        </p:txBody>
      </p:sp>
      <p:pic>
        <p:nvPicPr>
          <p:cNvPr id="5126" name="Picture 6" descr="নজর কেড়েছে মার্সেলের 'ফিফটি-ফিফটি' ফ্রি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2511380"/>
            <a:ext cx="360711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রচনা:কম্পিউটার | অনুশীলন | The Daily Ittef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2897141"/>
            <a:ext cx="403860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সহজেই বাচুন টিভি সিরিয়ালের [ব্রেনের ভাইরাস] হাত থেকে !!! | Techtunes |  টেকটিউন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83" y="2343955"/>
            <a:ext cx="3880878" cy="38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087" y="715232"/>
            <a:ext cx="1096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 নানান ক্ষেত্র রয়েছে। যেমন শিক্ষা, চিকিৎসা ও যোগাযোগ ইত্যাদি।</a:t>
            </a:r>
          </a:p>
        </p:txBody>
      </p:sp>
      <p:pic>
        <p:nvPicPr>
          <p:cNvPr id="6146" name="Picture 2" descr="Live Video Class at Rs 200000/unit | digital classroom services, डिजिटल  क्लासरूम सॉल्यूशन | online classroom software - Multi Graphics Group , New  Delhi | ID: 15312933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2202287"/>
            <a:ext cx="3348507" cy="33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defined - বিজ্ঞান ও প্রযুক্তি মন্ত্রণালয়-গণপ্রজাতন্ত্রী বাংলাদেশ সরক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03" y="2202288"/>
            <a:ext cx="3477295" cy="33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নতুন মোবাইল দাম 2021 | নতুন মোবাইল 2021 | নতুন মোবাইল ফোন 20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58513"/>
          <a:stretch/>
        </p:blipFill>
        <p:spPr bwMode="auto">
          <a:xfrm>
            <a:off x="7957098" y="2112135"/>
            <a:ext cx="3363431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037" y="1094704"/>
            <a:ext cx="5891165" cy="64372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037" y="3168203"/>
            <a:ext cx="6009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20" t="1267" r="5827" b="9979"/>
          <a:stretch/>
        </p:blipFill>
        <p:spPr>
          <a:xfrm>
            <a:off x="7173531" y="914399"/>
            <a:ext cx="4043967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4" y="733435"/>
            <a:ext cx="332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01299" y="1318210"/>
            <a:ext cx="2547441" cy="24173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583" tIns="46292" rIns="92583" bIns="46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3"/>
          </a:p>
        </p:txBody>
      </p:sp>
      <p:sp>
        <p:nvSpPr>
          <p:cNvPr id="5" name="TextBox 4"/>
          <p:cNvSpPr txBox="1"/>
          <p:nvPr/>
        </p:nvSpPr>
        <p:spPr>
          <a:xfrm>
            <a:off x="425003" y="4031087"/>
            <a:ext cx="4829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ইমাদ উদ্দিন মানিক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বাগবাড়ি মডেল সরকারি প্রাথমিক বিদ্যালয়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০১৭২১২২৫৭৬০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imadchhatak@gmail.com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69735" y="1867437"/>
            <a:ext cx="100885" cy="42993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70620" y="1455313"/>
            <a:ext cx="99381" cy="49841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2128" y="1867437"/>
            <a:ext cx="88758" cy="42993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Up Ribbon 17"/>
          <p:cNvSpPr/>
          <p:nvPr/>
        </p:nvSpPr>
        <p:spPr>
          <a:xfrm>
            <a:off x="6205471" y="656823"/>
            <a:ext cx="5230968" cy="798490"/>
          </a:xfrm>
          <a:prstGeom prst="ribbon2">
            <a:avLst>
              <a:gd name="adj1" fmla="val 20656"/>
              <a:gd name="adj2" fmla="val 6233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7827351" y="1712890"/>
            <a:ext cx="2269686" cy="231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Rounded Rectangle 19"/>
          <p:cNvSpPr/>
          <p:nvPr/>
        </p:nvSpPr>
        <p:spPr>
          <a:xfrm>
            <a:off x="6205470" y="4172756"/>
            <a:ext cx="5230969" cy="1994078"/>
          </a:xfrm>
          <a:prstGeom prst="roundRect">
            <a:avLst>
              <a:gd name="adj" fmla="val 1042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শিরোণাম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বিজ্ঞান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01999" y="708338"/>
            <a:ext cx="3376840" cy="85000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0" t="13451" r="7169" b="13828"/>
          <a:stretch/>
        </p:blipFill>
        <p:spPr>
          <a:xfrm>
            <a:off x="1020742" y="1791789"/>
            <a:ext cx="10139353" cy="41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30396" y="654371"/>
            <a:ext cx="7692572" cy="119017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952" y="2445170"/>
            <a:ext cx="42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952" y="3453868"/>
            <a:ext cx="302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84481" y="828830"/>
            <a:ext cx="3753394" cy="1300416"/>
          </a:xfrm>
          <a:prstGeom prst="wedgeRoundRectCallout">
            <a:avLst>
              <a:gd name="adj1" fmla="val 58772"/>
              <a:gd name="adj2" fmla="val 12786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37" y="3479073"/>
            <a:ext cx="782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উদ্ভাবনে আমরা কীভাবে বিজ্ঞানকে ব্যবহার করি?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89644" y="814916"/>
            <a:ext cx="3002830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মালচিং পদ্ধতিতে রজনীগন্ধা চাষের ক্ষেত্র প্রস্তুত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মালচিং পদ্ধতিতে রজনীগন্ধা চাষের ক্ষেত্র প্রস্তুত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0" y="1957590"/>
            <a:ext cx="5259623" cy="3817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056" y="296214"/>
            <a:ext cx="36189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AutoShape 2" descr="ICT কি? ICT-র অবদান বা সুবিধা এবং উপাদান। | Tech Barta 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3" y="1609859"/>
            <a:ext cx="5203486" cy="3825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16" y="1609859"/>
            <a:ext cx="4790940" cy="3825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837904" y="5666703"/>
            <a:ext cx="4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itej White Virgin Plastic 5 Watt Led Balb-White: Buy Saitej White Virgin  Plastic 5 Watt Led Balb-White at Best Price in India on Snap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1506828"/>
            <a:ext cx="4553841" cy="3940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y KAT-WACH Fashion at Best Prices Online in Bangladesh - daraz.com.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60" y="1337848"/>
            <a:ext cx="4921624" cy="4251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6848" y="669701"/>
            <a:ext cx="367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969" y="5705336"/>
            <a:ext cx="306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44779" y="824248"/>
            <a:ext cx="5087262" cy="927280"/>
          </a:xfrm>
          <a:prstGeom prst="horizontalScroll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94747" y="1880315"/>
            <a:ext cx="3693185" cy="6181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বিজ্ঞান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বাজেটে বরাদ্দ কমছে আইসিটি খাতে - techvoice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8" y="2627288"/>
            <a:ext cx="7508383" cy="340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42454" y="568256"/>
            <a:ext cx="7837716" cy="1219200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660" y="2152019"/>
            <a:ext cx="543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৭.১.১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 কী তা ব্যাখ্যা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661" y="2798350"/>
            <a:ext cx="849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৭.১.২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বৈজ্ঞানিক অনুসন্ধানের কয়েকটি পদ্ধতি উল্লেখ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660" y="3444681"/>
            <a:ext cx="1002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১০.১.১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প্রযুক্তির উদ্ভব, বিজ্ঞানের জ্ঞানের প্রয়োগ/ব্যবহার সম্পর্কে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661" y="4241796"/>
            <a:ext cx="74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১০.১.২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বিজ্ঞানের জ্ঞান ও প্রযুক্তির পার্থক্য বুঝতে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81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572" y="721217"/>
            <a:ext cx="5705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পাচ্ছ?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066" y="4881093"/>
            <a:ext cx="1084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বিভিন্ন প্রযুক্তি যেমন বই, কলম, টেবিল, বৈদ্যুতিক বাতি, ঘড়ি ইত্যাদি ব্যবহার করে লেখাপড়া করছি।</a:t>
            </a:r>
            <a:endParaRPr lang="en-US" sz="3600" dirty="0"/>
          </a:p>
        </p:txBody>
      </p:sp>
      <p:pic>
        <p:nvPicPr>
          <p:cNvPr id="3074" name="Picture 2" descr="অষ্টম শ্রেণি : গুরুত্বপূর্ণ সৃজনশীল প্রশ্নোত্ত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1532586"/>
            <a:ext cx="3760630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একুশ শতকের শিক্ষা | অনুশীলন | The Daily Ittef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03" y="1532586"/>
            <a:ext cx="4145969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685" y="875763"/>
            <a:ext cx="7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কী কী প্রযুক্তি ব্যবহার কর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982" y="5138670"/>
            <a:ext cx="840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বিভিন্ন প্রযুক্তি যেমন বই, কলম, টেবিল, বৈদ্যুতিক বাতি, ঘড়ি ইত্যাদি ব্যবহার করে লেখাপড়া করছি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স্যানিটাইজার স্প্রে বল কলম - Total Shop 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364630"/>
            <a:ext cx="2665927" cy="24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নতুন বই পাইয়ে ঈদ ঈদ লাইগছে! - banglanews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81" y="2202287"/>
            <a:ext cx="2492063" cy="23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জানুন বিভিন্ন ডিজাইনের দেশী বিদেশী দেয়াল ঘড়ির দাম//Wall Clock Collections 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57" y="2202287"/>
            <a:ext cx="2376151" cy="23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20" y="1364630"/>
            <a:ext cx="2752839" cy="24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074" y="628580"/>
            <a:ext cx="254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কী?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158" y="1133244"/>
            <a:ext cx="1034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হলো প্রকৃতি সম্পর্কিত জ্ঞান যা পর্যবেক্ষণ ও পরীক্ষা-নিরীক্ষার মাধ্যমে প্রাপ্ত তথ্যের ভিত্তিরে প্রাকৃতিক ঘটনাকে ব্যাখ্যা এবং বর্ণনা করে।</a:t>
            </a:r>
          </a:p>
        </p:txBody>
      </p:sp>
      <p:pic>
        <p:nvPicPr>
          <p:cNvPr id="5122" name="Picture 2" descr="বৈজ্ঞানিক প্রক্রিয়া ও পরিমাপ এবং জীব জগৎ - বাংলা নোটি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-13196" r="-676" b="13196"/>
          <a:stretch/>
        </p:blipFill>
        <p:spPr bwMode="auto">
          <a:xfrm>
            <a:off x="3040441" y="2202287"/>
            <a:ext cx="5715000" cy="34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6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423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43</cp:revision>
  <dcterms:created xsi:type="dcterms:W3CDTF">2021-04-08T12:46:55Z</dcterms:created>
  <dcterms:modified xsi:type="dcterms:W3CDTF">2021-04-09T16:22:02Z</dcterms:modified>
</cp:coreProperties>
</file>