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7" r:id="rId2"/>
    <p:sldId id="285" r:id="rId3"/>
    <p:sldId id="286" r:id="rId4"/>
    <p:sldId id="260" r:id="rId5"/>
    <p:sldId id="257" r:id="rId6"/>
    <p:sldId id="262" r:id="rId7"/>
    <p:sldId id="274" r:id="rId8"/>
    <p:sldId id="289" r:id="rId9"/>
    <p:sldId id="290" r:id="rId10"/>
    <p:sldId id="316" r:id="rId11"/>
    <p:sldId id="317" r:id="rId12"/>
    <p:sldId id="291" r:id="rId13"/>
    <p:sldId id="305" r:id="rId14"/>
    <p:sldId id="306" r:id="rId15"/>
    <p:sldId id="292" r:id="rId16"/>
    <p:sldId id="308" r:id="rId17"/>
    <p:sldId id="293" r:id="rId18"/>
    <p:sldId id="309" r:id="rId19"/>
    <p:sldId id="294" r:id="rId20"/>
    <p:sldId id="310" r:id="rId21"/>
    <p:sldId id="311" r:id="rId22"/>
    <p:sldId id="312" r:id="rId23"/>
    <p:sldId id="313" r:id="rId24"/>
    <p:sldId id="323" r:id="rId25"/>
    <p:sldId id="324" r:id="rId26"/>
    <p:sldId id="295" r:id="rId27"/>
    <p:sldId id="298" r:id="rId28"/>
    <p:sldId id="328" r:id="rId29"/>
    <p:sldId id="326" r:id="rId30"/>
    <p:sldId id="271" r:id="rId31"/>
    <p:sldId id="329" r:id="rId32"/>
    <p:sldId id="273" r:id="rId33"/>
    <p:sldId id="272" r:id="rId34"/>
    <p:sldId id="330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0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C217F-7928-4AFE-A016-C116F8BE7E75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D30F4C-56F2-41EE-A0A0-4106D388B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7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18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শো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D30F4C-56F2-41EE-A0A0-4106D388BD1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95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1D2AE-D848-4091-8455-1A9FD874A207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09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859760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9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3"/>
            <a:ext cx="812800" cy="365125"/>
          </a:xfrm>
        </p:spPr>
        <p:txBody>
          <a:bodyPr/>
          <a:lstStyle/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8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565F2F-5B49-43B4-8791-0A17AEA1202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3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3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17CD4C-53A1-4B31-8882-2A8A9FB9782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28.jpe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60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A6D3E2-23D3-4258-88BA-8FC1D5DD2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57" y="0"/>
            <a:ext cx="12195857" cy="2235201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en-US" sz="8800" dirty="0" err="1">
                <a:solidFill>
                  <a:srgbClr val="002060"/>
                </a:solidFill>
              </a:rPr>
              <a:t>আজকের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ক্লাসে</a:t>
            </a:r>
            <a:r>
              <a:rPr lang="en-US" sz="8800" dirty="0">
                <a:solidFill>
                  <a:srgbClr val="002060"/>
                </a:solidFill>
              </a:rPr>
              <a:t> </a:t>
            </a:r>
            <a:r>
              <a:rPr lang="en-US" sz="8800" dirty="0" err="1">
                <a:solidFill>
                  <a:srgbClr val="002060"/>
                </a:solidFill>
              </a:rPr>
              <a:t>সকলকে</a:t>
            </a:r>
            <a:endParaRPr lang="en-US" sz="8800" dirty="0">
              <a:solidFill>
                <a:srgbClr val="00206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0D617A5-1903-47FF-ABED-0D88BC6AF2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235200"/>
            <a:ext cx="12192000" cy="4622799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28700" dirty="0" err="1">
                <a:solidFill>
                  <a:schemeClr val="accent5">
                    <a:lumMod val="75000"/>
                  </a:schemeClr>
                </a:solidFill>
              </a:rPr>
              <a:t>স্বাগতম</a:t>
            </a:r>
            <a:endParaRPr lang="en-US" sz="287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D653F14-A57E-40A5-8937-0346DA936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57" y="1"/>
            <a:ext cx="12195856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244334"/>
            <a:ext cx="12192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ক্লাসে  সবাইকে শুভেচ্ছা</a:t>
            </a:r>
            <a:endParaRPr lang="en-US" sz="115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52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641445" y="5361044"/>
            <a:ext cx="3227691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পঁহুছিনু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641445" y="3782879"/>
            <a:ext cx="3227691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তৃষাতুর</a:t>
            </a: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641445" y="1851437"/>
            <a:ext cx="3178479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নিশিথ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7426658" y="1851437"/>
            <a:ext cx="429676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রাত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288" y="3396989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7426657" y="3782879"/>
            <a:ext cx="4296769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NikoshBAN" pitchFamily="2" charset="0"/>
                <a:cs typeface="NikoshBAN" pitchFamily="2" charset="0"/>
              </a:rPr>
              <a:t>পিপাসায়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কাতর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7" r="9348" b="8759"/>
          <a:stretch/>
        </p:blipFill>
        <p:spPr bwMode="auto">
          <a:xfrm>
            <a:off x="4876288" y="51816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7426660" y="5361044"/>
            <a:ext cx="4296767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পৌঁছে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গেলাম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4535489" y="283609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88" y="144308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064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Rectangle 1"/>
          <p:cNvSpPr>
            <a:spLocks noChangeArrowheads="1"/>
          </p:cNvSpPr>
          <p:nvPr/>
        </p:nvSpPr>
        <p:spPr bwMode="auto">
          <a:xfrm>
            <a:off x="136478" y="5361044"/>
            <a:ext cx="4054522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খেলাগেহ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136478" y="3782879"/>
            <a:ext cx="4054522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136478" y="1851437"/>
            <a:ext cx="4054522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7426658" y="1851437"/>
            <a:ext cx="45970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নমস্কার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288" y="3283082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7426658" y="3782879"/>
            <a:ext cx="4597020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90" name="Picture 8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8" r="13865"/>
          <a:stretch/>
        </p:blipFill>
        <p:spPr bwMode="auto">
          <a:xfrm>
            <a:off x="4876288" y="5029200"/>
            <a:ext cx="2194560" cy="14630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48629" name="TextBox 12"/>
          <p:cNvSpPr txBox="1">
            <a:spLocks noChangeArrowheads="1"/>
          </p:cNvSpPr>
          <p:nvPr/>
        </p:nvSpPr>
        <p:spPr bwMode="auto">
          <a:xfrm>
            <a:off x="7426660" y="5388340"/>
            <a:ext cx="4597018" cy="6463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খেলাঘর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4535489" y="283609"/>
            <a:ext cx="3044825" cy="783193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0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88" y="1444909"/>
            <a:ext cx="2194560" cy="145938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448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9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4" grpId="0" animBg="1"/>
      <p:bldP spid="1048625" grpId="0" animBg="1"/>
      <p:bldP spid="1048626" grpId="0" animBg="1"/>
      <p:bldP spid="1048627" grpId="0" animBg="1"/>
      <p:bldP spid="1048628" grpId="0" animBg="1"/>
      <p:bldP spid="10486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xmlns="" id="{FE39DD3C-1DA1-4769-BC22-7DF9823C0094}"/>
              </a:ext>
            </a:extLst>
          </p:cNvPr>
          <p:cNvSpPr/>
          <p:nvPr/>
        </p:nvSpPr>
        <p:spPr>
          <a:xfrm>
            <a:off x="0" y="195552"/>
            <a:ext cx="12192000" cy="660481"/>
          </a:xfrm>
          <a:prstGeom prst="wedgeRoundRectCallout">
            <a:avLst>
              <a:gd name="adj1" fmla="val -22205"/>
              <a:gd name="adj2" fmla="val 114584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431" tIns="184431" rIns="184431" bIns="184431" numCol="1" spcCol="1270" rtlCol="0" anchor="ctr" anchorCtr="0">
            <a:noAutofit/>
          </a:bodyPr>
          <a:lstStyle/>
          <a:p>
            <a:pPr lvl="0" algn="ctr" defTabSz="914400">
              <a:defRPr/>
            </a:pP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 </a:t>
            </a:r>
            <a:r>
              <a:rPr lang="en-US" sz="4800" kern="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kern="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38751" y="1230616"/>
            <a:ext cx="11855717" cy="3791760"/>
            <a:chOff x="0" y="1230546"/>
            <a:chExt cx="11855717" cy="33706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8642"/>
              <a:ext cx="3686378" cy="32879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457" y="1284050"/>
              <a:ext cx="3446295" cy="331713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831" y="1230546"/>
              <a:ext cx="3968886" cy="335604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138751" y="5257254"/>
            <a:ext cx="119144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ঋণে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বাবু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বুঝেছ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লইব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3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707" y="0"/>
            <a:ext cx="4905375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160470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কহিলাম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ভূমির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অন্ত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দেখো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বড়ো-জোড়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মরিবার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ঠাঁই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d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044" y="1135967"/>
            <a:ext cx="4426956" cy="271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1A60592-628B-4D03-94AC-C57629FEC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7833"/>
            <a:ext cx="3248167" cy="28600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67" y="1135967"/>
            <a:ext cx="4516877" cy="2821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110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400" y="1013924"/>
            <a:ext cx="4132866" cy="2220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d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326" y="457200"/>
            <a:ext cx="3815704" cy="2940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8364" y="3334043"/>
            <a:ext cx="1175072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কহে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বাপু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তো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করেছি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বাগানখানা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পেলে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বিঘে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প্রস্থে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দিঘে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হইবে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টানা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ওটা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707" y="0"/>
            <a:ext cx="4905375" cy="91440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6934" y="866633"/>
            <a:ext cx="4317466" cy="2367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169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60" y="1023582"/>
            <a:ext cx="4610910" cy="279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123" y="914400"/>
            <a:ext cx="4516877" cy="2811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4057233"/>
            <a:ext cx="12192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কহিলাম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বক্ষে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পাণি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সজল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গরিবের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ভিটেখানি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পুরুষ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যেথায়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দৈন্যের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বেচিব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মায়ে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লক্ষ্মীছাড়া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707" y="0"/>
            <a:ext cx="4905375" cy="914400"/>
          </a:xfrm>
          <a:prstGeom prst="rect">
            <a:avLst/>
          </a:prstGeom>
        </p:spPr>
      </p:pic>
      <p:pic>
        <p:nvPicPr>
          <p:cNvPr id="6" name="Picture 5" descr="d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3581"/>
            <a:ext cx="4048518" cy="2702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226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576" y="1"/>
            <a:ext cx="8998424" cy="3587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811012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আঁখি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রাজা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ক্ষণকাল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রহিল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মৌনভাবে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কহিলেন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ক্রূর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হাসি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হেসে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আচ্ছা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0" y="906316"/>
            <a:ext cx="3193576" cy="177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34" y="865627"/>
            <a:ext cx="4002830" cy="3255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451" y="879519"/>
            <a:ext cx="3920247" cy="3274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885" y="865627"/>
            <a:ext cx="3297677" cy="3268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4303455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দেড়ে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ভিটে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ছেড়ে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বাহির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হইনু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GB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GB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করিল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সকলি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দেনার</a:t>
            </a:r>
            <a:r>
              <a:rPr lang="en-US" altLang="en-GB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0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খতে</a:t>
            </a:r>
            <a:r>
              <a:rPr lang="en-GB" alt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রাজার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কাঙালের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707" y="0"/>
            <a:ext cx="4905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6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extBox 1048585"/>
          <p:cNvSpPr txBox="1"/>
          <p:nvPr/>
        </p:nvSpPr>
        <p:spPr>
          <a:xfrm>
            <a:off x="109751" y="4584217"/>
            <a:ext cx="12082249" cy="212365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ভাবিলাম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মোরে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ভগবান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রাখিবে</a:t>
            </a:r>
            <a:r>
              <a:rPr lang="en-GB" altLang="en-US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altLang="en-GB" sz="4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মোহগর্তে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GB" sz="4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GB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বিশ্বনিখিল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বিঘার</a:t>
            </a:r>
            <a:r>
              <a:rPr lang="en-US" altLang="en-GB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altLang="en-US" sz="44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GB" altLang="en-US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12007" y="105071"/>
            <a:ext cx="4161740" cy="41939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524650" y="105070"/>
            <a:ext cx="4557599" cy="41939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259307" y="1828799"/>
            <a:ext cx="2401798" cy="140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6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1" y="826852"/>
            <a:ext cx="3939702" cy="3103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047" y="826851"/>
            <a:ext cx="3897549" cy="3008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055" y="894916"/>
            <a:ext cx="3715967" cy="2940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4143083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সন্যাসীবেশে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হইয়া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সাধুর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শিষ্য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হেরিলাম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মনোহর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মনোরম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ভূধরে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সাগরে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নগরে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ভ্রমি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নিশিদিনে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707" y="0"/>
            <a:ext cx="4905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3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Single Corner Rectangle 10"/>
          <p:cNvSpPr/>
          <p:nvPr/>
        </p:nvSpPr>
        <p:spPr>
          <a:xfrm>
            <a:off x="141668" y="989558"/>
            <a:ext cx="11925836" cy="5752532"/>
          </a:xfrm>
          <a:prstGeom prst="snip1Rect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bn-BD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মোঃ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মোকলেছ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000" b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উদ্দিন</a:t>
            </a:r>
            <a:r>
              <a:rPr lang="en-US" sz="60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</a:p>
          <a:p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সিনিয়র শিক্ষক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নান্দিয়া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সাঙ্গুন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আদর্শ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দাখিল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মাদ্রাসা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শ্রীপুর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,</a:t>
            </a:r>
            <a:r>
              <a:rPr lang="bn-BD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গাজীপুর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৷</a:t>
            </a:r>
            <a:endParaRPr lang="en-US" sz="6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মোবাইল</a:t>
            </a:r>
            <a:r>
              <a:rPr lang="en-US" sz="36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- 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01715202812</a:t>
            </a:r>
          </a:p>
          <a:p>
            <a:pPr>
              <a:lnSpc>
                <a:spcPct val="150000"/>
              </a:lnSpc>
              <a:defRPr/>
            </a:pP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ই-</a:t>
            </a:r>
            <a:r>
              <a:rPr lang="en-US" sz="4000" b="1" i="1" dirty="0" err="1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মেইল</a:t>
            </a:r>
            <a:r>
              <a:rPr lang="en-US" sz="4000" b="1" i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/>
                <a:cs typeface="NikoshBAN" pitchFamily="2" charset="0"/>
              </a:rPr>
              <a:t>  - rmoklesuddin12@gmail.com</a:t>
            </a:r>
            <a:endParaRPr lang="en-US" sz="4000" b="1" i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aramond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>
            <a:off x="4237686" y="128791"/>
            <a:ext cx="3733800" cy="860767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solidFill>
                  <a:srgbClr val="7030A0"/>
                </a:solidFill>
              </a:rPr>
              <a:t>শিক্ষক </a:t>
            </a:r>
            <a:r>
              <a:rPr lang="en-US" sz="3200" b="1" dirty="0" err="1">
                <a:ln/>
                <a:solidFill>
                  <a:srgbClr val="7030A0"/>
                </a:solidFill>
              </a:rPr>
              <a:t>পরিচিতি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43" y="1930759"/>
            <a:ext cx="3697357" cy="3741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28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1610" y="980204"/>
            <a:ext cx="2176718" cy="2731986"/>
          </a:xfrm>
          <a:prstGeom prst="rect">
            <a:avLst/>
          </a:prstGeom>
        </p:spPr>
      </p:pic>
      <p:pic>
        <p:nvPicPr>
          <p:cNvPr id="5" name="Picture 4" descr="ba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7402" y="980204"/>
            <a:ext cx="2446706" cy="2731986"/>
          </a:xfrm>
          <a:prstGeom prst="rect">
            <a:avLst/>
          </a:prstGeom>
        </p:spPr>
      </p:pic>
      <p:pic>
        <p:nvPicPr>
          <p:cNvPr id="6" name="Picture 5" descr="ba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182" y="980203"/>
            <a:ext cx="2678264" cy="27319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3" y="3886496"/>
            <a:ext cx="119314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পনেরো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ষোলো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</a:t>
            </a: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ফিরিবারে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বড়ই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বাসনা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জননী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বঙ্গভূমি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!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গঙ্গার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স্নিগ্ধ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জুড়ালে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অবারিত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গগনললাট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চুমে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তব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পদধুলি</a:t>
            </a:r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868" y="0"/>
            <a:ext cx="4905375" cy="9144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7" b="9350"/>
          <a:stretch/>
        </p:blipFill>
        <p:spPr>
          <a:xfrm>
            <a:off x="109182" y="980203"/>
            <a:ext cx="4163353" cy="2731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56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629626"/>
            <a:ext cx="1219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ছায়াসুনিবিড়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শান্তির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নীড়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গ্রামগুলি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পল্লবঘন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আম্রকানন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রাখালের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খেলাগেহ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স্তব্ধ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দিঘি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কালোজল-নিশীথশীতল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স্নেহ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6378"/>
            <a:ext cx="3857551" cy="3585027"/>
          </a:xfrm>
          <a:prstGeom prst="rect">
            <a:avLst/>
          </a:prstGeom>
        </p:spPr>
      </p:pic>
      <p:pic>
        <p:nvPicPr>
          <p:cNvPr id="4" name="Picture 3" descr="d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837" y="846378"/>
            <a:ext cx="4346488" cy="3511098"/>
          </a:xfrm>
          <a:prstGeom prst="rect">
            <a:avLst/>
          </a:prstGeom>
        </p:spPr>
      </p:pic>
      <p:pic>
        <p:nvPicPr>
          <p:cNvPr id="5" name="Picture 4" descr="d3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6091" y="846378"/>
            <a:ext cx="3385002" cy="35396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409868" y="0"/>
            <a:ext cx="490537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5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2348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বুকভরা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বঙ্গের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বধু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লয়ে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</a:p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বলিতে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আনচান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প্রহরে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প্রবেশিনু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নিজগ্রামে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102" y="0"/>
            <a:ext cx="3061647" cy="2851083"/>
          </a:xfrm>
          <a:prstGeom prst="rect">
            <a:avLst/>
          </a:prstGeom>
        </p:spPr>
      </p:pic>
      <p:pic>
        <p:nvPicPr>
          <p:cNvPr id="5" name="Picture 4" descr="bodhu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51" y="0"/>
            <a:ext cx="2738651" cy="2851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163774" y="805542"/>
            <a:ext cx="2852382" cy="91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0"/>
            <a:ext cx="3375546" cy="2851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645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80125"/>
            <a:ext cx="12192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কুমোরের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দক্ষিণে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রথতলা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নন্দীর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মন্দির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তৃষাতুর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পঁহছিনু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kumorer 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44" y="5725"/>
            <a:ext cx="3031823" cy="3146908"/>
          </a:xfrm>
          <a:prstGeom prst="rect">
            <a:avLst/>
          </a:prstGeom>
        </p:spPr>
      </p:pic>
      <p:pic>
        <p:nvPicPr>
          <p:cNvPr id="4" name="Picture 3" descr="d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958" y="-7258"/>
            <a:ext cx="2879678" cy="3159891"/>
          </a:xfrm>
          <a:prstGeom prst="rect">
            <a:avLst/>
          </a:prstGeom>
        </p:spPr>
      </p:pic>
      <p:pic>
        <p:nvPicPr>
          <p:cNvPr id="5" name="Picture 4" descr="d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818" y="0"/>
            <a:ext cx="3157182" cy="315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186976" y="1163252"/>
            <a:ext cx="251326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8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072348"/>
            <a:ext cx="12192000" cy="37856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ওরে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নিলাজ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কুলটা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যখনি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দরিদ্রমাতা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আঁচল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রাখিতে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ধরিয়া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ভুলাইতে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বিলাসবেশ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</a:p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পাঁচরঙা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গাঁথা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পুষ্পে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খচিত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500" y="-1"/>
            <a:ext cx="3840480" cy="2825087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520" y="0"/>
            <a:ext cx="3840480" cy="2825086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186976" y="1163252"/>
            <a:ext cx="397559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7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62731"/>
            <a:ext cx="12192000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দেবী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দাসী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বিদীর্ণহিয়া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36258" y="1208849"/>
            <a:ext cx="9913961" cy="3608810"/>
            <a:chOff x="1112216" y="1222497"/>
            <a:chExt cx="4290554" cy="2383876"/>
          </a:xfrm>
        </p:grpSpPr>
        <p:pic>
          <p:nvPicPr>
            <p:cNvPr id="2" name="Picture 1"/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14" r="21308"/>
            <a:stretch/>
          </p:blipFill>
          <p:spPr>
            <a:xfrm>
              <a:off x="3116770" y="1228933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2216" y="1222497"/>
              <a:ext cx="2286000" cy="237744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4031332" y="126785"/>
            <a:ext cx="4129336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7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7645"/>
            <a:ext cx="4544704" cy="3508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191" y="1117645"/>
            <a:ext cx="4020135" cy="3578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0" y="4869929"/>
            <a:ext cx="12041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প্রাচীরের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এখনো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আমগাছ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নয়নের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হইল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উদিল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স্মরণে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বালককালের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957853" y="29617"/>
            <a:ext cx="4129336" cy="914400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705" y="1187355"/>
            <a:ext cx="3739486" cy="3439236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37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-75990"/>
            <a:ext cx="3389194" cy="1793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3647" y="1793754"/>
            <a:ext cx="12178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b="1" dirty="0">
                <a:latin typeface="Georgia" panose="02040502050405020303" pitchFamily="18" charset="0"/>
              </a:rPr>
              <a:t>সেই মনে পড়ে জ্যৈষ্ঠের ঝড়ে রাত্রে নাহিক ঘুম—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অতি ভোরে উঠি তাড়াতাড়ি ছুটি আম কুড়াবার ধুম;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সেই সুমধুর স্তব্ধ দুপুর, </a:t>
            </a:r>
            <a:r>
              <a:rPr lang="as-IN" sz="4000" b="1" dirty="0" smtClean="0">
                <a:latin typeface="Georgia" panose="02040502050405020303" pitchFamily="18" charset="0"/>
              </a:rPr>
              <a:t>পাঠশালা-পলায়ন—ভাবিলাম</a:t>
            </a:r>
            <a:r>
              <a:rPr lang="as-IN" sz="4000" b="1" dirty="0">
                <a:latin typeface="Georgia" panose="02040502050405020303" pitchFamily="18" charset="0"/>
              </a:rPr>
              <a:t>, হায়, আর কি কোথায় ফিরে পাব সে জীবন!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সহসা বাতাস ফেলি গেল শ্বাস শাখা দুলাইয়া গাছে;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দুটি পাকা ফল লভিল ভূতল আমার কোলের কাছে।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ভাবিলাম মনে, বুঝি এতখনে আমারে চিনিল মাতা—</a:t>
            </a:r>
            <a:br>
              <a:rPr lang="as-IN" sz="40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স্নেহের সে দানে বহু সম্মানে বারেক ঠেকানু মাথা</a:t>
            </a:r>
            <a:r>
              <a:rPr lang="as-IN" sz="4000" b="1" dirty="0" smtClean="0">
                <a:latin typeface="Georgia" panose="02040502050405020303" pitchFamily="18" charset="0"/>
              </a:rPr>
              <a:t>!</a:t>
            </a:r>
            <a:endParaRPr lang="en-US" dirty="0"/>
          </a:p>
        </p:txBody>
      </p:sp>
      <p:pic>
        <p:nvPicPr>
          <p:cNvPr id="8" name="Picture 7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93" y="0"/>
            <a:ext cx="3092860" cy="171776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872" y="-75990"/>
            <a:ext cx="2816621" cy="19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191069" y="401682"/>
            <a:ext cx="251118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8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125" y="3441680"/>
            <a:ext cx="116551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b="1" dirty="0">
                <a:latin typeface="Georgia" panose="02040502050405020303" pitchFamily="18" charset="0"/>
              </a:rPr>
              <a:t>হেনকালে হায় যমদূত প্রায় কোথা হতে এল মালী,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ঝুঁটি-বাঁধা উড়ে সপ্তম সুরে পাড়িতে লাগিল গালি!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কহিলাম তবে, “আমি তো নীরবে দিয়েছি আমার সব—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দুটি ফল তার করি অধিকার, এত তারি কলরব!”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চিনিল না মোরে, নিয়ে গেল ধরে কাঁধে তুলি লাঠিগাছ;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বাবু ছিপ হাতে পারিষদ-সাথে ধরিতেছিলেন মাছ</a:t>
            </a:r>
            <a:r>
              <a:rPr lang="as-IN" sz="3600" b="1" dirty="0" smtClean="0">
                <a:latin typeface="Georgia" panose="02040502050405020303" pitchFamily="18" charset="0"/>
              </a:rPr>
              <a:t>।</a:t>
            </a:r>
            <a:endParaRPr lang="en-US" sz="36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59915"/>
          <a:stretch/>
        </p:blipFill>
        <p:spPr>
          <a:xfrm>
            <a:off x="8188657" y="0"/>
            <a:ext cx="4003343" cy="3098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313370" y="952583"/>
            <a:ext cx="2690681" cy="914400"/>
          </a:xfrm>
          <a:prstGeom prst="rect">
            <a:avLst/>
          </a:prstGeom>
        </p:spPr>
      </p:pic>
      <p:pic>
        <p:nvPicPr>
          <p:cNvPr id="6" name="Picture 5" descr="d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9921" y="122831"/>
            <a:ext cx="4658736" cy="2975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5140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936" y="0"/>
            <a:ext cx="5502260" cy="302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0" y="3250331"/>
            <a:ext cx="1219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শুনি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বিবরন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ক্রোধে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মারিয়া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করিব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খুন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বাবু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পরিষদ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শতগুণ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as-IN" sz="3600" b="1" dirty="0">
                <a:latin typeface="Georgia" panose="02040502050405020303" pitchFamily="18" charset="0"/>
              </a:rPr>
              <a:t>আমি </a:t>
            </a:r>
            <a:r>
              <a:rPr lang="as-IN" sz="3600" b="1" dirty="0" smtClean="0">
                <a:latin typeface="Georgia" panose="02040502050405020303" pitchFamily="18" charset="0"/>
              </a:rPr>
              <a:t>কহিলাম,শুধু </a:t>
            </a:r>
            <a:r>
              <a:rPr lang="as-IN" sz="3600" b="1" dirty="0">
                <a:latin typeface="Georgia" panose="02040502050405020303" pitchFamily="18" charset="0"/>
              </a:rPr>
              <a:t>দুটি আম ভিখ মাগি মহাশয়</a:t>
            </a:r>
            <a:r>
              <a:rPr lang="as-IN" sz="3600" b="1" dirty="0" smtClean="0">
                <a:latin typeface="Georgia" panose="02040502050405020303" pitchFamily="18" charset="0"/>
              </a:rPr>
              <a:t>!</a:t>
            </a:r>
            <a:r>
              <a:rPr lang="as-IN" sz="3600" b="1" dirty="0">
                <a:latin typeface="Georgia" panose="02040502050405020303" pitchFamily="18" charset="0"/>
              </a:rPr>
              <a:t/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বাবু কহে </a:t>
            </a:r>
            <a:r>
              <a:rPr lang="as-IN" sz="3600" b="1" dirty="0" smtClean="0">
                <a:latin typeface="Georgia" panose="02040502050405020303" pitchFamily="18" charset="0"/>
              </a:rPr>
              <a:t>হেসে</a:t>
            </a:r>
            <a:r>
              <a:rPr lang="en-US" sz="3600" b="1" dirty="0" smtClean="0">
                <a:latin typeface="Georgia" panose="02040502050405020303" pitchFamily="18" charset="0"/>
              </a:rPr>
              <a:t> </a:t>
            </a:r>
            <a:r>
              <a:rPr lang="as-IN" sz="3600" b="1" dirty="0" smtClean="0">
                <a:latin typeface="Georgia" panose="02040502050405020303" pitchFamily="18" charset="0"/>
              </a:rPr>
              <a:t>বেটা </a:t>
            </a:r>
            <a:r>
              <a:rPr lang="as-IN" sz="3600" b="1" dirty="0">
                <a:latin typeface="Georgia" panose="02040502050405020303" pitchFamily="18" charset="0"/>
              </a:rPr>
              <a:t>সাধুবেশে পাকা চোর অতিশয়</a:t>
            </a:r>
            <a:r>
              <a:rPr lang="as-IN" sz="3600" b="1" dirty="0" smtClean="0">
                <a:latin typeface="Georgia" panose="02040502050405020303" pitchFamily="18" charset="0"/>
              </a:rPr>
              <a:t>।</a:t>
            </a:r>
            <a:r>
              <a:rPr lang="as-IN" sz="3600" b="1" dirty="0">
                <a:latin typeface="Georgia" panose="02040502050405020303" pitchFamily="18" charset="0"/>
              </a:rPr>
              <a:t/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3600" b="1" dirty="0">
                <a:latin typeface="Georgia" panose="02040502050405020303" pitchFamily="18" charset="0"/>
              </a:rPr>
              <a:t>আমি শুনে হাসি, আঁখিজলে ভাসি, এই ছিল মোর ঘটে!</a:t>
            </a:r>
            <a:br>
              <a:rPr lang="as-IN" sz="3600" b="1" dirty="0">
                <a:latin typeface="Georgia" panose="02040502050405020303" pitchFamily="18" charset="0"/>
              </a:rPr>
            </a:br>
            <a:r>
              <a:rPr lang="as-IN" sz="4000" b="1" dirty="0">
                <a:latin typeface="Georgia" panose="02040502050405020303" pitchFamily="18" charset="0"/>
              </a:rPr>
              <a:t>তুমি মহারাজ সাধু হলে আজ, আমি আজ চোর বটে!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47" b="26709"/>
          <a:stretch/>
        </p:blipFill>
        <p:spPr>
          <a:xfrm>
            <a:off x="231484" y="1057701"/>
            <a:ext cx="2690681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4" r="59915"/>
          <a:stretch/>
        </p:blipFill>
        <p:spPr>
          <a:xfrm>
            <a:off x="8697196" y="0"/>
            <a:ext cx="3494804" cy="3029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646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37" y="476520"/>
            <a:ext cx="7034959" cy="1107582"/>
          </a:xfrm>
          <a:solidFill>
            <a:schemeClr val="tx1"/>
          </a:solidFill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8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33" y="2141114"/>
            <a:ext cx="11904785" cy="4525963"/>
          </a:xfrm>
          <a:solidFill>
            <a:srgbClr val="009900"/>
          </a:solidFill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</a:p>
          <a:p>
            <a:pPr marL="0" indent="0">
              <a:buNone/>
            </a:pP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bn-BD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endParaRPr lang="en-US" sz="4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		     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A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১০-০২-২১ইং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1296"/>
            <a:ext cx="12191999" cy="3785652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মরিবার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ঠাঁই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বোঝানো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8000" b="1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8000" b="1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25"/>
          <p:cNvGrpSpPr/>
          <p:nvPr/>
        </p:nvGrpSpPr>
        <p:grpSpPr>
          <a:xfrm>
            <a:off x="3687010" y="150126"/>
            <a:ext cx="4584878" cy="1804722"/>
            <a:chOff x="5284807" y="334317"/>
            <a:chExt cx="1983905" cy="2001891"/>
          </a:xfrm>
        </p:grpSpPr>
        <p:grpSp>
          <p:nvGrpSpPr>
            <p:cNvPr id="5" name="Group 26"/>
            <p:cNvGrpSpPr/>
            <p:nvPr/>
          </p:nvGrpSpPr>
          <p:grpSpPr>
            <a:xfrm>
              <a:off x="5284807" y="334317"/>
              <a:ext cx="1983905" cy="2001891"/>
              <a:chOff x="151529" y="2384674"/>
              <a:chExt cx="2364500" cy="234305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151529" y="2384674"/>
                <a:ext cx="2364500" cy="2343058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309391" y="2552739"/>
                <a:ext cx="2048775" cy="2006922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6D4E8B2E-4F62-406A-BCB8-2561B52A8595}"/>
                </a:ext>
              </a:extLst>
            </p:cNvPr>
            <p:cNvSpPr/>
            <p:nvPr/>
          </p:nvSpPr>
          <p:spPr>
            <a:xfrm>
              <a:off x="5498983" y="955259"/>
              <a:ext cx="1555552" cy="7687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4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375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81296"/>
            <a:ext cx="12191999" cy="4524315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বিঘা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অবলম্বনে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বাস্তুভিটার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অকৃত্রিম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দিকটি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7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05" y="1"/>
            <a:ext cx="5090187" cy="218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43802" r="9426" b="35813"/>
          <a:stretch/>
        </p:blipFill>
        <p:spPr>
          <a:xfrm>
            <a:off x="3663543" y="209339"/>
            <a:ext cx="4630994" cy="109138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1519085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রবীন্দ্রনাথ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কাব্যগ্রন্থ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আদালতের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নামাকে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বিঘা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ভূস্বামী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চাইলেন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443944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4" t="40904" b="39209"/>
          <a:stretch/>
        </p:blipFill>
        <p:spPr>
          <a:xfrm>
            <a:off x="0" y="683313"/>
            <a:ext cx="5247468" cy="33018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3677" y="5100791"/>
            <a:ext cx="11282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ba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246" y="0"/>
            <a:ext cx="7095754" cy="4094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3995678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দ্ররিদ্র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অর্থ-বিত্তশালী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জমিদারদের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শোষণের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67137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4" descr="flower03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3335" y="224972"/>
            <a:ext cx="11655379" cy="4451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487" y="4813899"/>
            <a:ext cx="11565227" cy="175432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r>
              <a:rPr lang="bn-IN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,আল্লাহ হাফেজ।</a:t>
            </a:r>
            <a:endParaRPr lang="en-US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3335" y="152400"/>
            <a:ext cx="11655380" cy="6415825"/>
          </a:xfrm>
          <a:prstGeom prst="rect">
            <a:avLst/>
          </a:prstGeom>
          <a:noFill/>
          <a:ln w="76200">
            <a:solidFill>
              <a:srgbClr val="FFC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7425" y="152400"/>
            <a:ext cx="11874321" cy="6553200"/>
          </a:xfrm>
          <a:prstGeom prst="rect">
            <a:avLst/>
          </a:prstGeom>
          <a:noFill/>
          <a:ln w="76200">
            <a:solidFill>
              <a:srgbClr val="0070C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4" b="6989"/>
          <a:stretch/>
        </p:blipFill>
        <p:spPr>
          <a:xfrm>
            <a:off x="2183642" y="1306223"/>
            <a:ext cx="7001301" cy="1171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15" t="1" r="7591" b="16170"/>
          <a:stretch/>
        </p:blipFill>
        <p:spPr>
          <a:xfrm>
            <a:off x="3260934" y="0"/>
            <a:ext cx="5088194" cy="1253613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5568DF-2F90-4C70-83DE-CB27FED8CE07}"/>
              </a:ext>
            </a:extLst>
          </p:cNvPr>
          <p:cNvSpPr txBox="1"/>
          <p:nvPr/>
        </p:nvSpPr>
        <p:spPr>
          <a:xfrm>
            <a:off x="0" y="2290108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</a:t>
            </a: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সঠিক ভাবে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 সঠিক উচ্চারণে পড়তে পারবে এবং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কঠিন শব্দের অর্থ বলতে পারবে।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কবিতাটির মূল ভাব ব্যাখ্যা করতে পারবে। 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934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"/>
            <a:ext cx="5229225" cy="1800225"/>
          </a:xfrm>
          <a:prstGeom prst="rect">
            <a:avLst/>
          </a:prstGeom>
        </p:spPr>
      </p:pic>
      <p:pic>
        <p:nvPicPr>
          <p:cNvPr id="6" name="Picture 5" descr="d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41" y="1911888"/>
            <a:ext cx="4159346" cy="4588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8E7B1A-186E-492F-8347-85F94236B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196" y="955343"/>
            <a:ext cx="3840480" cy="5698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ACF5978-5087-4C88-A364-4C9BECB12B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523" y="955343"/>
            <a:ext cx="3512673" cy="5656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400260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73"/>
          <a:stretch/>
        </p:blipFill>
        <p:spPr>
          <a:xfrm>
            <a:off x="1533834" y="311100"/>
            <a:ext cx="8606453" cy="883521"/>
          </a:xfrm>
          <a:prstGeom prst="rect">
            <a:avLst/>
          </a:prstGeom>
        </p:spPr>
      </p:pic>
      <p:pic>
        <p:nvPicPr>
          <p:cNvPr id="2050" name="Picture 2" descr="C:\Users\HP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842869"/>
            <a:ext cx="12192000" cy="5015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294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52340" y="85702"/>
            <a:ext cx="35689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7424" y="4367480"/>
            <a:ext cx="2715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3166282" y="817124"/>
            <a:ext cx="9025718" cy="1828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জন্ম: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৬১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খ্রিষ্টাব্দের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জোড়াসাঁকোর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r>
              <a:rPr lang="bn-IN" sz="2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166282" y="2669460"/>
            <a:ext cx="9025717" cy="2389239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 সাধনা :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সংগীত,ছোট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গল্প,নাটক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উপন্যাস্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প্রবন্ধ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ভ্রমন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রম্যরচনা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পদচারনা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স্বচ্ছন্দ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7" name="Left Arrow 6"/>
          <p:cNvSpPr/>
          <p:nvPr/>
        </p:nvSpPr>
        <p:spPr>
          <a:xfrm>
            <a:off x="3166282" y="5029200"/>
            <a:ext cx="9025718" cy="1828800"/>
          </a:xfrm>
          <a:prstGeom prst="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জীবনাবসান: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১৯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৪১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সালের 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৭ই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আগস্ট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কলকাতায়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বরণ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3074" name="Picture 2" descr="C:\Users\HP\Desktop\250px-Rabindranath_Tagore_in_19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994" y="795432"/>
            <a:ext cx="2724513" cy="30686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1331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Callout 2"/>
          <p:cNvSpPr/>
          <p:nvPr/>
        </p:nvSpPr>
        <p:spPr>
          <a:xfrm>
            <a:off x="3869431" y="137806"/>
            <a:ext cx="4357991" cy="603116"/>
          </a:xfrm>
          <a:prstGeom prst="wedgeEllipseCallout">
            <a:avLst>
              <a:gd name="adj1" fmla="val -21503"/>
              <a:gd name="adj2" fmla="val 8508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40531" y="5088144"/>
            <a:ext cx="2629711" cy="1157591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ডিক্রি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16212" y="2994497"/>
            <a:ext cx="2694562" cy="1287293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কাঙ্গাল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87550" y="1459490"/>
            <a:ext cx="2710774" cy="1164076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ভূস্বামী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7169283" y="972768"/>
            <a:ext cx="4813451" cy="1468876"/>
          </a:xfrm>
          <a:prstGeom prst="wedgeEllipseCallout">
            <a:avLst>
              <a:gd name="adj1" fmla="val -67581"/>
              <a:gd name="adj2" fmla="val 40896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জমিদার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214680" y="2613499"/>
            <a:ext cx="4768054" cy="1468876"/>
          </a:xfrm>
          <a:prstGeom prst="wedgeEllipseCallout">
            <a:avLst>
              <a:gd name="adj1" fmla="val -68917"/>
              <a:gd name="adj2" fmla="val 5215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7289258" y="4351508"/>
            <a:ext cx="4693476" cy="2089167"/>
          </a:xfrm>
          <a:prstGeom prst="wedgeEllipseCallout">
            <a:avLst>
              <a:gd name="adj1" fmla="val -69022"/>
              <a:gd name="adj2" fmla="val 23455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আদালতের</a:t>
            </a:r>
            <a:r>
              <a:rPr lang="en-US" sz="4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হুকুম</a:t>
            </a:r>
            <a:endParaRPr lang="en-US" sz="4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677" y="1128407"/>
            <a:ext cx="2918297" cy="1639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05" y="2801566"/>
            <a:ext cx="2947480" cy="1673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3" descr="C:\Users\HP COMPUTER\Desktop\Hub and usb\download (2).jf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94" y="4747097"/>
            <a:ext cx="2947480" cy="18396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8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entagon 2"/>
          <p:cNvSpPr/>
          <p:nvPr/>
        </p:nvSpPr>
        <p:spPr>
          <a:xfrm>
            <a:off x="0" y="920886"/>
            <a:ext cx="2704291" cy="1394297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ধাম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0" y="2733473"/>
            <a:ext cx="2613497" cy="1387812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ললাট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0" y="4922922"/>
            <a:ext cx="2691320" cy="1371600"/>
          </a:xfrm>
          <a:prstGeom prst="homePlat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সাধু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7072008" y="2558375"/>
            <a:ext cx="4965317" cy="1585607"/>
          </a:xfrm>
          <a:prstGeom prst="wedgeEllipseCallout">
            <a:avLst>
              <a:gd name="adj1" fmla="val -61790"/>
              <a:gd name="adj2" fmla="val 2500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কপাল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7059037" y="486383"/>
            <a:ext cx="4882754" cy="1689371"/>
          </a:xfrm>
          <a:prstGeom prst="wedgeEllipseCallout">
            <a:avLst>
              <a:gd name="adj1" fmla="val -62649"/>
              <a:gd name="adj2" fmla="val 23503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তীর্থস্থান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7182253" y="4552544"/>
            <a:ext cx="4855072" cy="1848256"/>
          </a:xfrm>
          <a:prstGeom prst="wedgeEllipseCallout">
            <a:avLst>
              <a:gd name="adj1" fmla="val -64017"/>
              <a:gd name="adj2" fmla="val 29638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সন্যাসী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10" y="817931"/>
            <a:ext cx="3044757" cy="18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5" descr="C:\Users\HP COMPUTER\Desktop\Hub and usb\download (7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670" y="2598415"/>
            <a:ext cx="3057993" cy="1709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910" y="4552544"/>
            <a:ext cx="3097753" cy="230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Oval Callout 10"/>
          <p:cNvSpPr/>
          <p:nvPr/>
        </p:nvSpPr>
        <p:spPr>
          <a:xfrm>
            <a:off x="3855783" y="23505"/>
            <a:ext cx="4357991" cy="603116"/>
          </a:xfrm>
          <a:prstGeom prst="wedgeEllipseCallout">
            <a:avLst>
              <a:gd name="adj1" fmla="val -21503"/>
              <a:gd name="adj2" fmla="val 85081"/>
            </a:avLst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1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7" grpId="0" animBg="1"/>
      <p:bldP spid="20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1589</TotalTime>
  <Words>723</Words>
  <Application>Microsoft Office PowerPoint</Application>
  <PresentationFormat>Widescreen</PresentationFormat>
  <Paragraphs>120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Calibri</vt:lpstr>
      <vt:lpstr>Constantia</vt:lpstr>
      <vt:lpstr>Garamond</vt:lpstr>
      <vt:lpstr>Georgia</vt:lpstr>
      <vt:lpstr>NikoshBAN</vt:lpstr>
      <vt:lpstr>Vrinda</vt:lpstr>
      <vt:lpstr>Wingdings</vt:lpstr>
      <vt:lpstr>Wingdings 2</vt:lpstr>
      <vt:lpstr>Flow</vt:lpstr>
      <vt:lpstr>আজকের ক্লাসে সকলকে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MoklesPC</cp:lastModifiedBy>
  <cp:revision>225</cp:revision>
  <dcterms:created xsi:type="dcterms:W3CDTF">2020-04-04T15:22:44Z</dcterms:created>
  <dcterms:modified xsi:type="dcterms:W3CDTF">2021-02-09T09:45:34Z</dcterms:modified>
</cp:coreProperties>
</file>