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0" r:id="rId2"/>
    <p:sldId id="303" r:id="rId3"/>
    <p:sldId id="302" r:id="rId4"/>
    <p:sldId id="264" r:id="rId5"/>
    <p:sldId id="279" r:id="rId6"/>
    <p:sldId id="262" r:id="rId7"/>
    <p:sldId id="263" r:id="rId8"/>
    <p:sldId id="280" r:id="rId9"/>
    <p:sldId id="284" r:id="rId10"/>
    <p:sldId id="305" r:id="rId11"/>
    <p:sldId id="306" r:id="rId12"/>
    <p:sldId id="265" r:id="rId13"/>
    <p:sldId id="290" r:id="rId14"/>
    <p:sldId id="289" r:id="rId15"/>
    <p:sldId id="294" r:id="rId16"/>
    <p:sldId id="304" r:id="rId17"/>
    <p:sldId id="261" r:id="rId18"/>
    <p:sldId id="308" r:id="rId19"/>
    <p:sldId id="298" r:id="rId20"/>
    <p:sldId id="307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2AF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34" autoAdjust="0"/>
  </p:normalViewPr>
  <p:slideViewPr>
    <p:cSldViewPr snapToGrid="0" showGuides="1">
      <p:cViewPr varScale="1">
        <p:scale>
          <a:sx n="70" d="100"/>
          <a:sy n="70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A0F18-28AF-426B-807F-94D962198517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F14EB-6F85-4A4F-A30E-B40AD276C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19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37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06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22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36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5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56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3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7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8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1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6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98F83-E852-4AD3-BCB3-2FF567FE278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png"/><Relationship Id="rId7" Type="http://schemas.openxmlformats.org/officeDocument/2006/relationships/image" Target="../media/image60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audio" Target="../media/media1.mp3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490716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utonnyOMJ" pitchFamily="2" charset="0"/>
              </a:rPr>
              <a:t>    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utonnyOMJ" pitchFamily="2" charset="0"/>
              </a:rPr>
              <a:t>মাল্টিমিডিয়া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utonnyOMJ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utonnyOMJ" pitchFamily="2" charset="0"/>
              </a:rPr>
              <a:t>ক্লাসে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utonnyOMJ" pitchFamily="2" charset="0"/>
              </a:rPr>
              <a:t> </a:t>
            </a:r>
          </a:p>
          <a:p>
            <a:pPr algn="ctr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utonnyOMJ" pitchFamily="2" charset="0"/>
              </a:rPr>
              <a:t>  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utonnyOMJ" pitchFamily="2" charset="0"/>
              </a:rPr>
              <a:t>সকলকে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utonnyOMJ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utonnyOMJ" pitchFamily="2" charset="0"/>
              </a:rPr>
              <a:t>স্বাগত</a:t>
            </a:r>
            <a:endParaRPr lang="en-US" sz="8800" b="1" dirty="0">
              <a:latin typeface="+mj-lt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602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3997"/>
            <a:ext cx="12192000" cy="10715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600" b="1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as-IN" sz="36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6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773" y="1976819"/>
            <a:ext cx="3864064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সদা</a:t>
            </a:r>
            <a:endParaRPr lang="en-SG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773" y="3191265"/>
            <a:ext cx="3864064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সংশয়</a:t>
            </a:r>
            <a:endParaRPr lang="en-SG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773" y="4368420"/>
            <a:ext cx="3864064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সংকল্প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777613" y="2287361"/>
            <a:ext cx="1714512" cy="484632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670961" y="3475411"/>
            <a:ext cx="1714512" cy="484632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777613" y="4663461"/>
            <a:ext cx="1714512" cy="484632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8597" y="2048257"/>
            <a:ext cx="4926842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সবসময়।</a:t>
            </a:r>
            <a:endParaRPr lang="en-SG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28597" y="3321807"/>
            <a:ext cx="4926842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সন্দেহ,দ্বিধা।</a:t>
            </a:r>
            <a:endParaRPr lang="en-SG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8597" y="4477149"/>
            <a:ext cx="4926842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মনের দৃঢ় ইচ্ছা।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773" y="5735471"/>
            <a:ext cx="3864064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cs typeface="SutonnyMJ" pitchFamily="2" charset="0"/>
              </a:rPr>
              <a:t>ছল</a:t>
            </a:r>
            <a:endParaRPr lang="en-US" sz="4400" b="1" dirty="0">
              <a:solidFill>
                <a:schemeClr val="tx1"/>
              </a:solidFill>
              <a:cs typeface="SutonnyMJ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777613" y="5950355"/>
            <a:ext cx="1714512" cy="484632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28597" y="5735471"/>
            <a:ext cx="4926842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cs typeface="SutonnyMJ" pitchFamily="2" charset="0"/>
              </a:rPr>
              <a:t>ছুতা</a:t>
            </a:r>
            <a:r>
              <a:rPr lang="en-US" sz="3600" b="1" dirty="0">
                <a:solidFill>
                  <a:schemeClr val="tx1"/>
                </a:solidFill>
                <a:cs typeface="SutonnyMJ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cs typeface="SutonnyMJ" pitchFamily="2" charset="0"/>
              </a:rPr>
              <a:t>ওজর</a:t>
            </a:r>
            <a:r>
              <a:rPr lang="en-US" sz="3600" b="1" dirty="0">
                <a:cs typeface="SutonnyMJ" pitchFamily="2" charset="0"/>
              </a:rPr>
              <a:t> </a:t>
            </a:r>
            <a:r>
              <a:rPr lang="as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4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7404"/>
            <a:ext cx="12192000" cy="1071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4000" b="1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as-IN" sz="40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40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830" y="2113344"/>
            <a:ext cx="42177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প্রশমিতে</a:t>
            </a:r>
            <a:endParaRPr lang="en-SG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830" y="3327790"/>
            <a:ext cx="4214039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উপেক্ষা</a:t>
            </a:r>
            <a:endParaRPr lang="en-SG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830" y="4504945"/>
            <a:ext cx="4214039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ম্রিয়মাণ</a:t>
            </a:r>
            <a:endParaRPr lang="en-SG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483406" y="2327658"/>
            <a:ext cx="1714512" cy="484632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483406" y="3684980"/>
            <a:ext cx="1714512" cy="484632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483406" y="4827988"/>
            <a:ext cx="1714512" cy="484632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3670" y="2184782"/>
            <a:ext cx="5362586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উপশম ঘটাতে,নিবারণ করতে।</a:t>
            </a:r>
            <a:endParaRPr lang="en-SG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3670" y="3470666"/>
            <a:ext cx="5362586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গ্রাহ্য না করা,অবহেলা করা।</a:t>
            </a:r>
            <a:endParaRPr lang="en-SG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83669" y="4613674"/>
            <a:ext cx="5362587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কাতর,বিষাদ্গ্রস্ত।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2830" y="5844701"/>
            <a:ext cx="4214039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cs typeface="SutonnyMJ" pitchFamily="2" charset="0"/>
              </a:rPr>
              <a:t>যবে</a:t>
            </a:r>
            <a:endParaRPr lang="en-US" sz="4400" b="1" dirty="0">
              <a:solidFill>
                <a:schemeClr val="tx1"/>
              </a:solidFill>
              <a:cs typeface="SutonnyMJ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483406" y="6059585"/>
            <a:ext cx="1714512" cy="484632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83668" y="5844701"/>
            <a:ext cx="5362587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cs typeface="SutonnyMJ" pitchFamily="2" charset="0"/>
              </a:rPr>
              <a:t>যখন</a:t>
            </a:r>
            <a:r>
              <a:rPr lang="en-US" sz="3200" b="1" dirty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0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272" y="105507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012" y="1113683"/>
            <a:ext cx="3084394" cy="2435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830016" y="170944"/>
            <a:ext cx="8693624" cy="811251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কবিতাটির ভাবার্থ বুঝে নেই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256" y="1129933"/>
            <a:ext cx="2633478" cy="2403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176828" y="3795626"/>
            <a:ext cx="59029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আড়ালে আড়ালে থাকি, </a:t>
            </a:r>
            <a:b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নীরবে আপনা ঢাকি,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সম্মুখে চরণ নাহি চলে, </a:t>
            </a:r>
            <a:b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বলে।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658" y="1130497"/>
            <a:ext cx="2689793" cy="2435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2823" y="3795626"/>
            <a:ext cx="61205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/>
              <a:t>করিতে</a:t>
            </a:r>
            <a:r>
              <a:rPr lang="en-US" sz="4000" b="1" dirty="0"/>
              <a:t> </a:t>
            </a:r>
            <a:r>
              <a:rPr lang="en-US" sz="4000" b="1" dirty="0" err="1"/>
              <a:t>পারি</a:t>
            </a:r>
            <a:r>
              <a:rPr lang="en-US" sz="4000" b="1" dirty="0"/>
              <a:t> </a:t>
            </a:r>
            <a:r>
              <a:rPr lang="en-US" sz="4000" b="1" dirty="0" err="1"/>
              <a:t>না</a:t>
            </a:r>
            <a:r>
              <a:rPr lang="en-US" sz="4000" b="1" dirty="0"/>
              <a:t> </a:t>
            </a:r>
            <a:r>
              <a:rPr lang="en-US" sz="4000" b="1" dirty="0" err="1"/>
              <a:t>কাজ</a:t>
            </a:r>
            <a:r>
              <a:rPr lang="en-US" sz="4000" b="1" dirty="0"/>
              <a:t>, </a:t>
            </a:r>
          </a:p>
          <a:p>
            <a:r>
              <a:rPr lang="en-US" sz="4000" b="1" dirty="0" err="1"/>
              <a:t>সদা</a:t>
            </a:r>
            <a:r>
              <a:rPr lang="en-US" sz="4000" b="1" dirty="0"/>
              <a:t> </a:t>
            </a:r>
            <a:r>
              <a:rPr lang="en-US" sz="4000" b="1" dirty="0" err="1"/>
              <a:t>ভয়</a:t>
            </a:r>
            <a:r>
              <a:rPr lang="en-US" sz="4000" b="1" dirty="0"/>
              <a:t>, </a:t>
            </a:r>
            <a:r>
              <a:rPr lang="en-US" sz="4000" b="1" dirty="0" err="1"/>
              <a:t>সদা</a:t>
            </a:r>
            <a:r>
              <a:rPr lang="en-US" sz="4000" b="1" dirty="0"/>
              <a:t> </a:t>
            </a:r>
            <a:r>
              <a:rPr lang="en-US" sz="4000" b="1" dirty="0" err="1"/>
              <a:t>লাজ</a:t>
            </a:r>
            <a:endParaRPr lang="en-US" sz="4000" b="1" dirty="0"/>
          </a:p>
          <a:p>
            <a:r>
              <a:rPr lang="en-US" sz="4000" b="1" dirty="0" err="1"/>
              <a:t>সংশয়ে</a:t>
            </a:r>
            <a:r>
              <a:rPr lang="en-US" sz="4000" b="1" dirty="0"/>
              <a:t> </a:t>
            </a:r>
            <a:r>
              <a:rPr lang="en-US" sz="4000" b="1" dirty="0" err="1"/>
              <a:t>সংকল্প</a:t>
            </a:r>
            <a:r>
              <a:rPr lang="en-US" sz="4000" b="1" dirty="0"/>
              <a:t> </a:t>
            </a:r>
            <a:r>
              <a:rPr lang="en-US" sz="4000" b="1" dirty="0" err="1"/>
              <a:t>সদা</a:t>
            </a:r>
            <a:r>
              <a:rPr lang="en-US" sz="4000" b="1" dirty="0"/>
              <a:t> </a:t>
            </a:r>
            <a:r>
              <a:rPr lang="en-US" sz="4000" b="1" dirty="0" err="1"/>
              <a:t>টলে</a:t>
            </a:r>
            <a:r>
              <a:rPr lang="en-US" sz="4000" b="1" dirty="0"/>
              <a:t>,</a:t>
            </a:r>
          </a:p>
          <a:p>
            <a:r>
              <a:rPr lang="en-US" sz="4000" b="1" dirty="0" err="1"/>
              <a:t>পাছে</a:t>
            </a:r>
            <a:r>
              <a:rPr lang="en-US" sz="4000" b="1" dirty="0"/>
              <a:t> </a:t>
            </a:r>
            <a:r>
              <a:rPr lang="en-US" sz="4000" b="1" dirty="0" err="1"/>
              <a:t>লোকে</a:t>
            </a:r>
            <a:r>
              <a:rPr lang="en-US" sz="4000" b="1" dirty="0"/>
              <a:t> </a:t>
            </a:r>
            <a:r>
              <a:rPr lang="en-US" sz="4000" b="1" dirty="0" err="1"/>
              <a:t>কিছু</a:t>
            </a:r>
            <a:r>
              <a:rPr lang="en-US" sz="4000" b="1" dirty="0"/>
              <a:t> </a:t>
            </a:r>
            <a:r>
              <a:rPr lang="en-US" sz="4000" b="1" dirty="0" err="1"/>
              <a:t>বলে</a:t>
            </a:r>
            <a:r>
              <a:rPr lang="en-US" sz="4000" b="1" dirty="0"/>
              <a:t>।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2109" y="1129932"/>
            <a:ext cx="2722845" cy="24195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08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006" y="216286"/>
            <a:ext cx="2513980" cy="3548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370" y="151662"/>
            <a:ext cx="2433061" cy="3613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6272" y="4009572"/>
            <a:ext cx="5816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হৃদয়ে বুদবুদ মতো , </a:t>
            </a:r>
            <a:b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উঠে শুভ্র চিন্তা কত,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মিশে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যায় হৃদয়ের তলে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6195116" y="4009572"/>
            <a:ext cx="59312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কাঁদে প্রাণ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আঁখি</a:t>
            </a:r>
            <a:b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সযতনে শুষ্ক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নিরমল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নয়নের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344" y="151662"/>
            <a:ext cx="3693620" cy="3669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349" y="73034"/>
            <a:ext cx="2892738" cy="3842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84608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20" y="96587"/>
            <a:ext cx="2743201" cy="3219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89021" y="96587"/>
            <a:ext cx="2419510" cy="3219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996" y="96587"/>
            <a:ext cx="3442790" cy="3219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6272" y="4194973"/>
            <a:ext cx="5880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স্নেহের কথা</a:t>
            </a:r>
            <a:b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প্রশমিতে পারে ব্যথা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যাই উপেক্ষার ছলে</a:t>
            </a:r>
            <a:b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89190" y="4194973"/>
            <a:ext cx="57371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মহৎ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যবে</a:t>
            </a:r>
            <a:b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সাথে মিলে সবে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না মিলিতে সেই দলে</a:t>
            </a:r>
            <a:b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566" y="96587"/>
            <a:ext cx="3043455" cy="32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28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3" y="180664"/>
            <a:ext cx="3563493" cy="3287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9475" y="180664"/>
            <a:ext cx="3985145" cy="3287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651009" y="4477385"/>
            <a:ext cx="5540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শক্তি মরে ভীতির কবলে</a:t>
            </a:r>
            <a:b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955" y="4477385"/>
            <a:ext cx="5036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বিধাতা দেছেন প্রাণ</a:t>
            </a:r>
            <a:b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থাকি সদা ম্রিয়মাণ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996" y="180664"/>
            <a:ext cx="4228747" cy="32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60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https://static.wixstatic.com/media/bc95b8_ca3c4cb449474f648952b300a8d65dae~mv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2234" y="1527659"/>
            <a:ext cx="3995320" cy="2583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3813195" y="521431"/>
            <a:ext cx="366577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490" y="4348404"/>
            <a:ext cx="11600597" cy="21479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‘সংশয়ে সংকল্প সদা টলে’- উক্তিটি ব্যাখ্যা কর।</a:t>
            </a:r>
            <a:endParaRPr lang="en-GB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4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251" y="1214328"/>
            <a:ext cx="6339679" cy="25455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414151" y="362025"/>
            <a:ext cx="3354319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760" y="4495704"/>
            <a:ext cx="10806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‘ পাছে লোকে কিছু বলে’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ভাবার্থ ব্যাখ্যা কর।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778836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2012" y="2143265"/>
            <a:ext cx="1161069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১। মহৎ</a:t>
            </a:r>
            <a:r>
              <a:rPr kumimoji="0" lang="bn-IN" sz="4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কাজ করার জন্য কোনটিকে উপেক্ষা করা উচিৎ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   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সংশয় </a:t>
            </a:r>
            <a:r>
              <a:rPr kumimoji="0" lang="bn-IN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   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সংকল্প</a:t>
            </a:r>
            <a:r>
              <a:rPr kumimoji="0" lang="bn-IN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   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দৃঢ়তা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 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অনুপ্রেরণা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62166" y="5090512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62166" y="4557476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962167" y="4024440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962167" y="3478325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987006" y="3540438"/>
            <a:ext cx="292961" cy="273497"/>
          </a:xfrm>
          <a:prstGeom prst="ellipse">
            <a:avLst/>
          </a:prstGeom>
          <a:solidFill>
            <a:srgbClr val="2AF25A"/>
          </a:solidFill>
          <a:ln>
            <a:solidFill>
              <a:srgbClr val="2AF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960687" y="4010226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60687" y="4563629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60686" y="5096665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52755" y="3390235"/>
            <a:ext cx="7589951" cy="2292460"/>
          </a:xfrm>
          <a:prstGeom prst="rect">
            <a:avLst/>
          </a:prstGeom>
          <a:solidFill>
            <a:srgbClr val="2AF25A"/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মহৎ কাজ করার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সংকল্প,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দৃঢ়তা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অনুপ্রেরণা</a:t>
            </a: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কোনটিকেই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উপেক্ষা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হয় না বরং সংশয় কে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উপেক্ষা করতে হয়। তাই সঠিক উত্তর- ক 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67284" y="682346"/>
            <a:ext cx="3292640" cy="996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5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20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89008" y="175990"/>
            <a:ext cx="11395287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আর্তের পাশে দাড়াতে গিয়েও কেউ কেউ কেন উপেক্ষা করে চলে যান?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সহযোগিতার ভয়ে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সমালোচনার ভয়ে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34360" y="2994254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921106" y="2335384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934359" y="1871415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947427" y="1362429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947428" y="3043126"/>
            <a:ext cx="292961" cy="273497"/>
          </a:xfrm>
          <a:prstGeom prst="ellipse">
            <a:avLst/>
          </a:prstGeom>
          <a:solidFill>
            <a:srgbClr val="2AF25A"/>
          </a:solidFill>
          <a:ln>
            <a:solidFill>
              <a:srgbClr val="2AF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894785" y="1869876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894786" y="2341160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947428" y="1341900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50675" y="1263601"/>
            <a:ext cx="5679100" cy="1780830"/>
          </a:xfrm>
          <a:prstGeom prst="rect">
            <a:avLst/>
          </a:prstGeom>
          <a:solidFill>
            <a:srgbClr val="2AF25A"/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ছোট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সহযোগিতার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 কেউ আর্তের পাশে না দাঁড়িয়ে চলে যান না বরং 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সমালোচনার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ভয়ে। 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সঠিক 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endParaRPr lang="en-GB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6271" y="3439889"/>
            <a:ext cx="12070079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৩।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‘পাছে লোকে কিছু বলে’ কবিতাটি কোন ধরণের অনুপ্রেরণা সৃষ্টিতে গুরুত্বপূর্ণ?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ভয়হীনতা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পরোপকারিতা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সংকোচহীনতা 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সাহসিকতা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831815" y="4583258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788994" y="4596712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831816" y="5125230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835136" y="5126446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787880" y="5721064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787880" y="5749407"/>
            <a:ext cx="292961" cy="273497"/>
          </a:xfrm>
          <a:prstGeom prst="ellipse">
            <a:avLst/>
          </a:prstGeom>
          <a:solidFill>
            <a:srgbClr val="2AF25A"/>
          </a:solidFill>
          <a:ln>
            <a:solidFill>
              <a:srgbClr val="2AF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787880" y="6263036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774627" y="6264968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786652" y="4230806"/>
            <a:ext cx="6252306" cy="2464942"/>
          </a:xfrm>
          <a:prstGeom prst="rect">
            <a:avLst/>
          </a:prstGeom>
          <a:solidFill>
            <a:srgbClr val="2AF25A"/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ভয়হীনতা,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পরোপকারিতা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সাহসিকতার সাথে 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‘পাছে লোকে কিছু বলে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উক্তিটি সম্পৃক্ত নয় বরং  সংকোচহীনতা।  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সঠিক উত্তর-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  <a:endParaRPr lang="en-GB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7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 animBg="1"/>
      <p:bldP spid="52" grpId="0" animBg="1"/>
      <p:bldP spid="53" grpId="0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0" y="989558"/>
            <a:ext cx="12192000" cy="5752532"/>
          </a:xfrm>
          <a:prstGeom prst="snip1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6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60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6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6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</a:p>
          <a:p>
            <a:r>
              <a:rPr lang="bn-BD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  <a:endParaRPr lang="en-US" sz="6000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36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 - rmoklesuddin12@gmail.com</a:t>
            </a:r>
            <a:endParaRPr lang="en-US" sz="4000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4229100" y="0"/>
            <a:ext cx="3733800" cy="860767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/>
                <a:solidFill>
                  <a:srgbClr val="7030A0"/>
                </a:solidFill>
              </a:rPr>
              <a:t>শিক্ষক </a:t>
            </a:r>
            <a:r>
              <a:rPr lang="en-US" sz="3200" b="1" dirty="0" err="1">
                <a:ln/>
                <a:solidFill>
                  <a:srgbClr val="7030A0"/>
                </a:solidFill>
              </a:rPr>
              <a:t>পরিচিতি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8" y="2623003"/>
            <a:ext cx="3098042" cy="32182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634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3630"/>
            <a:ext cx="35575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কাজ</a:t>
            </a:r>
            <a:endParaRPr lang="en-US" sz="6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459685"/>
            <a:ext cx="11818962" cy="32004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/>
              <a:t>মহ</a:t>
            </a:r>
            <a:r>
              <a:rPr lang="en-US" sz="6000" b="1" dirty="0"/>
              <a:t>ৎ </a:t>
            </a:r>
            <a:r>
              <a:rPr lang="en-US" sz="6000" b="1" dirty="0" err="1"/>
              <a:t>কাজের</a:t>
            </a:r>
            <a:r>
              <a:rPr lang="en-US" sz="6000" b="1" dirty="0"/>
              <a:t> </a:t>
            </a:r>
            <a:r>
              <a:rPr lang="en-US" sz="6000" b="1" dirty="0" err="1"/>
              <a:t>পথে</a:t>
            </a:r>
            <a:r>
              <a:rPr lang="en-US" sz="6000" b="1" dirty="0"/>
              <a:t> </a:t>
            </a:r>
            <a:r>
              <a:rPr lang="en-US" sz="6000" b="1" dirty="0" err="1"/>
              <a:t>অন্তরায়গুলো</a:t>
            </a:r>
            <a:r>
              <a:rPr lang="en-US" sz="6000" b="1" dirty="0"/>
              <a:t> </a:t>
            </a:r>
            <a:r>
              <a:rPr lang="en-US" sz="6000" b="1" dirty="0" err="1"/>
              <a:t>কবিতার</a:t>
            </a:r>
            <a:r>
              <a:rPr lang="en-US" sz="6000" b="1" dirty="0"/>
              <a:t> </a:t>
            </a:r>
            <a:r>
              <a:rPr lang="en-US" sz="6000" b="1" dirty="0" err="1"/>
              <a:t>আলোকে</a:t>
            </a:r>
            <a:r>
              <a:rPr lang="en-US" sz="6000" b="1" dirty="0"/>
              <a:t> </a:t>
            </a:r>
            <a:r>
              <a:rPr lang="en-US" sz="6000" b="1" dirty="0" err="1"/>
              <a:t>তুলে</a:t>
            </a:r>
            <a:r>
              <a:rPr lang="en-US" sz="6000" b="1" dirty="0"/>
              <a:t> </a:t>
            </a:r>
            <a:r>
              <a:rPr lang="en-US" sz="6000" b="1" dirty="0" err="1"/>
              <a:t>ধর</a:t>
            </a:r>
            <a:r>
              <a:rPr lang="en-US" sz="6000" b="1" dirty="0"/>
              <a:t>।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645" y="0"/>
            <a:ext cx="8666328" cy="39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4628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936" y="4955949"/>
            <a:ext cx="3350043" cy="1806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942" y="4909310"/>
            <a:ext cx="3344930" cy="18994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067" y="4930400"/>
            <a:ext cx="3415151" cy="1857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7877" y="4909310"/>
            <a:ext cx="2916488" cy="18010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51448" y="454427"/>
            <a:ext cx="822590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ধন্যবাদ-পরবর্তী ক্লাসে দেখা হবে</a:t>
            </a:r>
            <a:endParaRPr lang="en-GB" sz="9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1909698" y="266706"/>
            <a:ext cx="2377501" cy="180267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0" y="0"/>
            <a:ext cx="1924334" cy="6762124"/>
            <a:chOff x="1126053" y="152400"/>
            <a:chExt cx="4956263" cy="675884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6588" y="152400"/>
              <a:ext cx="1432864" cy="67588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6053" y="152400"/>
              <a:ext cx="2099122" cy="67588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9452" y="152400"/>
              <a:ext cx="1432864" cy="67588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282495" y="152400"/>
              <a:ext cx="617193" cy="675884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0331355" y="35179"/>
            <a:ext cx="1659305" cy="6720899"/>
            <a:chOff x="5648929" y="0"/>
            <a:chExt cx="6436060" cy="679944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87129" y="31594"/>
              <a:ext cx="2197860" cy="67678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9694" y="0"/>
              <a:ext cx="1457325" cy="67678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8929" y="0"/>
              <a:ext cx="1457325" cy="676784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98809" y="0"/>
              <a:ext cx="1457325" cy="6767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31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37 L 0.04531 0.10255 L 0.08789 0.0037 L 0.13333 0.10255 L 0.17903 0.0037 L 0.22174 0.10255 L 0.26731 0.0037 L 0.30989 0.10255 L 0.35599 0.0037 L 0.40156 0.10255 L 0.44401 0.0037 L 0.48958 0.10255 L 0.53242 0.0037 L 0.57799 0.10255 L 0.62343 0.0037 L 0.66601 0.10255 L 0.71224 0.0037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12" y="4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99 -0.01736 L -0.50052 -0.00185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26" y="7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1 -0.0037 L 0.47747 -0.00879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1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626" y="231820"/>
            <a:ext cx="6953600" cy="1617372"/>
          </a:xfrm>
          <a:solidFill>
            <a:schemeClr val="tx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41114"/>
            <a:ext cx="12192000" cy="4716886"/>
          </a:xfrm>
          <a:solidFill>
            <a:srgbClr val="009900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pPr marL="0" indent="0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    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bn-B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   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১০-০২-২১ইং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9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65779" y="1392071"/>
            <a:ext cx="7724631" cy="872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ক্লিপ দেখি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102125"/>
              </p:ext>
            </p:extLst>
          </p:nvPr>
        </p:nvGraphicFramePr>
        <p:xfrm>
          <a:off x="5634111" y="319325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4111" y="3193255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 w="38100">
                        <a:solidFill>
                          <a:srgbClr val="FF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758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4817" y="221184"/>
            <a:ext cx="7752987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দেখো এবং চিন্তা করে বলো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25" y="939977"/>
            <a:ext cx="3833878" cy="2785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609" y="939976"/>
            <a:ext cx="3568240" cy="5744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646" y="939976"/>
            <a:ext cx="3653519" cy="2785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457" y="4019598"/>
            <a:ext cx="3747708" cy="2664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25" y="4019599"/>
            <a:ext cx="3833878" cy="2664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091311" y="1137153"/>
            <a:ext cx="163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ম্রিয়মাণ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390259" y="5529370"/>
            <a:ext cx="121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সংশয়</a:t>
            </a:r>
            <a:r>
              <a:rPr lang="bn-IN" b="1" dirty="0" smtClean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3761" y="4235352"/>
            <a:ext cx="158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কোচ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2138" y="1831651"/>
            <a:ext cx="7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75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272" y="56269"/>
            <a:ext cx="12070079" cy="6752493"/>
            <a:chOff x="1793967" y="1155216"/>
            <a:chExt cx="8610507" cy="5434214"/>
          </a:xfrm>
        </p:grpSpPr>
        <p:pic>
          <p:nvPicPr>
            <p:cNvPr id="10" name="Picture 2" descr="https://www.nwea.org/blog/content/uploads/2016/01/three-ways-t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967" y="1155216"/>
              <a:ext cx="8610507" cy="543421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771363" y="1217418"/>
              <a:ext cx="6538828" cy="353897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735" y="1217418"/>
              <a:ext cx="847843" cy="866896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2828156" y="56269"/>
            <a:ext cx="9166031" cy="2373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তোমরা কি অনুমান করতে পেরেছ আজকের পাঠ কী হতে পারে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28156" y="2507431"/>
            <a:ext cx="9166031" cy="1042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 </a:t>
            </a:r>
            <a:endParaRPr lang="en-GB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956645" y="3676180"/>
            <a:ext cx="3289110" cy="765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কামিনী রায়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0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26842" y="163773"/>
            <a:ext cx="2740296" cy="49684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শিখন ফল 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272" y="1322225"/>
            <a:ext cx="1410295" cy="5455688"/>
            <a:chOff x="1164614" y="1789924"/>
            <a:chExt cx="1439543" cy="4119012"/>
          </a:xfrm>
        </p:grpSpPr>
        <p:grpSp>
          <p:nvGrpSpPr>
            <p:cNvPr id="6" name="Group 5"/>
            <p:cNvGrpSpPr/>
            <p:nvPr/>
          </p:nvGrpSpPr>
          <p:grpSpPr>
            <a:xfrm>
              <a:off x="1164614" y="1789924"/>
              <a:ext cx="1439543" cy="4119012"/>
              <a:chOff x="1594744" y="1734933"/>
              <a:chExt cx="1439543" cy="411901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648636" y="1734933"/>
                <a:ext cx="1363277" cy="901011"/>
                <a:chOff x="1803184" y="2609694"/>
                <a:chExt cx="1363277" cy="901011"/>
              </a:xfrm>
            </p:grpSpPr>
            <p:sp>
              <p:nvSpPr>
                <p:cNvPr id="29" name="Down Arrow Callout 28"/>
                <p:cNvSpPr/>
                <p:nvPr/>
              </p:nvSpPr>
              <p:spPr>
                <a:xfrm>
                  <a:off x="1827057" y="2698470"/>
                  <a:ext cx="1339404" cy="812235"/>
                </a:xfrm>
                <a:prstGeom prst="downArrowCallout">
                  <a:avLst>
                    <a:gd name="adj1" fmla="val 32017"/>
                    <a:gd name="adj2" fmla="val 25000"/>
                    <a:gd name="adj3" fmla="val 39035"/>
                    <a:gd name="adj4" fmla="val 64977"/>
                  </a:avLst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1 </a:t>
                  </a:r>
                  <a:r>
                    <a:rPr lang="bn-IN" sz="36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GB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0" name="Isosceles Triangle 29"/>
                <p:cNvSpPr/>
                <p:nvPr/>
              </p:nvSpPr>
              <p:spPr>
                <a:xfrm>
                  <a:off x="1803184" y="2609694"/>
                  <a:ext cx="584209" cy="562452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>
                  <a:off x="2579750" y="2649657"/>
                  <a:ext cx="584209" cy="562452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Isosceles Triangle 31"/>
                <p:cNvSpPr/>
                <p:nvPr/>
              </p:nvSpPr>
              <p:spPr>
                <a:xfrm rot="10800000">
                  <a:off x="1803185" y="2626237"/>
                  <a:ext cx="455967" cy="413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Isosceles Triangle 32"/>
                <p:cNvSpPr/>
                <p:nvPr/>
              </p:nvSpPr>
              <p:spPr>
                <a:xfrm rot="10800000">
                  <a:off x="2643873" y="2626237"/>
                  <a:ext cx="455967" cy="413567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594744" y="2535777"/>
                <a:ext cx="1439543" cy="3318168"/>
                <a:chOff x="589265" y="2490496"/>
                <a:chExt cx="1439543" cy="3318168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628169" y="2490496"/>
                  <a:ext cx="1356538" cy="966122"/>
                  <a:chOff x="757243" y="1915655"/>
                  <a:chExt cx="1226102" cy="752148"/>
                </a:xfrm>
              </p:grpSpPr>
              <p:sp>
                <p:nvSpPr>
                  <p:cNvPr id="24" name="Down Arrow Callout 23"/>
                  <p:cNvSpPr/>
                  <p:nvPr/>
                </p:nvSpPr>
                <p:spPr>
                  <a:xfrm>
                    <a:off x="772731" y="1933706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2500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Isosceles Triangle 24"/>
                  <p:cNvSpPr/>
                  <p:nvPr/>
                </p:nvSpPr>
                <p:spPr>
                  <a:xfrm>
                    <a:off x="772296" y="1947862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Isosceles Triangle 25"/>
                  <p:cNvSpPr/>
                  <p:nvPr/>
                </p:nvSpPr>
                <p:spPr>
                  <a:xfrm>
                    <a:off x="1441159" y="2008172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 rot="10800000">
                    <a:off x="757243" y="1929177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Isosceles Triangle 27"/>
                  <p:cNvSpPr/>
                  <p:nvPr/>
                </p:nvSpPr>
                <p:spPr>
                  <a:xfrm rot="10800000">
                    <a:off x="1505358" y="1915655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628909" y="3259991"/>
                  <a:ext cx="1339403" cy="1188102"/>
                  <a:chOff x="759853" y="1947374"/>
                  <a:chExt cx="1210614" cy="924965"/>
                </a:xfrm>
              </p:grpSpPr>
              <p:sp>
                <p:nvSpPr>
                  <p:cNvPr id="19" name="Down Arrow Callout 18"/>
                  <p:cNvSpPr/>
                  <p:nvPr/>
                </p:nvSpPr>
                <p:spPr>
                  <a:xfrm>
                    <a:off x="759853" y="1947374"/>
                    <a:ext cx="1210614" cy="924965"/>
                  </a:xfrm>
                  <a:prstGeom prst="downArrowCallout">
                    <a:avLst>
                      <a:gd name="adj1" fmla="val 32017"/>
                      <a:gd name="adj2" fmla="val 2500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Isosceles Triangle 19"/>
                  <p:cNvSpPr/>
                  <p:nvPr/>
                </p:nvSpPr>
                <p:spPr>
                  <a:xfrm>
                    <a:off x="772731" y="2119136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" name="Isosceles Triangle 20"/>
                  <p:cNvSpPr/>
                  <p:nvPr/>
                </p:nvSpPr>
                <p:spPr>
                  <a:xfrm>
                    <a:off x="1377467" y="2086979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" name="Isosceles Triangle 21"/>
                  <p:cNvSpPr/>
                  <p:nvPr/>
                </p:nvSpPr>
                <p:spPr>
                  <a:xfrm rot="10800000">
                    <a:off x="786213" y="1952755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" name="Isosceles Triangle 22"/>
                  <p:cNvSpPr/>
                  <p:nvPr/>
                </p:nvSpPr>
                <p:spPr>
                  <a:xfrm rot="10800000">
                    <a:off x="1532584" y="1960854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589265" y="4198649"/>
                  <a:ext cx="1332950" cy="1108002"/>
                  <a:chOff x="714321" y="2115901"/>
                  <a:chExt cx="1204781" cy="862607"/>
                </a:xfrm>
              </p:grpSpPr>
              <p:sp>
                <p:nvSpPr>
                  <p:cNvPr id="14" name="Down Arrow Callout 13"/>
                  <p:cNvSpPr/>
                  <p:nvPr/>
                </p:nvSpPr>
                <p:spPr>
                  <a:xfrm>
                    <a:off x="718901" y="2115901"/>
                    <a:ext cx="1184858" cy="862607"/>
                  </a:xfrm>
                  <a:prstGeom prst="downArrowCallout">
                    <a:avLst>
                      <a:gd name="adj1" fmla="val 0"/>
                      <a:gd name="adj2" fmla="val 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Isosceles Triangle 14"/>
                  <p:cNvSpPr/>
                  <p:nvPr/>
                </p:nvSpPr>
                <p:spPr>
                  <a:xfrm>
                    <a:off x="714321" y="2217280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" name="Isosceles Triangle 15"/>
                  <p:cNvSpPr/>
                  <p:nvPr/>
                </p:nvSpPr>
                <p:spPr>
                  <a:xfrm>
                    <a:off x="1426441" y="2241564"/>
                    <a:ext cx="492661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Isosceles Triangle 16"/>
                  <p:cNvSpPr/>
                  <p:nvPr/>
                </p:nvSpPr>
                <p:spPr>
                  <a:xfrm rot="10800000">
                    <a:off x="781266" y="2124838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Isosceles Triangle 17"/>
                  <p:cNvSpPr/>
                  <p:nvPr/>
                </p:nvSpPr>
                <p:spPr>
                  <a:xfrm rot="10800000">
                    <a:off x="1477809" y="2138533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594170" y="5530848"/>
                  <a:ext cx="1434638" cy="27781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perspectiveRelaxedModerately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875631" y="4531190"/>
              <a:ext cx="23983" cy="12467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ounded Rectangle 33"/>
          <p:cNvSpPr/>
          <p:nvPr/>
        </p:nvSpPr>
        <p:spPr>
          <a:xfrm>
            <a:off x="3848669" y="792582"/>
            <a:ext cx="5486400" cy="41851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GB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787862" y="1462280"/>
            <a:ext cx="10153927" cy="67995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পারবে।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787857" y="2509594"/>
            <a:ext cx="10153933" cy="73857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কবিতাটি পড়তে পারবে।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781447" y="4451084"/>
            <a:ext cx="10160341" cy="126929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70C0"/>
              </a:buClr>
            </a:pPr>
            <a:r>
              <a:rPr lang="en-US" sz="3600" b="1" dirty="0" err="1">
                <a:solidFill>
                  <a:schemeClr val="tx1"/>
                </a:solidFill>
                <a:cs typeface="SutonnyOMJ" pitchFamily="2" charset="0"/>
              </a:rPr>
              <a:t>ব্যাক্তিগত</a:t>
            </a:r>
            <a:r>
              <a:rPr lang="en-US" sz="3600" b="1" dirty="0">
                <a:solidFill>
                  <a:schemeClr val="tx1"/>
                </a:solidFill>
                <a:cs typeface="SutonnyOMJ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cs typeface="SutonnyOMJ" pitchFamily="2" charset="0"/>
              </a:rPr>
              <a:t>সমাজের</a:t>
            </a:r>
            <a:r>
              <a:rPr lang="en-US" sz="3600" b="1" dirty="0">
                <a:solidFill>
                  <a:schemeClr val="tx1"/>
                </a:solidFill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SutonnyOMJ" pitchFamily="2" charset="0"/>
              </a:rPr>
              <a:t>কল্যাণে</a:t>
            </a:r>
            <a:r>
              <a:rPr lang="en-US" sz="3600" b="1" dirty="0">
                <a:solidFill>
                  <a:schemeClr val="tx1"/>
                </a:solidFill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SutonnyOMJ" pitchFamily="2" charset="0"/>
              </a:rPr>
              <a:t>কর্তব্য</a:t>
            </a:r>
            <a:r>
              <a:rPr lang="en-US" sz="3600" b="1" dirty="0">
                <a:solidFill>
                  <a:schemeClr val="tx1"/>
                </a:solidFill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SutonnyOMJ" pitchFamily="2" charset="0"/>
              </a:rPr>
              <a:t>সম্পাদনে</a:t>
            </a:r>
            <a:r>
              <a:rPr lang="en-US" sz="3600" b="1" dirty="0">
                <a:solidFill>
                  <a:schemeClr val="tx1"/>
                </a:solidFill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cs typeface="SutonnyOMJ" pitchFamily="2" charset="0"/>
              </a:rPr>
              <a:t>দৃঢ়</a:t>
            </a:r>
            <a:r>
              <a:rPr lang="en-US" sz="3600" b="1" dirty="0" smtClean="0">
                <a:solidFill>
                  <a:schemeClr val="tx1"/>
                </a:solidFill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SutonnyOMJ" pitchFamily="2" charset="0"/>
              </a:rPr>
              <a:t>নীতিবোধের</a:t>
            </a:r>
            <a:r>
              <a:rPr lang="en-US" sz="3600" b="1" dirty="0">
                <a:solidFill>
                  <a:schemeClr val="tx1"/>
                </a:solidFill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SutonnyOMJ" pitchFamily="2" charset="0"/>
              </a:rPr>
              <a:t>গুরুত্ব</a:t>
            </a:r>
            <a:r>
              <a:rPr lang="en-US" sz="3600" b="1" dirty="0">
                <a:solidFill>
                  <a:schemeClr val="tx1"/>
                </a:solidFill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SutonnyOMJ" pitchFamily="2" charset="0"/>
              </a:rPr>
              <a:t>ব্যাখ্যা</a:t>
            </a:r>
            <a:r>
              <a:rPr lang="en-US" sz="3600" b="1" dirty="0">
                <a:solidFill>
                  <a:schemeClr val="tx1"/>
                </a:solidFill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SutonnyOMJ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SutonnyOMJ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cs typeface="SutonnyOMJ" pitchFamily="2" charset="0"/>
              </a:rPr>
              <a:t>।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Down Arrow Callout 40"/>
          <p:cNvSpPr/>
          <p:nvPr/>
        </p:nvSpPr>
        <p:spPr>
          <a:xfrm>
            <a:off x="222222" y="5949246"/>
            <a:ext cx="1076095" cy="866368"/>
          </a:xfrm>
          <a:prstGeom prst="downArrowCallout">
            <a:avLst>
              <a:gd name="adj1" fmla="val 0"/>
              <a:gd name="adj2" fmla="val 0"/>
              <a:gd name="adj3" fmla="val 39035"/>
              <a:gd name="adj4" fmla="val 64977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787862" y="3440732"/>
            <a:ext cx="10153926" cy="82471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823023" y="5906023"/>
            <a:ext cx="10160342" cy="71709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ভাবার্থ ব্যাখ্যা করতে পারবে।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2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648181" y="380485"/>
            <a:ext cx="2757795" cy="13368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3515" y="4040161"/>
            <a:ext cx="2487125" cy="6446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কামিনী রায়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14347" y="164271"/>
            <a:ext cx="4183541" cy="2752186"/>
          </a:xfrm>
          <a:prstGeom prst="roundRect">
            <a:avLst>
              <a:gd name="adj" fmla="val 995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GB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১৮৬৪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বরিশালের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বাসন্ডা গ্রামে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814348" y="3125337"/>
            <a:ext cx="4183540" cy="3474546"/>
          </a:xfrm>
          <a:prstGeom prst="roundRect">
            <a:avLst>
              <a:gd name="adj" fmla="val 821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১৮৮৬ 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কলকাতার বেথুন কলেজ থেকে সংস্কৃতে অনার্সসহ 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এ. পাস করে তিনি ওই কলেজেই অধ্যাপনায় নিযুক্ত হন।</a:t>
            </a:r>
            <a:endParaRPr lang="en-GB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1465" y="164271"/>
            <a:ext cx="4154935" cy="1751892"/>
          </a:xfrm>
          <a:prstGeom prst="roundRect">
            <a:avLst>
              <a:gd name="adj" fmla="val 868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GB" sz="2400" b="1" dirty="0"/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 ও ছায়া’ এবং ‘মাল্য ও নির্মাল্য’ 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ছোটদের জন্য লেখা ‘গুঞ্জন’ </a:t>
            </a:r>
            <a:endParaRPr lang="en-GB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1466" y="2121355"/>
            <a:ext cx="4154935" cy="4482216"/>
          </a:xfrm>
          <a:prstGeom prst="roundRect">
            <a:avLst>
              <a:gd name="adj" fmla="val 624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পুরষ্কার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2800" b="1" dirty="0"/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ধারায় রচিত আনন্দ-বেদনার 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সহজ-সরল প্রকাশে তাঁর কবিতা তাৎপর্য অর্জন করেছে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 তাঁকে জগত্তারিণী স্বর্ণপদকে ভূষিত করে।</a:t>
            </a:r>
            <a:endParaRPr lang="en-GB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39459" y="4862610"/>
            <a:ext cx="3037703" cy="1587203"/>
          </a:xfrm>
          <a:prstGeom prst="roundRect">
            <a:avLst>
              <a:gd name="adj" fmla="val 1003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 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১৯৩৩ 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 ২৭শে সেপ্টেম্বর</a:t>
            </a:r>
            <a:endParaRPr lang="en-GB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766" y="1796971"/>
            <a:ext cx="2425210" cy="20865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931437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পাছে লোকে কিছু বলে ।। pase loke kisu bole ।। কামিনী রায় ।। আবৃত্তি আইয়ুব ।।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1707" y="299071"/>
            <a:ext cx="6096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267727" y="1050371"/>
            <a:ext cx="4415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70" y="2233725"/>
            <a:ext cx="3643582" cy="854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71" y="2578170"/>
            <a:ext cx="3588682" cy="7661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15" y="3010625"/>
            <a:ext cx="4243184" cy="813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03" y="3470444"/>
            <a:ext cx="3761558" cy="7363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80" y="4407380"/>
            <a:ext cx="3407959" cy="7498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09" y="4890389"/>
            <a:ext cx="2932430" cy="8178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8" y="5424150"/>
            <a:ext cx="3346994" cy="8039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2" y="5944447"/>
            <a:ext cx="3340898" cy="822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350" y="484600"/>
            <a:ext cx="2822693" cy="8535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933" y="935175"/>
            <a:ext cx="3365284" cy="8535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640" y="1419843"/>
            <a:ext cx="3340898" cy="8535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643" y="2136"/>
            <a:ext cx="3060457" cy="8535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136" y="2163658"/>
            <a:ext cx="3072650" cy="8535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472" y="2578170"/>
            <a:ext cx="2621507" cy="8535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312" y="3002243"/>
            <a:ext cx="3023878" cy="85351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236" y="3447224"/>
            <a:ext cx="3340898" cy="85351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0" y="4340711"/>
            <a:ext cx="2719052" cy="8535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093" y="4791285"/>
            <a:ext cx="3017782" cy="85351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114" y="5321375"/>
            <a:ext cx="3365284" cy="85351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795" y="5811703"/>
            <a:ext cx="3340898" cy="85351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890" y="34031"/>
            <a:ext cx="2627604" cy="85351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870" y="514922"/>
            <a:ext cx="3005588" cy="85351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971" y="997668"/>
            <a:ext cx="3724979" cy="85351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870" y="1491963"/>
            <a:ext cx="3340898" cy="8535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602" y="2213769"/>
            <a:ext cx="2798307" cy="85351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287" y="2788546"/>
            <a:ext cx="2761727" cy="8535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845" y="3308067"/>
            <a:ext cx="3468925" cy="85351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584" y="3858259"/>
            <a:ext cx="334089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0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850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1500"/>
                            </p:stCondLst>
                            <p:childTnLst>
                              <p:par>
                                <p:cTn id="7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4500"/>
                            </p:stCondLst>
                            <p:childTnLst>
                              <p:par>
                                <p:cTn id="7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3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3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1500"/>
                            </p:stCondLst>
                            <p:childTnLst>
                              <p:par>
                                <p:cTn id="8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3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0"/>
                            </p:stCondLst>
                            <p:childTnLst>
                              <p:par>
                                <p:cTn id="8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3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8500"/>
                            </p:stCondLst>
                            <p:childTnLst>
                              <p:par>
                                <p:cTn id="9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3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2000"/>
                            </p:stCondLst>
                            <p:childTnLst>
                              <p:par>
                                <p:cTn id="9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3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500"/>
                            </p:stCondLst>
                            <p:childTnLst>
                              <p:par>
                                <p:cTn id="9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3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9000"/>
                            </p:stCondLst>
                            <p:childTnLst>
                              <p:par>
                                <p:cTn id="10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3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2500"/>
                            </p:stCondLst>
                            <p:childTnLst>
                              <p:par>
                                <p:cTn id="10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500"/>
                            </p:stCondLst>
                            <p:childTnLst>
                              <p:par>
                                <p:cTn id="1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8500"/>
                            </p:stCondLst>
                            <p:childTnLst>
                              <p:par>
                                <p:cTn id="1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1500"/>
                            </p:stCondLst>
                            <p:childTnLst>
                              <p:par>
                                <p:cTn id="1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934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FFFF0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535</Words>
  <Application>Microsoft Office PowerPoint</Application>
  <PresentationFormat>Widescreen</PresentationFormat>
  <Paragraphs>127</Paragraphs>
  <Slides>21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NikoshBAN</vt:lpstr>
      <vt:lpstr>SutonnyMJ</vt:lpstr>
      <vt:lpstr>SutonnyOMJ</vt:lpstr>
      <vt:lpstr>Times New Roman</vt:lpstr>
      <vt:lpstr>Vrinda</vt:lpstr>
      <vt:lpstr>Wingdings</vt:lpstr>
      <vt:lpstr>Office Theme</vt:lpstr>
      <vt:lpstr>Package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মহৎ কাজের পথে অন্তরায়গুলো কবিতার আলোকে তুলে ধর।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MoklesPC</cp:lastModifiedBy>
  <cp:revision>232</cp:revision>
  <dcterms:created xsi:type="dcterms:W3CDTF">2020-10-14T13:40:52Z</dcterms:created>
  <dcterms:modified xsi:type="dcterms:W3CDTF">2021-02-07T17:09:53Z</dcterms:modified>
</cp:coreProperties>
</file>