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86" r:id="rId2"/>
    <p:sldId id="287" r:id="rId3"/>
    <p:sldId id="258" r:id="rId4"/>
    <p:sldId id="267" r:id="rId5"/>
    <p:sldId id="284" r:id="rId6"/>
    <p:sldId id="277" r:id="rId7"/>
    <p:sldId id="279" r:id="rId8"/>
    <p:sldId id="278" r:id="rId9"/>
    <p:sldId id="280" r:id="rId10"/>
    <p:sldId id="281" r:id="rId11"/>
    <p:sldId id="282" r:id="rId12"/>
    <p:sldId id="283" r:id="rId13"/>
    <p:sldId id="288" r:id="rId14"/>
  </p:sldIdLst>
  <p:sldSz cx="14798675" cy="8120063"/>
  <p:notesSz cx="6858000" cy="9144000"/>
  <p:defaultTextStyle>
    <a:defPPr>
      <a:defRPr lang="en-US"/>
    </a:defPPr>
    <a:lvl1pPr marL="0" algn="l" defTabSz="1082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1316" algn="l" defTabSz="1082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2631" algn="l" defTabSz="1082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23947" algn="l" defTabSz="1082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65263" algn="l" defTabSz="1082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06578" algn="l" defTabSz="1082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47894" algn="l" defTabSz="1082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89210" algn="l" defTabSz="1082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30525" algn="l" defTabSz="10826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8">
          <p15:clr>
            <a:srgbClr val="A4A3A4"/>
          </p15:clr>
        </p15:guide>
        <p15:guide id="2" pos="46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D0"/>
    <a:srgbClr val="FFFFCC"/>
    <a:srgbClr val="7E00A0"/>
    <a:srgbClr val="9999FF"/>
    <a:srgbClr val="000000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52" autoAdjust="0"/>
    <p:restoredTop sz="98029" autoAdjust="0"/>
  </p:normalViewPr>
  <p:slideViewPr>
    <p:cSldViewPr>
      <p:cViewPr varScale="1">
        <p:scale>
          <a:sx n="60" d="100"/>
          <a:sy n="60" d="100"/>
        </p:scale>
        <p:origin x="-498" y="-96"/>
      </p:cViewPr>
      <p:guideLst>
        <p:guide orient="horz" pos="2558"/>
        <p:guide pos="4662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4981-5B4F-4388-8206-D1A8AA6AFF3F}" type="datetimeFigureOut">
              <a:rPr lang="en-US" smtClean="0"/>
              <a:pPr/>
              <a:t>8/1/2021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800" y="685800"/>
            <a:ext cx="6248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E206C-4142-4583-A800-AB620A61E5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826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1316" algn="l" defTabSz="10826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2631" algn="l" defTabSz="10826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23947" algn="l" defTabSz="10826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65263" algn="l" defTabSz="10826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06578" algn="l" defTabSz="10826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47894" algn="l" defTabSz="10826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89210" algn="l" defTabSz="10826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30525" algn="l" defTabSz="10826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Welcome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AFDE9-23CF-4B8C-B5A4-9FA43ACE3F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433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E206C-4142-4583-A800-AB620A61E5D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01" y="2522488"/>
            <a:ext cx="12578874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9801" y="4601369"/>
            <a:ext cx="10359073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4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9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64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73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2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82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37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365323" y="385329"/>
            <a:ext cx="5387642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7255" y="385329"/>
            <a:ext cx="15921423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993" y="5217898"/>
            <a:ext cx="12578874" cy="1612735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8993" y="3441635"/>
            <a:ext cx="12578874" cy="1776263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470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94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641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88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735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282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829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376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7261" y="2244298"/>
            <a:ext cx="10654533" cy="634380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98433" y="2244298"/>
            <a:ext cx="10654531" cy="634380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934" y="325179"/>
            <a:ext cx="13318808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934" y="1817617"/>
            <a:ext cx="6538651" cy="75749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4702" indent="0">
              <a:buNone/>
              <a:defRPr sz="2900" b="1"/>
            </a:lvl2pPr>
            <a:lvl3pPr marL="1309405" indent="0">
              <a:buNone/>
              <a:defRPr sz="2600" b="1"/>
            </a:lvl3pPr>
            <a:lvl4pPr marL="1964108" indent="0">
              <a:buNone/>
              <a:defRPr sz="2300" b="1"/>
            </a:lvl4pPr>
            <a:lvl5pPr marL="2618809" indent="0">
              <a:buNone/>
              <a:defRPr sz="2300" b="1"/>
            </a:lvl5pPr>
            <a:lvl6pPr marL="3273512" indent="0">
              <a:buNone/>
              <a:defRPr sz="2300" b="1"/>
            </a:lvl6pPr>
            <a:lvl7pPr marL="3928215" indent="0">
              <a:buNone/>
              <a:defRPr sz="2300" b="1"/>
            </a:lvl7pPr>
            <a:lvl8pPr marL="4582918" indent="0">
              <a:buNone/>
              <a:defRPr sz="2300" b="1"/>
            </a:lvl8pPr>
            <a:lvl9pPr marL="5237618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934" y="2575115"/>
            <a:ext cx="6538651" cy="467843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17522" y="1817617"/>
            <a:ext cx="6541220" cy="75749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4702" indent="0">
              <a:buNone/>
              <a:defRPr sz="2900" b="1"/>
            </a:lvl2pPr>
            <a:lvl3pPr marL="1309405" indent="0">
              <a:buNone/>
              <a:defRPr sz="2600" b="1"/>
            </a:lvl3pPr>
            <a:lvl4pPr marL="1964108" indent="0">
              <a:buNone/>
              <a:defRPr sz="2300" b="1"/>
            </a:lvl4pPr>
            <a:lvl5pPr marL="2618809" indent="0">
              <a:buNone/>
              <a:defRPr sz="2300" b="1"/>
            </a:lvl5pPr>
            <a:lvl6pPr marL="3273512" indent="0">
              <a:buNone/>
              <a:defRPr sz="2300" b="1"/>
            </a:lvl6pPr>
            <a:lvl7pPr marL="3928215" indent="0">
              <a:buNone/>
              <a:defRPr sz="2300" b="1"/>
            </a:lvl7pPr>
            <a:lvl8pPr marL="4582918" indent="0">
              <a:buNone/>
              <a:defRPr sz="2300" b="1"/>
            </a:lvl8pPr>
            <a:lvl9pPr marL="5237618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17522" y="2575115"/>
            <a:ext cx="6541220" cy="467843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936" y="323299"/>
            <a:ext cx="4868662" cy="137590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5871" y="323304"/>
            <a:ext cx="8272870" cy="6930249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9936" y="1699204"/>
            <a:ext cx="4868662" cy="5554349"/>
          </a:xfrm>
        </p:spPr>
        <p:txBody>
          <a:bodyPr/>
          <a:lstStyle>
            <a:lvl1pPr marL="0" indent="0">
              <a:buNone/>
              <a:defRPr sz="2000"/>
            </a:lvl1pPr>
            <a:lvl2pPr marL="654702" indent="0">
              <a:buNone/>
              <a:defRPr sz="1700"/>
            </a:lvl2pPr>
            <a:lvl3pPr marL="1309405" indent="0">
              <a:buNone/>
              <a:defRPr sz="1400"/>
            </a:lvl3pPr>
            <a:lvl4pPr marL="1964108" indent="0">
              <a:buNone/>
              <a:defRPr sz="1300"/>
            </a:lvl4pPr>
            <a:lvl5pPr marL="2618809" indent="0">
              <a:buNone/>
              <a:defRPr sz="1300"/>
            </a:lvl5pPr>
            <a:lvl6pPr marL="3273512" indent="0">
              <a:buNone/>
              <a:defRPr sz="1300"/>
            </a:lvl6pPr>
            <a:lvl7pPr marL="3928215" indent="0">
              <a:buNone/>
              <a:defRPr sz="1300"/>
            </a:lvl7pPr>
            <a:lvl8pPr marL="4582918" indent="0">
              <a:buNone/>
              <a:defRPr sz="1300"/>
            </a:lvl8pPr>
            <a:lvl9pPr marL="5237618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644" y="5684044"/>
            <a:ext cx="8879205" cy="671034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0644" y="725543"/>
            <a:ext cx="8879205" cy="4872038"/>
          </a:xfrm>
        </p:spPr>
        <p:txBody>
          <a:bodyPr/>
          <a:lstStyle>
            <a:lvl1pPr marL="0" indent="0">
              <a:buNone/>
              <a:defRPr sz="4600"/>
            </a:lvl1pPr>
            <a:lvl2pPr marL="654702" indent="0">
              <a:buNone/>
              <a:defRPr sz="4000"/>
            </a:lvl2pPr>
            <a:lvl3pPr marL="1309405" indent="0">
              <a:buNone/>
              <a:defRPr sz="3400"/>
            </a:lvl3pPr>
            <a:lvl4pPr marL="1964108" indent="0">
              <a:buNone/>
              <a:defRPr sz="2900"/>
            </a:lvl4pPr>
            <a:lvl5pPr marL="2618809" indent="0">
              <a:buNone/>
              <a:defRPr sz="2900"/>
            </a:lvl5pPr>
            <a:lvl6pPr marL="3273512" indent="0">
              <a:buNone/>
              <a:defRPr sz="2900"/>
            </a:lvl6pPr>
            <a:lvl7pPr marL="3928215" indent="0">
              <a:buNone/>
              <a:defRPr sz="2900"/>
            </a:lvl7pPr>
            <a:lvl8pPr marL="4582918" indent="0">
              <a:buNone/>
              <a:defRPr sz="2900"/>
            </a:lvl8pPr>
            <a:lvl9pPr marL="5237618" indent="0">
              <a:buNone/>
              <a:defRPr sz="29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0644" y="6355080"/>
            <a:ext cx="8879205" cy="952979"/>
          </a:xfrm>
        </p:spPr>
        <p:txBody>
          <a:bodyPr/>
          <a:lstStyle>
            <a:lvl1pPr marL="0" indent="0">
              <a:buNone/>
              <a:defRPr sz="2000"/>
            </a:lvl1pPr>
            <a:lvl2pPr marL="654702" indent="0">
              <a:buNone/>
              <a:defRPr sz="1700"/>
            </a:lvl2pPr>
            <a:lvl3pPr marL="1309405" indent="0">
              <a:buNone/>
              <a:defRPr sz="1400"/>
            </a:lvl3pPr>
            <a:lvl4pPr marL="1964108" indent="0">
              <a:buNone/>
              <a:defRPr sz="1300"/>
            </a:lvl4pPr>
            <a:lvl5pPr marL="2618809" indent="0">
              <a:buNone/>
              <a:defRPr sz="1300"/>
            </a:lvl5pPr>
            <a:lvl6pPr marL="3273512" indent="0">
              <a:buNone/>
              <a:defRPr sz="1300"/>
            </a:lvl6pPr>
            <a:lvl7pPr marL="3928215" indent="0">
              <a:buNone/>
              <a:defRPr sz="1300"/>
            </a:lvl7pPr>
            <a:lvl8pPr marL="4582918" indent="0">
              <a:buNone/>
              <a:defRPr sz="1300"/>
            </a:lvl8pPr>
            <a:lvl9pPr marL="5237618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9934" y="325179"/>
            <a:ext cx="13318808" cy="1353344"/>
          </a:xfrm>
          <a:prstGeom prst="rect">
            <a:avLst/>
          </a:prstGeom>
        </p:spPr>
        <p:txBody>
          <a:bodyPr vert="horz" lIns="130940" tIns="65470" rIns="130940" bIns="6547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934" y="1894682"/>
            <a:ext cx="13318808" cy="5358866"/>
          </a:xfrm>
          <a:prstGeom prst="rect">
            <a:avLst/>
          </a:prstGeom>
        </p:spPr>
        <p:txBody>
          <a:bodyPr vert="horz" lIns="130940" tIns="65470" rIns="130940" bIns="6547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9934" y="7526096"/>
            <a:ext cx="3453024" cy="432318"/>
          </a:xfrm>
          <a:prstGeom prst="rect">
            <a:avLst/>
          </a:prstGeom>
        </p:spPr>
        <p:txBody>
          <a:bodyPr vert="horz" lIns="130940" tIns="65470" rIns="130940" bIns="6547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56214" y="7526096"/>
            <a:ext cx="4686247" cy="432318"/>
          </a:xfrm>
          <a:prstGeom prst="rect">
            <a:avLst/>
          </a:prstGeom>
        </p:spPr>
        <p:txBody>
          <a:bodyPr vert="horz" lIns="130940" tIns="65470" rIns="130940" bIns="6547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5717" y="7526096"/>
            <a:ext cx="3453024" cy="432318"/>
          </a:xfrm>
          <a:prstGeom prst="rect">
            <a:avLst/>
          </a:prstGeom>
        </p:spPr>
        <p:txBody>
          <a:bodyPr vert="horz" lIns="130940" tIns="65470" rIns="130940" bIns="6547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30940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1027" indent="-491027" algn="l" defTabSz="1309405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3893" indent="-409188" algn="l" defTabSz="130940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6755" indent="-327349" algn="l" defTabSz="130940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91457" indent="-327349" algn="l" defTabSz="130940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6161" indent="-327349" algn="l" defTabSz="1309405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864" indent="-327349" algn="l" defTabSz="130940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55565" indent="-327349" algn="l" defTabSz="130940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910269" indent="-327349" algn="l" defTabSz="130940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64969" indent="-327349" algn="l" defTabSz="130940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940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4702" algn="l" defTabSz="130940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405" algn="l" defTabSz="130940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64108" algn="l" defTabSz="130940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8809" algn="l" defTabSz="130940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73512" algn="l" defTabSz="130940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28215" algn="l" defTabSz="130940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918" algn="l" defTabSz="130940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37618" algn="l" defTabSz="130940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645" y="1114519"/>
            <a:ext cx="14552030" cy="5731809"/>
          </a:xfrm>
          <a:prstGeom prst="rect">
            <a:avLst/>
          </a:prstGeom>
          <a:noFill/>
          <a:ln w="76200">
            <a:noFill/>
          </a:ln>
        </p:spPr>
        <p:txBody>
          <a:bodyPr wrap="square" lIns="97521" tIns="48760" rIns="97521" bIns="48760" rtlCol="0">
            <a:prstTxWarp prst="textWave1">
              <a:avLst/>
            </a:prstTxWarp>
            <a:spAutoFit/>
          </a:bodyPr>
          <a:lstStyle/>
          <a:p>
            <a:pPr algn="ctr"/>
            <a:r>
              <a:rPr lang="en-US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Welcome to </a:t>
            </a:r>
          </a:p>
          <a:p>
            <a:pPr algn="ctr"/>
            <a:r>
              <a:rPr lang="en-US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our multimedia Class.</a:t>
            </a:r>
            <a:endParaRPr lang="en-US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1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21631"/>
            <a:ext cx="14798675" cy="71294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dirty="0">
                <a:latin typeface="Arial Black" pitchFamily="34" charset="0"/>
              </a:rPr>
              <a:t>           </a:t>
            </a:r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Active: Never tell a lie.</a:t>
            </a:r>
          </a:p>
          <a:p>
            <a:pPr algn="just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           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Passive : </a:t>
            </a:r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Let 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never a lie be told.</a:t>
            </a:r>
          </a:p>
          <a:p>
            <a:pPr algn="just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           Active : Never drive a car recklessly.</a:t>
            </a:r>
          </a:p>
          <a:p>
            <a:pPr algn="just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           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Passive : Let never a car be driven recklessly. </a:t>
            </a:r>
          </a:p>
          <a:p>
            <a:pPr algn="just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           Active : Never disobey your teachers.</a:t>
            </a:r>
          </a:p>
          <a:p>
            <a:pPr algn="just"/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           Passive : let never your teachers be </a:t>
            </a:r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disobeyed.</a:t>
            </a:r>
            <a:r>
              <a:rPr lang="en-GB" sz="3200" dirty="0" smtClean="0">
                <a:latin typeface="Gill Sans Ultra Bold" pitchFamily="34" charset="0"/>
              </a:rPr>
              <a:t>. </a:t>
            </a:r>
            <a:endParaRPr lang="en-GB" sz="3200" dirty="0">
              <a:latin typeface="Gill Sans Ultra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4798675" cy="1643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If   the  imperative  sentence starts  with   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“Never”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the structure: 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Let +</a:t>
            </a:r>
            <a:r>
              <a:rPr lang="en-GB" sz="3200" dirty="0" err="1">
                <a:solidFill>
                  <a:srgbClr val="0000D0"/>
                </a:solidFill>
                <a:latin typeface="Arial Black" pitchFamily="34" charset="0"/>
              </a:rPr>
              <a:t>never+object+be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 +</a:t>
            </a:r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v3+ ex</a:t>
            </a:r>
            <a:endParaRPr lang="en-GB" sz="3200" dirty="0">
              <a:solidFill>
                <a:srgbClr val="0000D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14798674" cy="81200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dirty="0" smtClean="0">
                <a:solidFill>
                  <a:schemeClr val="tx1"/>
                </a:solidFill>
                <a:latin typeface="Arial Black" pitchFamily="34" charset="0"/>
              </a:rPr>
              <a:t>  </a:t>
            </a:r>
          </a:p>
          <a:p>
            <a:pPr algn="just"/>
            <a:endParaRPr lang="en-GB" sz="2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en-GB" sz="2800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Active: please do this work.</a:t>
            </a:r>
          </a:p>
          <a:p>
            <a:pPr algn="just"/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  	</a:t>
            </a:r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Passive: You are requested to do this work.</a:t>
            </a:r>
          </a:p>
          <a:p>
            <a:pPr algn="just"/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  	Active: Please come here.</a:t>
            </a:r>
          </a:p>
          <a:p>
            <a:pPr algn="just"/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  	Passive</a:t>
            </a:r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: You are requested to come here.</a:t>
            </a:r>
          </a:p>
          <a:p>
            <a:pPr algn="just"/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lang="en-GB" sz="3200" dirty="0" err="1" smtClean="0">
                <a:solidFill>
                  <a:schemeClr val="tx1"/>
                </a:solidFill>
                <a:latin typeface="Arial Black" pitchFamily="34" charset="0"/>
              </a:rPr>
              <a:t>Active.Please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give me a glass of water.</a:t>
            </a:r>
          </a:p>
          <a:p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lang="en-GB" sz="3200" dirty="0" err="1" smtClean="0">
                <a:solidFill>
                  <a:srgbClr val="0000D0"/>
                </a:solidFill>
                <a:latin typeface="Arial Black" pitchFamily="34" charset="0"/>
              </a:rPr>
              <a:t>Passive:You</a:t>
            </a:r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are requested to give me a glass </a:t>
            </a:r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of water</a:t>
            </a:r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.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              </a:t>
            </a:r>
            <a:endParaRPr lang="en-GB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" y="0"/>
            <a:ext cx="14798676" cy="2231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If   the  imperative  sentence  starts  with 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“please”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Structure will be-- 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You are requested to+ “</a:t>
            </a:r>
            <a:r>
              <a:rPr lang="en-GB" sz="3200" dirty="0" err="1">
                <a:solidFill>
                  <a:srgbClr val="0000D0"/>
                </a:solidFill>
                <a:latin typeface="Arial Black" pitchFamily="34" charset="0"/>
              </a:rPr>
              <a:t>please”is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  </a:t>
            </a:r>
            <a:r>
              <a:rPr lang="en-GB" sz="3200" dirty="0" err="1">
                <a:solidFill>
                  <a:srgbClr val="0000D0"/>
                </a:solidFill>
                <a:latin typeface="Arial Black" pitchFamily="34" charset="0"/>
              </a:rPr>
              <a:t>omited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 +Extension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4798675" cy="81200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787725" lvl="8" indent="-457200" algn="just"/>
            <a:r>
              <a:rPr lang="en-GB" sz="4000" dirty="0">
                <a:solidFill>
                  <a:schemeClr val="tx1"/>
                </a:solidFill>
                <a:latin typeface="Gill Sans Ultra Bold" pitchFamily="34" charset="0"/>
              </a:rPr>
              <a:t>                                                                                        </a:t>
            </a:r>
            <a:endParaRPr lang="en-GB" sz="4400" b="1" dirty="0">
              <a:solidFill>
                <a:schemeClr val="tx1"/>
              </a:solidFill>
              <a:latin typeface="Britannic Bold" pitchFamily="34" charset="0"/>
            </a:endParaRPr>
          </a:p>
          <a:p>
            <a:pPr marL="4787725" lvl="8" indent="-457200" algn="just"/>
            <a:endParaRPr lang="en-GB" sz="4400" b="1" dirty="0">
              <a:solidFill>
                <a:schemeClr val="tx1"/>
              </a:solidFill>
              <a:latin typeface="Britannic Bold" pitchFamily="34" charset="0"/>
            </a:endParaRPr>
          </a:p>
          <a:p>
            <a:pPr marL="4787725" lvl="8" indent="-457200" algn="just"/>
            <a:endParaRPr lang="en-GB" sz="4400" b="1" dirty="0">
              <a:solidFill>
                <a:schemeClr val="tx1"/>
              </a:solidFill>
              <a:latin typeface="Britannic Bold" pitchFamily="34" charset="0"/>
            </a:endParaRPr>
          </a:p>
          <a:p>
            <a:pPr marL="4787725" lvl="8" indent="-457200" algn="just"/>
            <a:endParaRPr lang="en-GB" sz="4400" b="1" dirty="0">
              <a:solidFill>
                <a:schemeClr val="tx1"/>
              </a:solidFill>
              <a:latin typeface="Britannic Bold" pitchFamily="34" charset="0"/>
            </a:endParaRPr>
          </a:p>
          <a:p>
            <a:pPr marL="4787725" lvl="8" indent="-457200" algn="just"/>
            <a:endParaRPr lang="en-GB" sz="4400" b="1" dirty="0" smtClean="0">
              <a:solidFill>
                <a:schemeClr val="tx1"/>
              </a:solidFill>
              <a:latin typeface="Britannic Bold" pitchFamily="34" charset="0"/>
            </a:endParaRPr>
          </a:p>
          <a:p>
            <a:pPr marL="4787725" lvl="8" indent="-457200" algn="just"/>
            <a:endParaRPr lang="en-GB" sz="4400" b="1" dirty="0" smtClean="0">
              <a:solidFill>
                <a:schemeClr val="tx1"/>
              </a:solidFill>
              <a:latin typeface="Britannic Bold" pitchFamily="34" charset="0"/>
            </a:endParaRPr>
          </a:p>
          <a:p>
            <a:pPr marL="4787725" lvl="8" indent="-457200"/>
            <a:endParaRPr lang="en-GB" sz="4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787725" lvl="8" indent="-457200"/>
            <a:endParaRPr lang="en-GB" sz="4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787725" lvl="8" indent="-457200"/>
            <a:endParaRPr lang="en-GB" sz="4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/>
            <a:r>
              <a:rPr lang="en-GB" sz="4400" b="1" dirty="0" smtClean="0">
                <a:solidFill>
                  <a:schemeClr val="tx1"/>
                </a:solidFill>
                <a:latin typeface="Britannic Bold" pitchFamily="34" charset="0"/>
              </a:rPr>
              <a:t>                           </a:t>
            </a:r>
            <a:endParaRPr lang="en-GB" sz="4400" b="1" dirty="0">
              <a:solidFill>
                <a:schemeClr val="tx1"/>
              </a:solidFill>
              <a:latin typeface="Britannic Bold" pitchFamily="34" charset="0"/>
            </a:endParaRPr>
          </a:p>
          <a:p>
            <a:pPr marL="457200" indent="-457200" algn="just"/>
            <a:endParaRPr lang="en-GB" sz="4400" b="1" dirty="0">
              <a:solidFill>
                <a:schemeClr val="tx1"/>
              </a:solidFill>
              <a:latin typeface="Britannic Bold" pitchFamily="34" charset="0"/>
            </a:endParaRPr>
          </a:p>
          <a:p>
            <a:pPr marL="457200" indent="-457200" algn="just"/>
            <a:endParaRPr lang="en-GB" sz="4400" b="1" dirty="0">
              <a:solidFill>
                <a:schemeClr val="tx1"/>
              </a:solidFill>
              <a:latin typeface="Britannic Bold" pitchFamily="34" charset="0"/>
            </a:endParaRPr>
          </a:p>
          <a:p>
            <a:pPr marL="457200" indent="-457200" algn="just"/>
            <a:endParaRPr lang="en-GB" sz="4400" b="1" dirty="0">
              <a:solidFill>
                <a:schemeClr val="tx1"/>
              </a:solidFill>
              <a:latin typeface="Britannic Bold" pitchFamily="34" charset="0"/>
            </a:endParaRPr>
          </a:p>
          <a:p>
            <a:pPr marL="457200" indent="-457200" algn="just"/>
            <a:endParaRPr lang="en-GB" sz="4400" b="1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656137" y="0"/>
            <a:ext cx="5486400" cy="124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Franklin Gothic Heavy" pitchFamily="34" charset="0"/>
              </a:rPr>
              <a:t>Home task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9137" y="1393031"/>
            <a:ext cx="11658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 Black" pitchFamily="34" charset="0"/>
              </a:rPr>
              <a:t>Re-write  the following sentences  using the Active Voice.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137" y="3526631"/>
            <a:ext cx="141049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  a)Let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this work  be done.</a:t>
            </a:r>
          </a:p>
          <a:p>
            <a:pPr marL="457200" indent="-457200"/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  b)Let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the door be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shut.</a:t>
            </a:r>
          </a:p>
          <a:p>
            <a:pPr marL="457200" indent="-457200"/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  c)You are requested to go home.</a:t>
            </a:r>
          </a:p>
          <a:p>
            <a:pPr marL="457200" indent="-457200"/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  d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) Let it be done .</a:t>
            </a:r>
          </a:p>
          <a:p>
            <a:pPr marL="457200" indent="-457200"/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) Let this  book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be read.</a:t>
            </a:r>
          </a:p>
          <a:p>
            <a:pPr marL="457200" indent="-457200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et never a lie be told.</a:t>
            </a:r>
          </a:p>
          <a:p>
            <a:pPr marL="457200" indent="-457200"/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 g)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Let a shirt be bought for me.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877520" y="1432952"/>
            <a:ext cx="8385916" cy="445807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7521" tIns="48760" rIns="97521" bIns="48760" rtlCol="0" anchor="ctr"/>
          <a:lstStyle/>
          <a:p>
            <a:pPr algn="ctr"/>
            <a:r>
              <a:rPr lang="en-AU" sz="5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all for today.</a:t>
            </a:r>
          </a:p>
          <a:p>
            <a:pPr algn="ctr"/>
            <a:r>
              <a:rPr lang="en-AU" sz="5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Allah Hafez.</a:t>
            </a:r>
            <a:endParaRPr lang="en-AU" sz="5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1592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7727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486" y="656753"/>
            <a:ext cx="3206380" cy="29322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781815"/>
            <a:ext cx="8385916" cy="2655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30951" tIns="65476" rIns="130951" bIns="65476" rtlCol="0">
            <a:spAutoFit/>
          </a:bodyPr>
          <a:lstStyle/>
          <a:p>
            <a:r>
              <a:rPr lang="en-US" sz="4100" b="1" dirty="0" smtClean="0">
                <a:solidFill>
                  <a:schemeClr val="bg2"/>
                </a:solidFill>
              </a:rPr>
              <a:t>Faiz Ahmed</a:t>
            </a:r>
          </a:p>
          <a:p>
            <a:r>
              <a:rPr lang="en-US" sz="4100" b="1" dirty="0" smtClean="0">
                <a:solidFill>
                  <a:schemeClr val="bg2"/>
                </a:solidFill>
              </a:rPr>
              <a:t>Lecturer in English</a:t>
            </a:r>
          </a:p>
          <a:p>
            <a:r>
              <a:rPr lang="en-US" sz="4100" b="1" dirty="0" smtClean="0">
                <a:solidFill>
                  <a:schemeClr val="bg2"/>
                </a:solidFill>
              </a:rPr>
              <a:t>Bakila Fazil Degree Madrasha</a:t>
            </a:r>
          </a:p>
          <a:p>
            <a:r>
              <a:rPr lang="en-US" sz="4100" b="1" dirty="0" smtClean="0">
                <a:solidFill>
                  <a:schemeClr val="bg2"/>
                </a:solidFill>
              </a:rPr>
              <a:t>Hajiganj, Chandpur.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32560" y="4781816"/>
            <a:ext cx="6166115" cy="2655999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130951" tIns="65476" rIns="130951" bIns="65476" rtlCol="0">
            <a:spAutoFit/>
          </a:bodyPr>
          <a:lstStyle/>
          <a:p>
            <a:r>
              <a:rPr lang="en-US" sz="32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Class   </a:t>
            </a:r>
            <a:r>
              <a:rPr lang="en-US" sz="32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: XII</a:t>
            </a:r>
          </a:p>
          <a:p>
            <a:r>
              <a:rPr lang="en-US" sz="32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Sub     : English 2nd</a:t>
            </a:r>
          </a:p>
          <a:p>
            <a:r>
              <a:rPr lang="en-US" sz="32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Topic   : </a:t>
            </a:r>
            <a:r>
              <a:rPr lang="en-US" sz="3400" b="1" dirty="0" smtClean="0">
                <a:latin typeface="+mj-lt"/>
                <a:cs typeface="Times New Roman" panose="02020603050405020304" pitchFamily="18" charset="0"/>
              </a:rPr>
              <a:t>Voice change of Imperative Sentence.</a:t>
            </a:r>
            <a:endParaRPr lang="en-US" sz="3400" b="1" dirty="0" smtClean="0">
              <a:latin typeface="+mj-lt"/>
              <a:cs typeface="Times New Roman" panose="02020603050405020304" pitchFamily="18" charset="0"/>
            </a:endParaRPr>
          </a:p>
          <a:p>
            <a:endParaRPr lang="en-US" sz="3200" b="1" dirty="0" smtClean="0">
              <a:solidFill>
                <a:schemeClr val="bg2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46313" y="3785617"/>
            <a:ext cx="6782726" cy="6315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951" tIns="65476" rIns="130951" bIns="65476" rtlCol="0" anchor="ctr"/>
          <a:lstStyle/>
          <a:p>
            <a:pPr algn="ctr"/>
            <a:r>
              <a:rPr lang="en-US" sz="5100" dirty="0" smtClean="0"/>
              <a:t>IDENTITY</a:t>
            </a:r>
            <a:endParaRPr lang="en-US" sz="51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8509238" y="4781815"/>
            <a:ext cx="0" cy="22958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3001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4798675" cy="81200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08263" tIns="54132" rIns="108263" bIns="54132" rtlCol="0" anchor="ctr"/>
          <a:lstStyle/>
          <a:p>
            <a:pPr algn="ctr"/>
            <a:r>
              <a:rPr lang="en-GB" sz="4700" b="1" dirty="0">
                <a:solidFill>
                  <a:schemeClr val="tx1"/>
                </a:solidFill>
                <a:latin typeface="Arial Rounded MT Bold" pitchFamily="34" charset="0"/>
              </a:rPr>
              <a:t>Let's discuss the Voice Change of Imperative Sentence </a:t>
            </a:r>
            <a:r>
              <a:rPr lang="en-GB" sz="4700" b="1" dirty="0" smtClean="0">
                <a:solidFill>
                  <a:schemeClr val="tx1"/>
                </a:solidFill>
                <a:latin typeface="Arial Rounded MT Bold" pitchFamily="34" charset="0"/>
              </a:rPr>
              <a:t>in </a:t>
            </a:r>
            <a:r>
              <a:rPr lang="en-GB" sz="4700" b="1" dirty="0">
                <a:solidFill>
                  <a:schemeClr val="tx1"/>
                </a:solidFill>
                <a:latin typeface="Arial Rounded MT Bold" pitchFamily="34" charset="0"/>
              </a:rPr>
              <a:t>today's class.</a:t>
            </a:r>
          </a:p>
        </p:txBody>
      </p:sp>
      <p:sp>
        <p:nvSpPr>
          <p:cNvPr id="6" name="Oval 5"/>
          <p:cNvSpPr/>
          <p:nvPr/>
        </p:nvSpPr>
        <p:spPr>
          <a:xfrm>
            <a:off x="4192959" y="541342"/>
            <a:ext cx="6536082" cy="15374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3" tIns="54132" rIns="108263" bIns="54132" rtlCol="0" anchor="ctr"/>
          <a:lstStyle/>
          <a:p>
            <a:pPr algn="ctr"/>
            <a:r>
              <a:rPr lang="en-GB" sz="4200" dirty="0" smtClean="0">
                <a:latin typeface="Arial Black" pitchFamily="34" charset="0"/>
              </a:rPr>
              <a:t>Topic:</a:t>
            </a:r>
          </a:p>
          <a:p>
            <a:pPr algn="ctr"/>
            <a:r>
              <a:rPr lang="en-GB" sz="4200" dirty="0" smtClean="0">
                <a:latin typeface="Arial Black" pitchFamily="34" charset="0"/>
              </a:rPr>
              <a:t>Voice </a:t>
            </a:r>
            <a:r>
              <a:rPr lang="en-GB" sz="4200" dirty="0">
                <a:latin typeface="Arial Black" pitchFamily="34" charset="0"/>
              </a:rPr>
              <a:t>Change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4"/>
            <a:ext cx="14798675" cy="8120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3" tIns="54132" rIns="108263" bIns="54132"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" y="4"/>
            <a:ext cx="14798675" cy="10826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3" tIns="54132" rIns="108263" bIns="54132" rtlCol="0" anchor="ctr"/>
          <a:lstStyle/>
          <a:p>
            <a:pPr algn="ctr"/>
            <a:r>
              <a:rPr lang="en-GB" sz="6400" b="1" dirty="0"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Learning outcomes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9937" y="2688431"/>
            <a:ext cx="13411200" cy="3063976"/>
          </a:xfrm>
          <a:prstGeom prst="rect">
            <a:avLst/>
          </a:prstGeom>
        </p:spPr>
        <p:txBody>
          <a:bodyPr wrap="square" lIns="108263" tIns="54132" rIns="108263" bIns="54132">
            <a:spAutoFit/>
          </a:bodyPr>
          <a:lstStyle/>
          <a:p>
            <a:pPr algn="just"/>
            <a:r>
              <a:rPr lang="en-US" sz="4800" b="1" dirty="0">
                <a:solidFill>
                  <a:srgbClr val="0000D0"/>
                </a:solidFill>
                <a:latin typeface="Berlin Sans FB Demi" pitchFamily="34" charset="0"/>
              </a:rPr>
              <a:t>After </a:t>
            </a:r>
            <a:r>
              <a:rPr lang="en-US" sz="4800" b="1" dirty="0" smtClean="0">
                <a:solidFill>
                  <a:srgbClr val="0000D0"/>
                </a:solidFill>
                <a:latin typeface="Berlin Sans FB Demi" pitchFamily="34" charset="0"/>
              </a:rPr>
              <a:t>completing </a:t>
            </a:r>
            <a:r>
              <a:rPr lang="en-US" sz="4800" b="1" dirty="0" smtClean="0">
                <a:solidFill>
                  <a:srgbClr val="0000D0"/>
                </a:solidFill>
                <a:latin typeface="Berlin Sans FB Demi" pitchFamily="34" charset="0"/>
              </a:rPr>
              <a:t>the </a:t>
            </a:r>
            <a:r>
              <a:rPr lang="en-US" sz="4800" b="1" dirty="0">
                <a:solidFill>
                  <a:srgbClr val="0000D0"/>
                </a:solidFill>
                <a:latin typeface="Berlin Sans FB Demi" pitchFamily="34" charset="0"/>
              </a:rPr>
              <a:t>lesson, </a:t>
            </a:r>
            <a:r>
              <a:rPr lang="en-US" sz="4800" b="1" dirty="0" smtClean="0">
                <a:solidFill>
                  <a:srgbClr val="0000D0"/>
                </a:solidFill>
                <a:latin typeface="Berlin Sans FB Demi" pitchFamily="34" charset="0"/>
              </a:rPr>
              <a:t> </a:t>
            </a:r>
            <a:r>
              <a:rPr lang="en-US" sz="4800" b="1" dirty="0" smtClean="0">
                <a:solidFill>
                  <a:srgbClr val="0000D0"/>
                </a:solidFill>
                <a:latin typeface="Berlin Sans FB Demi" pitchFamily="34" charset="0"/>
              </a:rPr>
              <a:t>SS</a:t>
            </a:r>
            <a:r>
              <a:rPr lang="en-US" sz="4800" b="1" dirty="0" smtClean="0">
                <a:solidFill>
                  <a:srgbClr val="0000D0"/>
                </a:solidFill>
                <a:latin typeface="Berlin Sans FB Demi" pitchFamily="34" charset="0"/>
              </a:rPr>
              <a:t> </a:t>
            </a:r>
            <a:r>
              <a:rPr lang="en-US" sz="4800" b="1" dirty="0">
                <a:solidFill>
                  <a:srgbClr val="0000D0"/>
                </a:solidFill>
                <a:latin typeface="Berlin Sans FB Demi" pitchFamily="34" charset="0"/>
              </a:rPr>
              <a:t>will be able to---</a:t>
            </a:r>
          </a:p>
          <a:p>
            <a:pPr marL="405987" indent="-405987" algn="just">
              <a:buFont typeface="Wingdings" pitchFamily="2" charset="2"/>
              <a:buChar char="v"/>
            </a:pPr>
            <a:r>
              <a:rPr lang="en-US" sz="4800" b="1" dirty="0">
                <a:latin typeface="Berlin Sans FB Demi" pitchFamily="34" charset="0"/>
              </a:rPr>
              <a:t>define </a:t>
            </a:r>
            <a:r>
              <a:rPr lang="en-US" sz="4800" b="1" dirty="0" smtClean="0">
                <a:latin typeface="Berlin Sans FB Demi" pitchFamily="34" charset="0"/>
              </a:rPr>
              <a:t>the</a:t>
            </a:r>
            <a:r>
              <a:rPr lang="en-US" sz="4800" b="1" dirty="0" smtClean="0">
                <a:latin typeface="Berlin Sans FB Demi" pitchFamily="34" charset="0"/>
              </a:rPr>
              <a:t> </a:t>
            </a:r>
            <a:r>
              <a:rPr lang="en-US" sz="4800" b="1" dirty="0">
                <a:latin typeface="Berlin Sans FB Demi" pitchFamily="34" charset="0"/>
              </a:rPr>
              <a:t>Imperative </a:t>
            </a:r>
            <a:r>
              <a:rPr lang="en-US" sz="4800" b="1" dirty="0" smtClean="0">
                <a:latin typeface="Berlin Sans FB Demi" pitchFamily="34" charset="0"/>
              </a:rPr>
              <a:t>sentence</a:t>
            </a:r>
            <a:endParaRPr lang="en-US" sz="4800" b="1" dirty="0">
              <a:latin typeface="Berlin Sans FB Demi" pitchFamily="34" charset="0"/>
            </a:endParaRPr>
          </a:p>
          <a:p>
            <a:pPr marL="405987" indent="-405987" algn="just">
              <a:buFont typeface="Wingdings" pitchFamily="2" charset="2"/>
              <a:buChar char="v"/>
            </a:pPr>
            <a:r>
              <a:rPr lang="en-US" sz="4800" b="1" dirty="0" smtClean="0">
                <a:latin typeface="Berlin Sans FB Demi" pitchFamily="34" charset="0"/>
              </a:rPr>
              <a:t>Change into active </a:t>
            </a:r>
            <a:r>
              <a:rPr lang="en-US" sz="4800" b="1" dirty="0">
                <a:latin typeface="Berlin Sans FB Demi" pitchFamily="34" charset="0"/>
              </a:rPr>
              <a:t>to </a:t>
            </a:r>
            <a:r>
              <a:rPr lang="en-US" sz="4800" b="1" dirty="0" smtClean="0">
                <a:latin typeface="Berlin Sans FB Demi" pitchFamily="34" charset="0"/>
              </a:rPr>
              <a:t>passive of imperative sentence</a:t>
            </a:r>
            <a:endParaRPr lang="en-US" sz="4800" b="1" dirty="0">
              <a:latin typeface="Berlin Sans FB Dem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4798675" cy="81200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4800" dirty="0">
                <a:latin typeface="Arial Black" pitchFamily="34" charset="0"/>
              </a:rPr>
              <a:t>                     </a:t>
            </a:r>
          </a:p>
          <a:p>
            <a:pPr algn="just"/>
            <a:r>
              <a:rPr lang="en-GB" sz="4800" dirty="0">
                <a:latin typeface="Arial Black" pitchFamily="34" charset="0"/>
              </a:rPr>
              <a:t>                    </a:t>
            </a:r>
            <a:r>
              <a:rPr lang="en-GB" sz="4800" dirty="0">
                <a:latin typeface="Aharoni" pitchFamily="2" charset="-79"/>
                <a:cs typeface="Aharoni" pitchFamily="2" charset="-79"/>
              </a:rPr>
              <a:t>Do the work. (order)</a:t>
            </a:r>
          </a:p>
          <a:p>
            <a:pPr algn="just"/>
            <a:r>
              <a:rPr lang="en-GB" sz="4800" dirty="0">
                <a:latin typeface="Aharoni" pitchFamily="2" charset="-79"/>
                <a:cs typeface="Aharoni" pitchFamily="2" charset="-79"/>
              </a:rPr>
              <a:t>                    Never tell a lie .(advice)</a:t>
            </a:r>
          </a:p>
          <a:p>
            <a:pPr algn="just"/>
            <a:r>
              <a:rPr lang="en-GB" sz="4800" dirty="0">
                <a:latin typeface="Aharoni" pitchFamily="2" charset="-79"/>
                <a:cs typeface="Aharoni" pitchFamily="2" charset="-79"/>
              </a:rPr>
              <a:t>                    Please give me a pen. (request)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-1"/>
            <a:ext cx="14798675" cy="28408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Definition of Imperative sentence</a:t>
            </a:r>
            <a:r>
              <a:rPr lang="en-GB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GB" sz="4000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 sentence that expresses an order, advice  or request is called an Imperative Sentence.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5263812" cy="812006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Horizontal Scroll 2"/>
          <p:cNvSpPr/>
          <p:nvPr/>
        </p:nvSpPr>
        <p:spPr>
          <a:xfrm>
            <a:off x="3132137" y="0"/>
            <a:ext cx="7848600" cy="1774031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Bodoni MT Black" pitchFamily="18" charset="0"/>
              </a:rPr>
              <a:t>Passive  voice of </a:t>
            </a:r>
            <a:r>
              <a:rPr lang="en-GB" sz="3200" dirty="0">
                <a:solidFill>
                  <a:schemeClr val="bg1"/>
                </a:solidFill>
                <a:latin typeface="Bodoni MT Black" pitchFamily="18" charset="0"/>
              </a:rPr>
              <a:t>Imperative</a:t>
            </a:r>
            <a:r>
              <a:rPr lang="en-GB" sz="2800" dirty="0">
                <a:solidFill>
                  <a:schemeClr val="bg1"/>
                </a:solidFill>
                <a:latin typeface="Bodoni MT Black" pitchFamily="18" charset="0"/>
              </a:rPr>
              <a:t> Sentences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22537" y="2078831"/>
            <a:ext cx="9677400" cy="205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If  the  verb in Active Voice  expresses  </a:t>
            </a:r>
            <a:r>
              <a:rPr lang="en-GB" sz="3200" b="1" dirty="0">
                <a:solidFill>
                  <a:srgbClr val="0000D0"/>
                </a:solidFill>
                <a:latin typeface="SutonnyOMJ" pitchFamily="2" charset="0"/>
                <a:cs typeface="SutonnyOMJ" pitchFamily="2" charset="0"/>
              </a:rPr>
              <a:t>orders ,requests,  advice---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the structure will </a:t>
            </a:r>
            <a:r>
              <a:rPr lang="en-GB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be- </a:t>
            </a:r>
            <a:r>
              <a:rPr lang="en-GB" sz="3200" b="1" dirty="0" smtClean="0">
                <a:solidFill>
                  <a:srgbClr val="0000D0"/>
                </a:solidFill>
                <a:latin typeface="SutonnyOMJ" pitchFamily="2" charset="0"/>
                <a:cs typeface="SutonnyOMJ" pitchFamily="2" charset="0"/>
              </a:rPr>
              <a:t>let</a:t>
            </a:r>
            <a:r>
              <a:rPr lang="en-GB" sz="3200" b="1" dirty="0">
                <a:solidFill>
                  <a:srgbClr val="0000D0"/>
                </a:solidFill>
                <a:latin typeface="SutonnyOMJ" pitchFamily="2" charset="0"/>
                <a:cs typeface="SutonnyOMJ" pitchFamily="2" charset="0"/>
              </a:rPr>
              <a:t>+  Sub of obj+be+v3+ (by you)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8737" y="4441031"/>
            <a:ext cx="9067800" cy="289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Active: Shut the door</a:t>
            </a:r>
          </a:p>
          <a:p>
            <a:pPr algn="ctr"/>
            <a:r>
              <a:rPr lang="en-GB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Passive: Let the door be shut</a:t>
            </a:r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.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Active: Open your book</a:t>
            </a:r>
          </a:p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Passive : Let your book be opened..</a:t>
            </a:r>
          </a:p>
          <a:p>
            <a:pPr algn="ctr"/>
            <a:endParaRPr lang="en-GB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70337" y="5660231"/>
            <a:ext cx="66294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4798675" cy="81200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sz="3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endParaRPr lang="en-GB" sz="3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endParaRPr lang="en-GB" sz="3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Active </a:t>
            </a:r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: Do not tease the boy.</a:t>
            </a:r>
          </a:p>
          <a:p>
            <a:pPr algn="just"/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Passive : Let not the boy be teased  (by You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)</a:t>
            </a:r>
          </a:p>
          <a:p>
            <a:pPr algn="just"/>
            <a:endParaRPr lang="en-GB" sz="32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algn="just"/>
            <a:r>
              <a:rPr lang="en-GB" sz="3200" dirty="0" smtClean="0">
                <a:solidFill>
                  <a:srgbClr val="7E00A0"/>
                </a:solidFill>
                <a:latin typeface="Arial Black" pitchFamily="34" charset="0"/>
              </a:rPr>
              <a:t>                          </a:t>
            </a:r>
          </a:p>
          <a:p>
            <a:pPr algn="just"/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(a) Do not beat the dog.    (b) Do not eat this banana.    </a:t>
            </a:r>
          </a:p>
          <a:p>
            <a:pPr algn="just"/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(</a:t>
            </a:r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c) Do not laugh at the poor.   (d) Do not play football at noon.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4593431"/>
            <a:ext cx="3513137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FFFF00"/>
                </a:solidFill>
                <a:latin typeface="Arial Black" pitchFamily="34" charset="0"/>
              </a:rPr>
              <a:t>PRACTICE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446337" y="402431"/>
            <a:ext cx="9982200" cy="16216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 Black" pitchFamily="34" charset="0"/>
              </a:rPr>
              <a:t>Negative  Imperative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Arial Black" pitchFamily="34" charset="0"/>
              </a:rPr>
              <a:t>Structure</a:t>
            </a:r>
            <a:r>
              <a:rPr lang="en-GB" sz="2800" dirty="0" smtClean="0">
                <a:solidFill>
                  <a:schemeClr val="tx1"/>
                </a:solidFill>
                <a:latin typeface="Arial Black" pitchFamily="34" charset="0"/>
              </a:rPr>
              <a:t>:  </a:t>
            </a:r>
            <a:r>
              <a:rPr lang="en-GB" sz="2800" dirty="0">
                <a:solidFill>
                  <a:schemeClr val="tx1"/>
                </a:solidFill>
                <a:latin typeface="Arial Black" pitchFamily="34" charset="0"/>
              </a:rPr>
              <a:t>Let not+  </a:t>
            </a:r>
            <a:r>
              <a:rPr lang="en-GB" sz="2800" dirty="0" err="1" smtClean="0">
                <a:solidFill>
                  <a:schemeClr val="tx1"/>
                </a:solidFill>
                <a:latin typeface="Arial Black" pitchFamily="34" charset="0"/>
              </a:rPr>
              <a:t>obj</a:t>
            </a:r>
            <a:r>
              <a:rPr lang="en-GB" sz="2800" dirty="0" smtClean="0">
                <a:solidFill>
                  <a:schemeClr val="tx1"/>
                </a:solidFill>
                <a:latin typeface="Arial Black" pitchFamily="34" charset="0"/>
              </a:rPr>
              <a:t> as sub + be + v3 + </a:t>
            </a:r>
            <a:r>
              <a:rPr lang="en-GB" sz="2800" dirty="0">
                <a:solidFill>
                  <a:schemeClr val="tx1"/>
                </a:solidFill>
                <a:latin typeface="Arial Black" pitchFamily="34" charset="0"/>
              </a:rPr>
              <a:t>(</a:t>
            </a:r>
            <a:r>
              <a:rPr lang="en-GB" sz="2800" dirty="0" err="1">
                <a:solidFill>
                  <a:schemeClr val="tx1"/>
                </a:solidFill>
                <a:latin typeface="Arial Black" pitchFamily="34" charset="0"/>
              </a:rPr>
              <a:t>by+you</a:t>
            </a:r>
            <a:r>
              <a:rPr lang="en-GB" sz="2800" dirty="0">
                <a:solidFill>
                  <a:schemeClr val="tx1"/>
                </a:solidFill>
                <a:latin typeface="Arial Black" pitchFamily="34" charset="0"/>
              </a:rPr>
              <a:t>)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4866937" cy="81200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/>
            <a:endParaRPr lang="en-GB" sz="3200" dirty="0">
              <a:solidFill>
                <a:schemeClr val="tx1"/>
              </a:solidFill>
              <a:latin typeface="Eras Bold ITC" pitchFamily="34" charset="0"/>
            </a:endParaRPr>
          </a:p>
          <a:p>
            <a:pPr algn="ctr"/>
            <a:endParaRPr lang="en-GB" sz="3200" dirty="0">
              <a:solidFill>
                <a:schemeClr val="tx1"/>
              </a:solidFill>
              <a:latin typeface="Eras Bold ITC" pitchFamily="34" charset="0"/>
            </a:endParaRPr>
          </a:p>
          <a:p>
            <a:pPr algn="just"/>
            <a:endParaRPr lang="en-GB" sz="3200" dirty="0">
              <a:solidFill>
                <a:schemeClr val="tx1"/>
              </a:solidFill>
              <a:latin typeface="Eras Bold ITC" pitchFamily="34" charset="0"/>
            </a:endParaRPr>
          </a:p>
          <a:p>
            <a:pPr algn="just"/>
            <a:endParaRPr lang="en-GB" sz="3200" dirty="0">
              <a:solidFill>
                <a:schemeClr val="tx1"/>
              </a:solidFill>
              <a:latin typeface="Eras Bold ITC" pitchFamily="34" charset="0"/>
            </a:endParaRPr>
          </a:p>
          <a:p>
            <a:pPr algn="just"/>
            <a:endParaRPr lang="en-GB" sz="3200" dirty="0">
              <a:solidFill>
                <a:schemeClr val="tx1"/>
              </a:solidFill>
              <a:latin typeface="Eras Bold ITC" pitchFamily="34" charset="0"/>
            </a:endParaRPr>
          </a:p>
          <a:p>
            <a:pPr algn="just"/>
            <a:endParaRPr lang="en-GB" sz="3200" dirty="0">
              <a:solidFill>
                <a:schemeClr val="tx1"/>
              </a:solidFill>
              <a:latin typeface="Eras Bold ITC" pitchFamily="34" charset="0"/>
            </a:endParaRPr>
          </a:p>
          <a:p>
            <a:pPr algn="just"/>
            <a:endParaRPr lang="en-GB" sz="3200" dirty="0">
              <a:solidFill>
                <a:schemeClr val="tx1"/>
              </a:solidFill>
              <a:latin typeface="Eras Bold ITC" pitchFamily="34" charset="0"/>
            </a:endParaRPr>
          </a:p>
          <a:p>
            <a:pPr algn="just"/>
            <a:endParaRPr lang="en-GB" sz="3200" dirty="0">
              <a:solidFill>
                <a:schemeClr val="tx1"/>
              </a:solidFill>
              <a:latin typeface="Eras Bold ITC" pitchFamily="34" charset="0"/>
            </a:endParaRPr>
          </a:p>
          <a:p>
            <a:pPr algn="just"/>
            <a:endParaRPr lang="en-GB" sz="3200" dirty="0">
              <a:solidFill>
                <a:schemeClr val="tx1"/>
              </a:solidFill>
              <a:latin typeface="Eras Bold ITC" pitchFamily="34" charset="0"/>
            </a:endParaRPr>
          </a:p>
          <a:p>
            <a:pPr algn="just"/>
            <a:r>
              <a:rPr lang="en-GB" sz="3200" dirty="0">
                <a:solidFill>
                  <a:schemeClr val="tx1"/>
                </a:solidFill>
                <a:latin typeface="Eras Bold ITC" pitchFamily="34" charset="0"/>
              </a:rPr>
              <a:t>           </a:t>
            </a:r>
            <a:endParaRPr lang="en-GB" sz="3200" dirty="0" smtClean="0">
              <a:solidFill>
                <a:schemeClr val="tx1"/>
              </a:solidFill>
              <a:latin typeface="Eras Bold ITC" pitchFamily="34" charset="0"/>
            </a:endParaRPr>
          </a:p>
          <a:p>
            <a:pPr algn="just"/>
            <a:endParaRPr lang="en-GB" sz="3200" dirty="0" smtClean="0">
              <a:solidFill>
                <a:schemeClr val="tx1"/>
              </a:solidFill>
              <a:latin typeface="Eras Bold ITC" pitchFamily="34" charset="0"/>
            </a:endParaRPr>
          </a:p>
          <a:p>
            <a:pPr algn="just"/>
            <a:r>
              <a:rPr lang="en-GB" sz="3200" dirty="0" smtClean="0">
                <a:solidFill>
                  <a:schemeClr val="tx1"/>
                </a:solidFill>
                <a:latin typeface="Eras Bold ITC" pitchFamily="34" charset="0"/>
              </a:rPr>
              <a:t>	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    </a:t>
            </a:r>
          </a:p>
          <a:p>
            <a:pPr algn="just"/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	 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   </a:t>
            </a:r>
          </a:p>
          <a:p>
            <a:pPr algn="just"/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   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 Active</a:t>
            </a:r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: Let me do the work.</a:t>
            </a:r>
          </a:p>
          <a:p>
            <a:pPr algn="just"/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          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Passive: Let the work  be done by me. </a:t>
            </a:r>
          </a:p>
          <a:p>
            <a:pPr algn="just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             Active: Let him do the work.</a:t>
            </a:r>
          </a:p>
          <a:p>
            <a:pPr algn="just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             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Passive: Let the work be done by him</a:t>
            </a:r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.</a:t>
            </a:r>
          </a:p>
          <a:p>
            <a:pPr algn="just"/>
            <a:endParaRPr lang="en-GB" sz="3200" dirty="0">
              <a:solidFill>
                <a:srgbClr val="0000D0"/>
              </a:solidFill>
              <a:latin typeface="Arial Black" pitchFamily="34" charset="0"/>
            </a:endParaRPr>
          </a:p>
          <a:p>
            <a:pPr algn="just"/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                                                                </a:t>
            </a:r>
            <a:r>
              <a:rPr lang="en-GB" sz="4000" dirty="0" smtClean="0">
                <a:solidFill>
                  <a:srgbClr val="0000D0"/>
                </a:solidFill>
                <a:latin typeface="Arial Black" pitchFamily="34" charset="0"/>
              </a:rPr>
              <a:t>PRACTICE :</a:t>
            </a:r>
          </a:p>
          <a:p>
            <a:pPr algn="just"/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           </a:t>
            </a:r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(a)Let the girl sing a song.    (b)Let us play cricket.</a:t>
            </a:r>
          </a:p>
          <a:p>
            <a:pPr algn="just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           (c) Let him do it.   (d) Let her eat rice.    </a:t>
            </a:r>
          </a:p>
          <a:p>
            <a:pPr algn="just"/>
            <a:endParaRPr lang="en-GB" sz="32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endParaRPr lang="en-GB" sz="32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endParaRPr lang="en-GB" sz="32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endParaRPr lang="en-GB" sz="3200" dirty="0">
              <a:solidFill>
                <a:schemeClr val="tx1"/>
              </a:solidFill>
              <a:latin typeface="Eras Bold ITC" pitchFamily="34" charset="0"/>
            </a:endParaRPr>
          </a:p>
          <a:p>
            <a:pPr algn="ctr"/>
            <a:endParaRPr lang="en-GB" sz="3200" dirty="0">
              <a:solidFill>
                <a:schemeClr val="tx1"/>
              </a:solidFill>
              <a:latin typeface="Eras Bold ITC" pitchFamily="34" charset="0"/>
            </a:endParaRPr>
          </a:p>
          <a:p>
            <a:pPr algn="ctr"/>
            <a:endParaRPr lang="en-GB" sz="3200" dirty="0">
              <a:latin typeface="Bernard MT Condensed" pitchFamily="18" charset="0"/>
            </a:endParaRP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922337" y="554831"/>
            <a:ext cx="133350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sz="3200" dirty="0" smtClean="0">
              <a:solidFill>
                <a:schemeClr val="tx1"/>
              </a:solidFill>
              <a:latin typeface="Bernard MT Condensed" pitchFamily="18" charset="0"/>
            </a:endParaRPr>
          </a:p>
          <a:p>
            <a:pPr algn="just"/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If </a:t>
            </a:r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the  imperative  sentence  starts  with   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(Let+ personal object---me, </a:t>
            </a:r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us, 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you, him, her, them)</a:t>
            </a:r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 --the structure  will be:  </a:t>
            </a:r>
            <a:r>
              <a:rPr lang="en-GB" sz="3200" i="1" dirty="0">
                <a:solidFill>
                  <a:srgbClr val="0000D0"/>
                </a:solidFill>
                <a:latin typeface="Arial Black" pitchFamily="34" charset="0"/>
              </a:rPr>
              <a:t>Let +   </a:t>
            </a:r>
            <a:r>
              <a:rPr lang="en-GB" sz="3200" i="1" dirty="0" smtClean="0">
                <a:solidFill>
                  <a:srgbClr val="0000D0"/>
                </a:solidFill>
                <a:latin typeface="Arial Black" pitchFamily="34" charset="0"/>
              </a:rPr>
              <a:t>Object as sub +be + v3 + by </a:t>
            </a:r>
            <a:r>
              <a:rPr lang="en-GB" sz="3200" i="1" dirty="0">
                <a:solidFill>
                  <a:srgbClr val="0000D0"/>
                </a:solidFill>
                <a:latin typeface="Arial Black" pitchFamily="34" charset="0"/>
              </a:rPr>
              <a:t>+ personal object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4798675" cy="81200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GB" sz="3200" dirty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en-GB" sz="3200" dirty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en-GB" sz="3200" dirty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en-GB" sz="32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                       Active: Buy me a shirt.</a:t>
            </a:r>
          </a:p>
          <a:p>
            <a:pPr algn="ctr"/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Passive:  Let a shirt be bought for me.</a:t>
            </a:r>
          </a:p>
          <a:p>
            <a:pPr algn="just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                       Active: Give them the book.</a:t>
            </a:r>
          </a:p>
          <a:p>
            <a:pPr algn="ctr"/>
            <a:r>
              <a:rPr lang="en-GB" sz="3200" dirty="0" smtClean="0">
                <a:solidFill>
                  <a:srgbClr val="0000D0"/>
                </a:solidFill>
                <a:latin typeface="Arial Black" pitchFamily="34" charset="0"/>
              </a:rPr>
              <a:t>     Passive</a:t>
            </a:r>
            <a:r>
              <a:rPr lang="en-GB" sz="3200" dirty="0">
                <a:solidFill>
                  <a:srgbClr val="0000D0"/>
                </a:solidFill>
                <a:latin typeface="Arial Black" pitchFamily="34" charset="0"/>
              </a:rPr>
              <a:t>: Let the book be given for  them.</a:t>
            </a: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PRACTICE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(</a:t>
            </a:r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a)Pluck me a flower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. (</a:t>
            </a:r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b)Bring him a pen.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    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(</a:t>
            </a:r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c) Buy me a computer</a:t>
            </a:r>
            <a:r>
              <a:rPr lang="en-GB" sz="3200" dirty="0" smtClean="0">
                <a:solidFill>
                  <a:schemeClr val="tx1"/>
                </a:solidFill>
                <a:latin typeface="Arial Black" pitchFamily="34" charset="0"/>
              </a:rPr>
              <a:t>. (</a:t>
            </a:r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d) Give me the pen.</a:t>
            </a: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r>
              <a:rPr lang="en-GB" sz="32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3" name="Rectangle 2"/>
          <p:cNvSpPr/>
          <p:nvPr/>
        </p:nvSpPr>
        <p:spPr>
          <a:xfrm>
            <a:off x="769937" y="478631"/>
            <a:ext cx="13335000" cy="1371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Bernard MT Condensed" pitchFamily="18" charset="0"/>
              </a:rPr>
              <a:t> </a:t>
            </a:r>
            <a:r>
              <a:rPr lang="en-GB" sz="2800" dirty="0">
                <a:solidFill>
                  <a:schemeClr val="tx1"/>
                </a:solidFill>
                <a:latin typeface="Arial Black" pitchFamily="34" charset="0"/>
              </a:rPr>
              <a:t>If </a:t>
            </a:r>
            <a:r>
              <a:rPr lang="en-GB" sz="2800" dirty="0" smtClean="0">
                <a:solidFill>
                  <a:schemeClr val="tx1"/>
                </a:solidFill>
                <a:latin typeface="Arial Black" pitchFamily="34" charset="0"/>
              </a:rPr>
              <a:t>the  </a:t>
            </a:r>
            <a:r>
              <a:rPr lang="en-GB" sz="2800" dirty="0">
                <a:solidFill>
                  <a:schemeClr val="tx1"/>
                </a:solidFill>
                <a:latin typeface="Arial Black" pitchFamily="34" charset="0"/>
              </a:rPr>
              <a:t>imperative  sentence  starts with  </a:t>
            </a:r>
            <a:r>
              <a:rPr lang="en-GB" sz="2800" dirty="0">
                <a:solidFill>
                  <a:srgbClr val="0000D0"/>
                </a:solidFill>
                <a:latin typeface="Arial Black" pitchFamily="34" charset="0"/>
              </a:rPr>
              <a:t>---(main verb+ personal object)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Arial Black" pitchFamily="34" charset="0"/>
              </a:rPr>
              <a:t>the Structure will be--  </a:t>
            </a:r>
            <a:r>
              <a:rPr lang="en-GB" sz="2800" dirty="0">
                <a:solidFill>
                  <a:srgbClr val="0000D0"/>
                </a:solidFill>
                <a:latin typeface="Arial Black" pitchFamily="34" charset="0"/>
              </a:rPr>
              <a:t>Let +   Object+be+v3+for + personal object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3995</TotalTime>
  <Words>587</Words>
  <Application>Microsoft Office PowerPoint</Application>
  <PresentationFormat>Custom</PresentationFormat>
  <Paragraphs>153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Faiz Ahmed</cp:lastModifiedBy>
  <cp:revision>407</cp:revision>
  <dcterms:created xsi:type="dcterms:W3CDTF">2006-08-16T00:00:00Z</dcterms:created>
  <dcterms:modified xsi:type="dcterms:W3CDTF">2021-08-01T10:00:07Z</dcterms:modified>
</cp:coreProperties>
</file>