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2"/>
    <p:sldId id="257" r:id="rId63"/>
    <p:sldId id="258" r:id="rId64"/>
    <p:sldId id="259" r:id="rId65"/>
    <p:sldId id="260" r:id="rId66"/>
    <p:sldId id="261" r:id="rId67"/>
    <p:sldId id="262" r:id="rId68"/>
    <p:sldId id="263" r:id="rId69"/>
    <p:sldId id="264" r:id="rId70"/>
    <p:sldId id="265" r:id="rId71"/>
    <p:sldId id="266" r:id="rId72"/>
    <p:sldId id="267" r:id="rId73"/>
    <p:sldId id="268" r:id="rId74"/>
    <p:sldId id="269" r:id="rId75"/>
    <p:sldId id="270" r:id="rId76"/>
    <p:sldId id="271" r:id="rId77"/>
    <p:sldId id="272" r:id="rId78"/>
    <p:sldId id="273" r:id="rId79"/>
    <p:sldId id="274" r:id="rId80"/>
    <p:sldId id="275" r:id="rId81"/>
    <p:sldId id="276" r:id="rId82"/>
    <p:sldId id="277" r:id="rId83"/>
    <p:sldId id="278" r:id="rId84"/>
    <p:sldId id="279" r:id="rId85"/>
    <p:sldId id="280" r:id="rId86"/>
    <p:sldId id="281" r:id="rId87"/>
    <p:sldId id="282" r:id="rId88"/>
    <p:sldId id="283" r:id="rId89"/>
    <p:sldId id="284" r:id="rId90"/>
    <p:sldId id="285" r:id="rId91"/>
  </p:sldIdLst>
  <p:sldSz cx="18288000" cy="10287000"/>
  <p:notesSz cx="6858000" cy="9144000"/>
  <p:embeddedFontLst>
    <p:embeddedFont>
      <p:font typeface="Glacial Indifference" charset="1" panose="00000000000000000000"/>
      <p:regular r:id="rId6"/>
    </p:embeddedFont>
    <p:embeddedFont>
      <p:font typeface="Glacial Indifference Bold" charset="1" panose="00000800000000000000"/>
      <p:regular r:id="rId7"/>
    </p:embeddedFont>
    <p:embeddedFont>
      <p:font typeface="Glacial Indifference Italics" charset="1" panose="00000000000000000000"/>
      <p:regular r:id="rId8"/>
    </p:embeddedFont>
    <p:embeddedFont>
      <p:font typeface="Glacial Indifference Bold Italics" charset="1" panose="00000800000000000000"/>
      <p:regular r:id="rId9"/>
    </p:embeddedFont>
    <p:embeddedFont>
      <p:font typeface="Marta" charset="1" panose="02000503060000020003"/>
      <p:regular r:id="rId10"/>
    </p:embeddedFont>
    <p:embeddedFont>
      <p:font typeface="Marta Bold" charset="1" panose="02000503060000020003"/>
      <p:regular r:id="rId11"/>
    </p:embeddedFont>
    <p:embeddedFont>
      <p:font typeface="Marta Italics" charset="1" panose="02000503060000020003"/>
      <p:regular r:id="rId12"/>
    </p:embeddedFont>
    <p:embeddedFont>
      <p:font typeface="Nunito" charset="1" panose="00000500000000000000"/>
      <p:regular r:id="rId13"/>
    </p:embeddedFont>
    <p:embeddedFont>
      <p:font typeface="Nunito Bold" charset="1" panose="00000800000000000000"/>
      <p:regular r:id="rId14"/>
    </p:embeddedFont>
    <p:embeddedFont>
      <p:font typeface="Arimo" charset="1" panose="020B0604020202020204"/>
      <p:regular r:id="rId15"/>
    </p:embeddedFont>
    <p:embeddedFont>
      <p:font typeface="Arimo Bold" charset="1" panose="020B0704020202020204"/>
      <p:regular r:id="rId16"/>
    </p:embeddedFont>
    <p:embeddedFont>
      <p:font typeface="Arimo Italics" charset="1" panose="020B0604020202090204"/>
      <p:regular r:id="rId17"/>
    </p:embeddedFont>
    <p:embeddedFont>
      <p:font typeface="Arimo Bold Italics" charset="1" panose="020B0704020202090204"/>
      <p:regular r:id="rId18"/>
    </p:embeddedFont>
    <p:embeddedFont>
      <p:font typeface="Archivo Black" charset="1" panose="020B0A03020202020B04"/>
      <p:regular r:id="rId19"/>
    </p:embeddedFont>
    <p:embeddedFont>
      <p:font typeface="Cooper Hewitt" charset="1" panose="00000000000000000000"/>
      <p:regular r:id="rId20"/>
    </p:embeddedFont>
    <p:embeddedFont>
      <p:font typeface="Cooper Hewitt Bold" charset="1" panose="00000000000000000000"/>
      <p:regular r:id="rId21"/>
    </p:embeddedFont>
    <p:embeddedFont>
      <p:font typeface="Cooper Hewitt Italics" charset="1" panose="00000000000000000000"/>
      <p:regular r:id="rId22"/>
    </p:embeddedFont>
    <p:embeddedFont>
      <p:font typeface="Cooper Hewitt Bold Italics" charset="1" panose="00000000000000000000"/>
      <p:regular r:id="rId23"/>
    </p:embeddedFont>
    <p:embeddedFont>
      <p:font typeface="League Spartan" charset="1" panose="00000800000000000000"/>
      <p:regular r:id="rId24"/>
    </p:embeddedFont>
    <p:embeddedFont>
      <p:font typeface="Cooper Hewitt Heavy" charset="1" panose="00000000000000000000"/>
      <p:regular r:id="rId25"/>
    </p:embeddedFont>
    <p:embeddedFont>
      <p:font typeface="Cooper Hewitt Heavy Italics" charset="1" panose="00000000000000000000"/>
      <p:regular r:id="rId26"/>
    </p:embeddedFont>
    <p:embeddedFont>
      <p:font typeface="Source Serif Pro" charset="1" panose="02040603050405020204"/>
      <p:regular r:id="rId27"/>
    </p:embeddedFont>
    <p:embeddedFont>
      <p:font typeface="Source Serif Pro Bold" charset="1" panose="02040803050405020204"/>
      <p:regular r:id="rId28"/>
    </p:embeddedFont>
    <p:embeddedFont>
      <p:font typeface="Clear Sans Regular" charset="1" panose="020B0503030202020304"/>
      <p:regular r:id="rId29"/>
    </p:embeddedFont>
    <p:embeddedFont>
      <p:font typeface="Clear Sans Regular Bold" charset="1" panose="020B0603030202020304"/>
      <p:regular r:id="rId30"/>
    </p:embeddedFont>
    <p:embeddedFont>
      <p:font typeface="Clear Sans Regular Italics" charset="1" panose="020B0503030202090304"/>
      <p:regular r:id="rId31"/>
    </p:embeddedFont>
    <p:embeddedFont>
      <p:font typeface="Clear Sans Regular Bold Italics" charset="1" panose="020B0603030202090304"/>
      <p:regular r:id="rId32"/>
    </p:embeddedFont>
    <p:embeddedFont>
      <p:font typeface="Pathway Gothic One" charset="1" panose="02000506050000020004"/>
      <p:regular r:id="rId33"/>
    </p:embeddedFont>
    <p:embeddedFont>
      <p:font typeface="Bukhari Script" charset="1" panose="00000500000000000000"/>
      <p:regular r:id="rId34"/>
    </p:embeddedFont>
    <p:embeddedFont>
      <p:font typeface="Crimson Pro" charset="1" panose="00000000000000000000"/>
      <p:regular r:id="rId35"/>
    </p:embeddedFont>
    <p:embeddedFont>
      <p:font typeface="Crimson Pro Bold" charset="1" panose="00000000000000000000"/>
      <p:regular r:id="rId36"/>
    </p:embeddedFont>
    <p:embeddedFont>
      <p:font typeface="Crimson Pro Italics" charset="1" panose="00000000000000000000"/>
      <p:regular r:id="rId37"/>
    </p:embeddedFont>
    <p:embeddedFont>
      <p:font typeface="Crimson Pro Bold Italics" charset="1" panose="00000000000000000000"/>
      <p:regular r:id="rId38"/>
    </p:embeddedFont>
    <p:embeddedFont>
      <p:font typeface="Open Sans Light" charset="1" panose="020B0306030504020204"/>
      <p:regular r:id="rId39"/>
    </p:embeddedFont>
    <p:embeddedFont>
      <p:font typeface="Open Sans Light Bold" charset="1" panose="020B0806030504020204"/>
      <p:regular r:id="rId40"/>
    </p:embeddedFont>
    <p:embeddedFont>
      <p:font typeface="Open Sans Light Italics" charset="1" panose="020B0306030504020204"/>
      <p:regular r:id="rId41"/>
    </p:embeddedFont>
    <p:embeddedFont>
      <p:font typeface="Open Sans Light Bold Italics" charset="1" panose="020B0806030504020204"/>
      <p:regular r:id="rId42"/>
    </p:embeddedFont>
    <p:embeddedFont>
      <p:font typeface="Open Sans" charset="1" panose="020B0606030504020204"/>
      <p:regular r:id="rId43"/>
    </p:embeddedFont>
    <p:embeddedFont>
      <p:font typeface="Open Sans Bold" charset="1" panose="020B0806030504020204"/>
      <p:regular r:id="rId44"/>
    </p:embeddedFont>
    <p:embeddedFont>
      <p:font typeface="Open Sans Italics" charset="1" panose="020B0606030504020204"/>
      <p:regular r:id="rId45"/>
    </p:embeddedFont>
    <p:embeddedFont>
      <p:font typeface="Open Sans Bold Italics" charset="1" panose="020B0806030504020204"/>
      <p:regular r:id="rId46"/>
    </p:embeddedFont>
    <p:embeddedFont>
      <p:font typeface="Open Sans Extra Bold" charset="1" panose="020B0906030804020204"/>
      <p:regular r:id="rId47"/>
    </p:embeddedFont>
    <p:embeddedFont>
      <p:font typeface="Open Sans Extra Bold Italics" charset="1" panose="020B0906030804020204"/>
      <p:regular r:id="rId48"/>
    </p:embeddedFont>
    <p:embeddedFont>
      <p:font typeface="Cormorant Garamond Light" charset="1" panose="00000400000000000000"/>
      <p:regular r:id="rId49"/>
    </p:embeddedFont>
    <p:embeddedFont>
      <p:font typeface="Cormorant Garamond Light Bold" charset="1" panose="00000500000000000000"/>
      <p:regular r:id="rId50"/>
    </p:embeddedFont>
    <p:embeddedFont>
      <p:font typeface="Cormorant Garamond Light Italics" charset="1" panose="00000400000000000000"/>
      <p:regular r:id="rId51"/>
    </p:embeddedFont>
    <p:embeddedFont>
      <p:font typeface="Cormorant Garamond Light Bold Italics" charset="1" panose="00000500000000000000"/>
      <p:regular r:id="rId52"/>
    </p:embeddedFont>
    <p:embeddedFont>
      <p:font typeface="Marcellus" charset="1" panose="020E0602050203020307"/>
      <p:regular r:id="rId53"/>
    </p:embeddedFont>
    <p:embeddedFont>
      <p:font typeface="Space Mono" charset="1" panose="02000509040000020004"/>
      <p:regular r:id="rId54"/>
    </p:embeddedFont>
    <p:embeddedFont>
      <p:font typeface="Space Mono Bold" charset="1" panose="02000809030000020004"/>
      <p:regular r:id="rId55"/>
    </p:embeddedFont>
    <p:embeddedFont>
      <p:font typeface="Space Mono Italics" charset="1" panose="02000509090000090004"/>
      <p:regular r:id="rId56"/>
    </p:embeddedFont>
    <p:embeddedFont>
      <p:font typeface="Space Mono Bold Italics" charset="1" panose="02000809040000090004"/>
      <p:regular r:id="rId57"/>
    </p:embeddedFont>
    <p:embeddedFont>
      <p:font typeface="Now" charset="1" panose="00000500000000000000"/>
      <p:regular r:id="rId58"/>
    </p:embeddedFont>
    <p:embeddedFont>
      <p:font typeface="Now Bold" charset="1" panose="00000600000000000000"/>
      <p:regular r:id="rId59"/>
    </p:embeddedFont>
    <p:embeddedFont>
      <p:font typeface="Noto Serif Display Black" charset="1" panose="02020A02080505020204"/>
      <p:regular r:id="rId60"/>
    </p:embeddedFont>
    <p:embeddedFont>
      <p:font typeface="Noto Serif Display Black Italics" charset="1" panose="02020A02080505090204"/>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54" Target="fonts/font54.fntdata" Type="http://schemas.openxmlformats.org/officeDocument/2006/relationships/font"/><Relationship Id="rId55" Target="fonts/font55.fntdata" Type="http://schemas.openxmlformats.org/officeDocument/2006/relationships/font"/><Relationship Id="rId56" Target="fonts/font56.fntdata" Type="http://schemas.openxmlformats.org/officeDocument/2006/relationships/font"/><Relationship Id="rId57" Target="fonts/font57.fntdata" Type="http://schemas.openxmlformats.org/officeDocument/2006/relationships/font"/><Relationship Id="rId58" Target="fonts/font58.fntdata" Type="http://schemas.openxmlformats.org/officeDocument/2006/relationships/font"/><Relationship Id="rId59" Target="fonts/font59.fntdata" Type="http://schemas.openxmlformats.org/officeDocument/2006/relationships/font"/><Relationship Id="rId6" Target="fonts/font6.fntdata" Type="http://schemas.openxmlformats.org/officeDocument/2006/relationships/font"/><Relationship Id="rId60" Target="fonts/font60.fntdata" Type="http://schemas.openxmlformats.org/officeDocument/2006/relationships/font"/><Relationship Id="rId61" Target="fonts/font61.fntdata" Type="http://schemas.openxmlformats.org/officeDocument/2006/relationships/font"/><Relationship Id="rId62" Target="slides/slide1.xml" Type="http://schemas.openxmlformats.org/officeDocument/2006/relationships/slide"/><Relationship Id="rId63" Target="slides/slide2.xml" Type="http://schemas.openxmlformats.org/officeDocument/2006/relationships/slide"/><Relationship Id="rId64" Target="slides/slide3.xml" Type="http://schemas.openxmlformats.org/officeDocument/2006/relationships/slide"/><Relationship Id="rId65" Target="slides/slide4.xml" Type="http://schemas.openxmlformats.org/officeDocument/2006/relationships/slide"/><Relationship Id="rId66" Target="slides/slide5.xml" Type="http://schemas.openxmlformats.org/officeDocument/2006/relationships/slide"/><Relationship Id="rId67" Target="slides/slide6.xml" Type="http://schemas.openxmlformats.org/officeDocument/2006/relationships/slide"/><Relationship Id="rId68" Target="slides/slide7.xml" Type="http://schemas.openxmlformats.org/officeDocument/2006/relationships/slide"/><Relationship Id="rId69" Target="slides/slide8.xml" Type="http://schemas.openxmlformats.org/officeDocument/2006/relationships/slide"/><Relationship Id="rId7" Target="fonts/font7.fntdata" Type="http://schemas.openxmlformats.org/officeDocument/2006/relationships/font"/><Relationship Id="rId70" Target="slides/slide9.xml" Type="http://schemas.openxmlformats.org/officeDocument/2006/relationships/slide"/><Relationship Id="rId71" Target="slides/slide10.xml" Type="http://schemas.openxmlformats.org/officeDocument/2006/relationships/slide"/><Relationship Id="rId72" Target="slides/slide11.xml" Type="http://schemas.openxmlformats.org/officeDocument/2006/relationships/slide"/><Relationship Id="rId73" Target="slides/slide12.xml" Type="http://schemas.openxmlformats.org/officeDocument/2006/relationships/slide"/><Relationship Id="rId74" Target="slides/slide13.xml" Type="http://schemas.openxmlformats.org/officeDocument/2006/relationships/slide"/><Relationship Id="rId75" Target="slides/slide14.xml" Type="http://schemas.openxmlformats.org/officeDocument/2006/relationships/slide"/><Relationship Id="rId76" Target="slides/slide15.xml" Type="http://schemas.openxmlformats.org/officeDocument/2006/relationships/slide"/><Relationship Id="rId77" Target="slides/slide16.xml" Type="http://schemas.openxmlformats.org/officeDocument/2006/relationships/slide"/><Relationship Id="rId78" Target="slides/slide17.xml" Type="http://schemas.openxmlformats.org/officeDocument/2006/relationships/slide"/><Relationship Id="rId79" Target="slides/slide18.xml" Type="http://schemas.openxmlformats.org/officeDocument/2006/relationships/slide"/><Relationship Id="rId8" Target="fonts/font8.fntdata" Type="http://schemas.openxmlformats.org/officeDocument/2006/relationships/font"/><Relationship Id="rId80" Target="slides/slide19.xml" Type="http://schemas.openxmlformats.org/officeDocument/2006/relationships/slide"/><Relationship Id="rId81" Target="slides/slide20.xml" Type="http://schemas.openxmlformats.org/officeDocument/2006/relationships/slide"/><Relationship Id="rId82" Target="slides/slide21.xml" Type="http://schemas.openxmlformats.org/officeDocument/2006/relationships/slide"/><Relationship Id="rId83" Target="slides/slide22.xml" Type="http://schemas.openxmlformats.org/officeDocument/2006/relationships/slide"/><Relationship Id="rId84" Target="slides/slide23.xml" Type="http://schemas.openxmlformats.org/officeDocument/2006/relationships/slide"/><Relationship Id="rId85" Target="slides/slide24.xml" Type="http://schemas.openxmlformats.org/officeDocument/2006/relationships/slide"/><Relationship Id="rId86" Target="slides/slide25.xml" Type="http://schemas.openxmlformats.org/officeDocument/2006/relationships/slide"/><Relationship Id="rId87" Target="slides/slide26.xml" Type="http://schemas.openxmlformats.org/officeDocument/2006/relationships/slide"/><Relationship Id="rId88" Target="slides/slide27.xml" Type="http://schemas.openxmlformats.org/officeDocument/2006/relationships/slide"/><Relationship Id="rId89" Target="slides/slide28.xml" Type="http://schemas.openxmlformats.org/officeDocument/2006/relationships/slide"/><Relationship Id="rId9" Target="fonts/font9.fntdata" Type="http://schemas.openxmlformats.org/officeDocument/2006/relationships/font"/><Relationship Id="rId90" Target="slides/slide29.xml" Type="http://schemas.openxmlformats.org/officeDocument/2006/relationships/slide"/><Relationship Id="rId91" Target="slides/slide30.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11" Target="../media/image23.svg" Type="http://schemas.openxmlformats.org/officeDocument/2006/relationships/image"/><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 Id="rId6" Target="../media/image28.png" Type="http://schemas.openxmlformats.org/officeDocument/2006/relationships/image"/><Relationship Id="rId7" Target="../media/image29.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 Id="rId3" Target="../media/image31.png" Type="http://schemas.openxmlformats.org/officeDocument/2006/relationships/image"/><Relationship Id="rId4" Target="../media/image32.svg" Type="http://schemas.openxmlformats.org/officeDocument/2006/relationships/image"/><Relationship Id="rId5" Target="../media/image3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0" y="3689930"/>
            <a:ext cx="18288000" cy="2344792"/>
            <a:chOff x="0" y="0"/>
            <a:chExt cx="24384000" cy="3126389"/>
          </a:xfrm>
        </p:grpSpPr>
        <p:sp>
          <p:nvSpPr>
            <p:cNvPr name="TextBox 3" id="3"/>
            <p:cNvSpPr txBox="true"/>
            <p:nvPr/>
          </p:nvSpPr>
          <p:spPr>
            <a:xfrm rot="0">
              <a:off x="0" y="152400"/>
              <a:ext cx="24384000" cy="1552802"/>
            </a:xfrm>
            <a:prstGeom prst="rect">
              <a:avLst/>
            </a:prstGeom>
          </p:spPr>
          <p:txBody>
            <a:bodyPr anchor="t" rtlCol="false" tIns="0" lIns="0" bIns="0" rIns="0">
              <a:spAutoFit/>
            </a:bodyPr>
            <a:lstStyle/>
            <a:p>
              <a:pPr algn="ctr">
                <a:lnSpc>
                  <a:spcPts val="8419"/>
                </a:lnSpc>
              </a:pPr>
              <a:r>
                <a:rPr lang="en-US" sz="8419">
                  <a:solidFill>
                    <a:srgbClr val="202020"/>
                  </a:solidFill>
                  <a:cs typeface="Glacial Indifference Bold"/>
                </a:rPr>
                <a:t>হালিশহর বেগমজান উচ্চ বিদ্যালয়</a:t>
              </a:r>
            </a:p>
          </p:txBody>
        </p:sp>
        <p:sp>
          <p:nvSpPr>
            <p:cNvPr name="TextBox 4" id="4"/>
            <p:cNvSpPr txBox="true"/>
            <p:nvPr/>
          </p:nvSpPr>
          <p:spPr>
            <a:xfrm rot="0">
              <a:off x="3142749" y="1896079"/>
              <a:ext cx="18098503" cy="1230311"/>
            </a:xfrm>
            <a:prstGeom prst="rect">
              <a:avLst/>
            </a:prstGeom>
          </p:spPr>
          <p:txBody>
            <a:bodyPr anchor="t" rtlCol="false" tIns="0" lIns="0" bIns="0" rIns="0">
              <a:spAutoFit/>
            </a:bodyPr>
            <a:lstStyle/>
            <a:p>
              <a:pPr algn="ctr">
                <a:lnSpc>
                  <a:spcPts val="7735"/>
                </a:lnSpc>
              </a:pPr>
              <a:r>
                <a:rPr lang="en-US" sz="5525" spc="110">
                  <a:solidFill>
                    <a:srgbClr val="202020"/>
                  </a:solidFill>
                  <a:cs typeface="Glacial Indifference"/>
                </a:rPr>
                <a:t>অনলাইন ক্লাস</a:t>
              </a:r>
            </a:p>
          </p:txBody>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609343" y="7102522"/>
            <a:ext cx="5091953" cy="5091953"/>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9654897">
            <a:off x="-1156233" y="993276"/>
            <a:ext cx="4748041" cy="2374020"/>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429399" y="-824993"/>
            <a:ext cx="3707385" cy="3707385"/>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5400000">
            <a:off x="264908" y="-763564"/>
            <a:ext cx="3584528" cy="3584528"/>
          </a:xfrm>
          <a:prstGeom prst="rect">
            <a:avLst/>
          </a:prstGeom>
        </p:spPr>
      </p:pic>
      <p:pic>
        <p:nvPicPr>
          <p:cNvPr name="Picture 9" id="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6495736" y="7951811"/>
            <a:ext cx="3584528" cy="3584528"/>
          </a:xfrm>
          <a:prstGeom prst="rect">
            <a:avLst/>
          </a:prstGeom>
        </p:spPr>
      </p:pic>
      <p:grpSp>
        <p:nvGrpSpPr>
          <p:cNvPr name="Group 10" id="10"/>
          <p:cNvGrpSpPr>
            <a:grpSpLocks noChangeAspect="true"/>
          </p:cNvGrpSpPr>
          <p:nvPr/>
        </p:nvGrpSpPr>
        <p:grpSpPr>
          <a:xfrm rot="0">
            <a:off x="-1667442" y="7810289"/>
            <a:ext cx="4953421" cy="4953421"/>
            <a:chOff x="0" y="0"/>
            <a:chExt cx="1708150" cy="1708150"/>
          </a:xfrm>
        </p:grpSpPr>
        <p:sp>
          <p:nvSpPr>
            <p:cNvPr name="Freeform 11" id="11"/>
            <p:cNvSpPr/>
            <p:nvPr/>
          </p:nvSpPr>
          <p:spPr>
            <a:xfrm>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DBE14"/>
            </a:solidFill>
          </p:spPr>
        </p:sp>
      </p:grpSp>
      <p:grpSp>
        <p:nvGrpSpPr>
          <p:cNvPr name="Group 12" id="12"/>
          <p:cNvGrpSpPr/>
          <p:nvPr/>
        </p:nvGrpSpPr>
        <p:grpSpPr>
          <a:xfrm rot="0">
            <a:off x="1217787" y="8044012"/>
            <a:ext cx="9397862" cy="1604486"/>
            <a:chOff x="0" y="0"/>
            <a:chExt cx="12530482" cy="2139314"/>
          </a:xfrm>
        </p:grpSpPr>
        <p:sp>
          <p:nvSpPr>
            <p:cNvPr name="TextBox 13" id="13"/>
            <p:cNvSpPr txBox="true"/>
            <p:nvPr/>
          </p:nvSpPr>
          <p:spPr>
            <a:xfrm rot="0">
              <a:off x="0" y="-57150"/>
              <a:ext cx="12530482" cy="976505"/>
            </a:xfrm>
            <a:prstGeom prst="rect">
              <a:avLst/>
            </a:prstGeom>
          </p:spPr>
          <p:txBody>
            <a:bodyPr anchor="t" rtlCol="false" tIns="0" lIns="0" bIns="0" rIns="0">
              <a:spAutoFit/>
            </a:bodyPr>
            <a:lstStyle/>
            <a:p>
              <a:pPr algn="ctr">
                <a:lnSpc>
                  <a:spcPts val="6193"/>
                </a:lnSpc>
              </a:pPr>
              <a:r>
                <a:rPr lang="en-US" sz="4588" spc="688">
                  <a:solidFill>
                    <a:srgbClr val="000000"/>
                  </a:solidFill>
                  <a:cs typeface="Source Serif Pro Bold"/>
                </a:rPr>
                <a:t>মিসেস হাসিনা বেগম</a:t>
              </a:r>
            </a:p>
          </p:txBody>
        </p:sp>
        <p:sp>
          <p:nvSpPr>
            <p:cNvPr name="TextBox 14" id="14"/>
            <p:cNvSpPr txBox="true"/>
            <p:nvPr/>
          </p:nvSpPr>
          <p:spPr>
            <a:xfrm rot="0">
              <a:off x="0" y="1319491"/>
              <a:ext cx="12530482" cy="819823"/>
            </a:xfrm>
            <a:prstGeom prst="rect">
              <a:avLst/>
            </a:prstGeom>
          </p:spPr>
          <p:txBody>
            <a:bodyPr anchor="t" rtlCol="false" tIns="0" lIns="0" bIns="0" rIns="0">
              <a:spAutoFit/>
            </a:bodyPr>
            <a:lstStyle/>
            <a:p>
              <a:pPr algn="ctr">
                <a:lnSpc>
                  <a:spcPts val="5199"/>
                </a:lnSpc>
              </a:pPr>
              <a:r>
                <a:rPr lang="en-US" sz="3714">
                  <a:solidFill>
                    <a:srgbClr val="000000"/>
                  </a:solidFill>
                  <a:cs typeface="Marta Italics"/>
                </a:rPr>
                <a:t>সহকারি শিক্ষক</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465A93"/>
        </a:solidFill>
      </p:bgPr>
    </p:bg>
    <p:spTree>
      <p:nvGrpSpPr>
        <p:cNvPr id="1" name=""/>
        <p:cNvGrpSpPr/>
        <p:nvPr/>
      </p:nvGrpSpPr>
      <p:grpSpPr>
        <a:xfrm>
          <a:off x="0" y="0"/>
          <a:ext cx="0" cy="0"/>
          <a:chOff x="0" y="0"/>
          <a:chExt cx="0" cy="0"/>
        </a:xfrm>
      </p:grpSpPr>
      <p:sp>
        <p:nvSpPr>
          <p:cNvPr name="TextBox 2" id="2"/>
          <p:cNvSpPr txBox="true"/>
          <p:nvPr/>
        </p:nvSpPr>
        <p:spPr>
          <a:xfrm rot="0">
            <a:off x="1028700" y="752475"/>
            <a:ext cx="11908134" cy="1248283"/>
          </a:xfrm>
          <a:prstGeom prst="rect">
            <a:avLst/>
          </a:prstGeom>
        </p:spPr>
        <p:txBody>
          <a:bodyPr anchor="t" rtlCol="false" tIns="0" lIns="0" bIns="0" rIns="0">
            <a:spAutoFit/>
          </a:bodyPr>
          <a:lstStyle/>
          <a:p>
            <a:pPr>
              <a:lnSpc>
                <a:spcPts val="8576"/>
              </a:lnSpc>
            </a:pPr>
            <a:r>
              <a:rPr lang="en-US" sz="6400" spc="128">
                <a:solidFill>
                  <a:srgbClr val="CCEBF3"/>
                </a:solidFill>
                <a:cs typeface="Cooper Hewitt Bold"/>
              </a:rPr>
              <a:t>অর্থের</a:t>
            </a:r>
            <a:r>
              <a:rPr lang="en-US" sz="6400" spc="128">
                <a:solidFill>
                  <a:srgbClr val="CCEBF3"/>
                </a:solidFill>
                <a:latin typeface="Cooper Hewitt Bold"/>
              </a:rPr>
              <a:t> কার্যাবলি</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058810" y="6652016"/>
            <a:ext cx="5835651" cy="4726877"/>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287916">
            <a:off x="15293142" y="-2182581"/>
            <a:ext cx="4907810" cy="5808059"/>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6005538">
            <a:off x="16094152" y="2198583"/>
            <a:ext cx="2638058" cy="3613778"/>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2044809">
            <a:off x="14181735" y="892003"/>
            <a:ext cx="1015664" cy="1327666"/>
          </a:xfrm>
          <a:prstGeom prst="rect">
            <a:avLst/>
          </a:prstGeom>
        </p:spPr>
      </p:pic>
      <p:grpSp>
        <p:nvGrpSpPr>
          <p:cNvPr name="Group 7" id="7"/>
          <p:cNvGrpSpPr/>
          <p:nvPr/>
        </p:nvGrpSpPr>
        <p:grpSpPr>
          <a:xfrm rot="0">
            <a:off x="1828800" y="2876519"/>
            <a:ext cx="10662358" cy="1469910"/>
            <a:chOff x="0" y="0"/>
            <a:chExt cx="14216477" cy="1959879"/>
          </a:xfrm>
        </p:grpSpPr>
        <p:sp>
          <p:nvSpPr>
            <p:cNvPr name="TextBox 8" id="8"/>
            <p:cNvSpPr txBox="true"/>
            <p:nvPr/>
          </p:nvSpPr>
          <p:spPr>
            <a:xfrm rot="0">
              <a:off x="0" y="-104775"/>
              <a:ext cx="14216477" cy="750782"/>
            </a:xfrm>
            <a:prstGeom prst="rect">
              <a:avLst/>
            </a:prstGeom>
          </p:spPr>
          <p:txBody>
            <a:bodyPr anchor="t" rtlCol="false" tIns="0" lIns="0" bIns="0" rIns="0">
              <a:spAutoFit/>
            </a:bodyPr>
            <a:lstStyle/>
            <a:p>
              <a:pPr>
                <a:lnSpc>
                  <a:spcPts val="4000"/>
                </a:lnSpc>
              </a:pPr>
              <a:r>
                <a:rPr lang="en-US" sz="3200" spc="214">
                  <a:solidFill>
                    <a:srgbClr val="FACAC2"/>
                  </a:solidFill>
                  <a:cs typeface="Cooper Hewitt Heavy Bold"/>
                </a:rPr>
                <a:t>বিনিময়ের মাধ্যম</a:t>
              </a:r>
            </a:p>
          </p:txBody>
        </p:sp>
        <p:sp>
          <p:nvSpPr>
            <p:cNvPr name="TextBox 9" id="9"/>
            <p:cNvSpPr txBox="true"/>
            <p:nvPr/>
          </p:nvSpPr>
          <p:spPr>
            <a:xfrm rot="0">
              <a:off x="0" y="704908"/>
              <a:ext cx="14216477" cy="1254972"/>
            </a:xfrm>
            <a:prstGeom prst="rect">
              <a:avLst/>
            </a:prstGeom>
          </p:spPr>
          <p:txBody>
            <a:bodyPr anchor="t" rtlCol="false" tIns="0" lIns="0" bIns="0" rIns="0">
              <a:spAutoFit/>
            </a:bodyPr>
            <a:lstStyle/>
            <a:p>
              <a:pPr>
                <a:lnSpc>
                  <a:spcPts val="3640"/>
                </a:lnSpc>
              </a:pPr>
              <a:r>
                <a:rPr lang="en-US" sz="2600">
                  <a:solidFill>
                    <a:srgbClr val="CCEBF3"/>
                  </a:solidFill>
                  <a:cs typeface="Cooper Hewitt"/>
                </a:rPr>
                <a:t>অর্থ সবার নিকট গ্রহণযোগ্য বলে অর্থের বিনিময়ে লেনদেন সম্পন্ন হয়। অর্থাৎ অর্থ বিনিময়ের সবচেয়ে সহজ ও সুবিধা জনক মাধ্যম।</a:t>
              </a:r>
            </a:p>
          </p:txBody>
        </p:sp>
      </p:grpSp>
      <p:pic>
        <p:nvPicPr>
          <p:cNvPr name="Picture 10" id="10"/>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028700" y="2876519"/>
            <a:ext cx="414396" cy="429426"/>
          </a:xfrm>
          <a:prstGeom prst="rect">
            <a:avLst/>
          </a:prstGeom>
        </p:spPr>
      </p:pic>
      <p:grpSp>
        <p:nvGrpSpPr>
          <p:cNvPr name="Group 11" id="11"/>
          <p:cNvGrpSpPr/>
          <p:nvPr/>
        </p:nvGrpSpPr>
        <p:grpSpPr>
          <a:xfrm rot="0">
            <a:off x="1828800" y="4641256"/>
            <a:ext cx="10662358" cy="1469910"/>
            <a:chOff x="0" y="0"/>
            <a:chExt cx="14216477" cy="1959879"/>
          </a:xfrm>
        </p:grpSpPr>
        <p:sp>
          <p:nvSpPr>
            <p:cNvPr name="TextBox 12" id="12"/>
            <p:cNvSpPr txBox="true"/>
            <p:nvPr/>
          </p:nvSpPr>
          <p:spPr>
            <a:xfrm rot="0">
              <a:off x="0" y="-104775"/>
              <a:ext cx="14216477" cy="750782"/>
            </a:xfrm>
            <a:prstGeom prst="rect">
              <a:avLst/>
            </a:prstGeom>
          </p:spPr>
          <p:txBody>
            <a:bodyPr anchor="t" rtlCol="false" tIns="0" lIns="0" bIns="0" rIns="0">
              <a:spAutoFit/>
            </a:bodyPr>
            <a:lstStyle/>
            <a:p>
              <a:pPr>
                <a:lnSpc>
                  <a:spcPts val="4000"/>
                </a:lnSpc>
              </a:pPr>
              <a:r>
                <a:rPr lang="en-US" sz="3200" spc="214">
                  <a:solidFill>
                    <a:srgbClr val="FACAC2"/>
                  </a:solidFill>
                  <a:cs typeface="Cooper Hewitt Heavy Bold"/>
                </a:rPr>
                <a:t>মূল্যের পরিমাপক</a:t>
              </a:r>
            </a:p>
          </p:txBody>
        </p:sp>
        <p:sp>
          <p:nvSpPr>
            <p:cNvPr name="TextBox 13" id="13"/>
            <p:cNvSpPr txBox="true"/>
            <p:nvPr/>
          </p:nvSpPr>
          <p:spPr>
            <a:xfrm rot="0">
              <a:off x="0" y="704908"/>
              <a:ext cx="14216477" cy="1254972"/>
            </a:xfrm>
            <a:prstGeom prst="rect">
              <a:avLst/>
            </a:prstGeom>
          </p:spPr>
          <p:txBody>
            <a:bodyPr anchor="t" rtlCol="false" tIns="0" lIns="0" bIns="0" rIns="0">
              <a:spAutoFit/>
            </a:bodyPr>
            <a:lstStyle/>
            <a:p>
              <a:pPr>
                <a:lnSpc>
                  <a:spcPts val="3640"/>
                </a:lnSpc>
              </a:pPr>
              <a:r>
                <a:rPr lang="en-US" sz="2600">
                  <a:solidFill>
                    <a:srgbClr val="CCEBF3"/>
                  </a:solidFill>
                  <a:cs typeface="Cooper Hewitt"/>
                </a:rPr>
                <a:t>্মিটার যেমন দৈর্ঘ্যের, কিলোগ্রাম যেমন ওজনের পরিমাপক ঠিক তেমনি অর্থ পণ্য ও সেবার মূল্যের পরিমাপের মাপকাঠি হিসেবে ব্যবহৃত হয়। </a:t>
              </a:r>
            </a:p>
          </p:txBody>
        </p:sp>
      </p:grpSp>
      <p:pic>
        <p:nvPicPr>
          <p:cNvPr name="Picture 14" id="14"/>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028700" y="4641256"/>
            <a:ext cx="414396" cy="429426"/>
          </a:xfrm>
          <a:prstGeom prst="rect">
            <a:avLst/>
          </a:prstGeom>
        </p:spPr>
      </p:pic>
      <p:grpSp>
        <p:nvGrpSpPr>
          <p:cNvPr name="Group 15" id="15"/>
          <p:cNvGrpSpPr/>
          <p:nvPr/>
        </p:nvGrpSpPr>
        <p:grpSpPr>
          <a:xfrm rot="0">
            <a:off x="1828800" y="6425407"/>
            <a:ext cx="10662358" cy="1469910"/>
            <a:chOff x="0" y="0"/>
            <a:chExt cx="14216477" cy="1959879"/>
          </a:xfrm>
        </p:grpSpPr>
        <p:sp>
          <p:nvSpPr>
            <p:cNvPr name="TextBox 16" id="16"/>
            <p:cNvSpPr txBox="true"/>
            <p:nvPr/>
          </p:nvSpPr>
          <p:spPr>
            <a:xfrm rot="0">
              <a:off x="0" y="-104775"/>
              <a:ext cx="14216477" cy="750782"/>
            </a:xfrm>
            <a:prstGeom prst="rect">
              <a:avLst/>
            </a:prstGeom>
          </p:spPr>
          <p:txBody>
            <a:bodyPr anchor="t" rtlCol="false" tIns="0" lIns="0" bIns="0" rIns="0">
              <a:spAutoFit/>
            </a:bodyPr>
            <a:lstStyle/>
            <a:p>
              <a:pPr>
                <a:lnSpc>
                  <a:spcPts val="4000"/>
                </a:lnSpc>
              </a:pPr>
              <a:r>
                <a:rPr lang="en-US" sz="3200" spc="214">
                  <a:solidFill>
                    <a:srgbClr val="FACAC2"/>
                  </a:solidFill>
                  <a:cs typeface="Cooper Hewitt Heavy Bold"/>
                </a:rPr>
                <a:t>লেনদেনের  বাহন</a:t>
              </a:r>
            </a:p>
          </p:txBody>
        </p:sp>
        <p:sp>
          <p:nvSpPr>
            <p:cNvPr name="TextBox 17" id="17"/>
            <p:cNvSpPr txBox="true"/>
            <p:nvPr/>
          </p:nvSpPr>
          <p:spPr>
            <a:xfrm rot="0">
              <a:off x="0" y="704908"/>
              <a:ext cx="14216477" cy="1254972"/>
            </a:xfrm>
            <a:prstGeom prst="rect">
              <a:avLst/>
            </a:prstGeom>
          </p:spPr>
          <p:txBody>
            <a:bodyPr anchor="t" rtlCol="false" tIns="0" lIns="0" bIns="0" rIns="0">
              <a:spAutoFit/>
            </a:bodyPr>
            <a:lstStyle/>
            <a:p>
              <a:pPr>
                <a:lnSpc>
                  <a:spcPts val="3640"/>
                </a:lnSpc>
              </a:pPr>
              <a:r>
                <a:rPr lang="en-US" sz="2600">
                  <a:solidFill>
                    <a:srgbClr val="CCEBF3"/>
                  </a:solidFill>
                  <a:cs typeface="Cooper Hewitt"/>
                </a:rPr>
                <a:t>লেনদেন বলতে ভবিষ্যৎ দেনা পাওনাকে নির্দেশ করে। এসব দেনা পাওনার হিসাব নিকাশ অর্থের মাধ্যমে করা হয়।</a:t>
              </a:r>
            </a:p>
          </p:txBody>
        </p:sp>
      </p:grpSp>
      <p:pic>
        <p:nvPicPr>
          <p:cNvPr name="Picture 18" id="18"/>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028700" y="6425407"/>
            <a:ext cx="414396" cy="429426"/>
          </a:xfrm>
          <a:prstGeom prst="rect">
            <a:avLst/>
          </a:prstGeom>
        </p:spPr>
      </p:pic>
      <p:grpSp>
        <p:nvGrpSpPr>
          <p:cNvPr name="Group 19" id="19"/>
          <p:cNvGrpSpPr/>
          <p:nvPr/>
        </p:nvGrpSpPr>
        <p:grpSpPr>
          <a:xfrm rot="0">
            <a:off x="1828800" y="8321790"/>
            <a:ext cx="10662358" cy="1469910"/>
            <a:chOff x="0" y="0"/>
            <a:chExt cx="14216477" cy="1959879"/>
          </a:xfrm>
        </p:grpSpPr>
        <p:sp>
          <p:nvSpPr>
            <p:cNvPr name="TextBox 20" id="20"/>
            <p:cNvSpPr txBox="true"/>
            <p:nvPr/>
          </p:nvSpPr>
          <p:spPr>
            <a:xfrm rot="0">
              <a:off x="0" y="-104775"/>
              <a:ext cx="14216477" cy="750782"/>
            </a:xfrm>
            <a:prstGeom prst="rect">
              <a:avLst/>
            </a:prstGeom>
          </p:spPr>
          <p:txBody>
            <a:bodyPr anchor="t" rtlCol="false" tIns="0" lIns="0" bIns="0" rIns="0">
              <a:spAutoFit/>
            </a:bodyPr>
            <a:lstStyle/>
            <a:p>
              <a:pPr>
                <a:lnSpc>
                  <a:spcPts val="4000"/>
                </a:lnSpc>
              </a:pPr>
              <a:r>
                <a:rPr lang="en-US" sz="3200" spc="214">
                  <a:solidFill>
                    <a:srgbClr val="FACAC2"/>
                  </a:solidFill>
                  <a:cs typeface="Cooper Hewitt Heavy Bold"/>
                </a:rPr>
                <a:t>সঞ্চয়ের বাহন</a:t>
              </a:r>
            </a:p>
          </p:txBody>
        </p:sp>
        <p:sp>
          <p:nvSpPr>
            <p:cNvPr name="TextBox 21" id="21"/>
            <p:cNvSpPr txBox="true"/>
            <p:nvPr/>
          </p:nvSpPr>
          <p:spPr>
            <a:xfrm rot="0">
              <a:off x="0" y="704908"/>
              <a:ext cx="14216477" cy="1254972"/>
            </a:xfrm>
            <a:prstGeom prst="rect">
              <a:avLst/>
            </a:prstGeom>
          </p:spPr>
          <p:txBody>
            <a:bodyPr anchor="t" rtlCol="false" tIns="0" lIns="0" bIns="0" rIns="0">
              <a:spAutoFit/>
            </a:bodyPr>
            <a:lstStyle/>
            <a:p>
              <a:pPr>
                <a:lnSpc>
                  <a:spcPts val="3640"/>
                </a:lnSpc>
              </a:pPr>
              <a:r>
                <a:rPr lang="en-US" sz="2600">
                  <a:solidFill>
                    <a:srgbClr val="CCEBF3"/>
                  </a:solidFill>
                  <a:cs typeface="Cooper Hewitt"/>
                </a:rPr>
                <a:t>অর্থ দ্বারা সবকিছু বিনিময় করা যায় বলে দ্রব্যসামগ্রী ও সেবার মূল্য অর্থের মাধ্যমে সংরক্ষণ করা সম্ভব। </a:t>
              </a:r>
            </a:p>
          </p:txBody>
        </p:sp>
      </p:grpSp>
      <p:pic>
        <p:nvPicPr>
          <p:cNvPr name="Picture 22" id="22"/>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028700" y="8321790"/>
            <a:ext cx="414396" cy="429426"/>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CECE"/>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4117082">
            <a:off x="-2762549" y="4421013"/>
            <a:ext cx="6610437" cy="1137510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266" r="0" b="266"/>
          <a:stretch>
            <a:fillRect/>
          </a:stretch>
        </p:blipFill>
        <p:spPr>
          <a:xfrm flipH="false" flipV="false" rot="4074298">
            <a:off x="1955575" y="-7977356"/>
            <a:ext cx="13309117" cy="22902051"/>
          </a:xfrm>
          <a:prstGeom prst="rect">
            <a:avLst/>
          </a:prstGeom>
        </p:spPr>
      </p:pic>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4117082">
            <a:off x="12884344" y="5197810"/>
            <a:ext cx="6610437" cy="11375103"/>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932354" y="-850277"/>
            <a:ext cx="3329439" cy="4323947"/>
          </a:xfrm>
          <a:prstGeom prst="rect">
            <a:avLst/>
          </a:prstGeom>
        </p:spPr>
      </p:pic>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8100000">
            <a:off x="14965919" y="7055834"/>
            <a:ext cx="3555228" cy="4617179"/>
          </a:xfrm>
          <a:prstGeom prst="rect">
            <a:avLst/>
          </a:prstGeom>
        </p:spPr>
      </p:pic>
      <p:grpSp>
        <p:nvGrpSpPr>
          <p:cNvPr name="Group 7" id="7"/>
          <p:cNvGrpSpPr/>
          <p:nvPr/>
        </p:nvGrpSpPr>
        <p:grpSpPr>
          <a:xfrm rot="0">
            <a:off x="542670" y="302810"/>
            <a:ext cx="17016019" cy="8587548"/>
            <a:chOff x="0" y="0"/>
            <a:chExt cx="22688025" cy="11450065"/>
          </a:xfrm>
        </p:grpSpPr>
        <p:sp>
          <p:nvSpPr>
            <p:cNvPr name="TextBox 8" id="8"/>
            <p:cNvSpPr txBox="true"/>
            <p:nvPr/>
          </p:nvSpPr>
          <p:spPr>
            <a:xfrm rot="0">
              <a:off x="0" y="-276225"/>
              <a:ext cx="22688025" cy="3961428"/>
            </a:xfrm>
            <a:prstGeom prst="rect">
              <a:avLst/>
            </a:prstGeom>
          </p:spPr>
          <p:txBody>
            <a:bodyPr anchor="t" rtlCol="false" tIns="0" lIns="0" bIns="0" rIns="0">
              <a:spAutoFit/>
            </a:bodyPr>
            <a:lstStyle/>
            <a:p>
              <a:pPr algn="ctr">
                <a:lnSpc>
                  <a:spcPts val="12240"/>
                </a:lnSpc>
              </a:pPr>
              <a:r>
                <a:rPr lang="en-US" sz="8000">
                  <a:solidFill>
                    <a:srgbClr val="2F665C"/>
                  </a:solidFill>
                  <a:cs typeface="Marta"/>
                </a:rPr>
                <a:t>বাণিজ্যিক ব্যাংক</a:t>
              </a:r>
            </a:p>
            <a:p>
              <a:pPr algn="ctr">
                <a:lnSpc>
                  <a:spcPts val="12240"/>
                </a:lnSpc>
              </a:pPr>
              <a:r>
                <a:rPr lang="en-US" sz="8000">
                  <a:solidFill>
                    <a:srgbClr val="2F665C"/>
                  </a:solidFill>
                  <a:latin typeface="Marta"/>
                </a:rPr>
                <a:t>(commercial Bank)</a:t>
              </a:r>
            </a:p>
          </p:txBody>
        </p:sp>
        <p:sp>
          <p:nvSpPr>
            <p:cNvPr name="TextBox 9" id="9"/>
            <p:cNvSpPr txBox="true"/>
            <p:nvPr/>
          </p:nvSpPr>
          <p:spPr>
            <a:xfrm rot="0">
              <a:off x="2362304" y="4609591"/>
              <a:ext cx="17963416" cy="6840474"/>
            </a:xfrm>
            <a:prstGeom prst="rect">
              <a:avLst/>
            </a:prstGeom>
          </p:spPr>
          <p:txBody>
            <a:bodyPr anchor="t" rtlCol="false" tIns="0" lIns="0" bIns="0" rIns="0">
              <a:spAutoFit/>
            </a:bodyPr>
            <a:lstStyle/>
            <a:p>
              <a:pPr algn="ctr">
                <a:lnSpc>
                  <a:spcPts val="4536"/>
                </a:lnSpc>
              </a:pPr>
              <a:r>
                <a:rPr lang="en-US" sz="3600" spc="288">
                  <a:solidFill>
                    <a:srgbClr val="2F665C"/>
                  </a:solidFill>
                  <a:cs typeface="Glacial Indifference Bold"/>
                </a:rPr>
                <a:t>বাণিজ্যিক ব্যাংক হলো এমন একটি প্রতিষ্ঠান, যা কোনো ব্যক্তি বা প্রতিষ্ঠানের অর্থ আমানত হিসেবে জমা রাখে ও অপর ব্যক্তি বা প্রতিষ্ঠানকে তাদের চাহিদা অনুযায়ী ঋণ হিসেবে প্রদান করে থাকে। এ ক্ষেত্রে ব্যক্তি বা প্রতিষ্ঠানের কাছ থেকে জমা করা অর্থের জন্য কম হারে সঞ্চয়ী সুদ প্রদান করে এবং অধিকতর হারে বিনিয়োগের সুদ ধার্য করে উদ্বৃত্ত মুনাফা হিসেবে লাভ করে। মি. রজার (Mr. Roger)-এর মতে, ‘যে ব্যাংক মুনাফা অর্জনের লক্ষ্যে অর্থ ও অর্থের মূল্য নিরূপণযোগ্য পণ্য ও দ্রব্যের লেনদেন করে, তাকে বাণিজ্যিক ব্যাংক বলে।</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blipFill>
          <a:blip r:embed="rId2"/>
          <a:srcRect l="0" t="7547" r="0" b="7547"/>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0">
            <a:off x="584035" y="2543768"/>
            <a:ext cx="8115300" cy="6283771"/>
            <a:chOff x="0" y="0"/>
            <a:chExt cx="10820400" cy="8378362"/>
          </a:xfrm>
        </p:grpSpPr>
        <p:sp>
          <p:nvSpPr>
            <p:cNvPr name="TextBox 3" id="3"/>
            <p:cNvSpPr txBox="true"/>
            <p:nvPr/>
          </p:nvSpPr>
          <p:spPr>
            <a:xfrm rot="0">
              <a:off x="0" y="-114300"/>
              <a:ext cx="10820400" cy="2587981"/>
            </a:xfrm>
            <a:prstGeom prst="rect">
              <a:avLst/>
            </a:prstGeom>
          </p:spPr>
          <p:txBody>
            <a:bodyPr anchor="t" rtlCol="false" tIns="0" lIns="0" bIns="0" rIns="0">
              <a:spAutoFit/>
            </a:bodyPr>
            <a:lstStyle/>
            <a:p>
              <a:pPr marL="0" indent="0" lvl="0">
                <a:lnSpc>
                  <a:spcPts val="7840"/>
                </a:lnSpc>
              </a:pPr>
              <a:r>
                <a:rPr lang="en-US" sz="5600" spc="-112">
                  <a:solidFill>
                    <a:srgbClr val="FFF3E2"/>
                  </a:solidFill>
                  <a:cs typeface="Now Bold"/>
                </a:rPr>
                <a:t>বাংলাদেশের বাণিজ্যিক ব্যাংকগুলো হলো:</a:t>
              </a:r>
            </a:p>
          </p:txBody>
        </p:sp>
        <p:sp>
          <p:nvSpPr>
            <p:cNvPr name="TextBox 4" id="4"/>
            <p:cNvSpPr txBox="true"/>
            <p:nvPr/>
          </p:nvSpPr>
          <p:spPr>
            <a:xfrm rot="0">
              <a:off x="0" y="3319677"/>
              <a:ext cx="8051444" cy="5058685"/>
            </a:xfrm>
            <a:prstGeom prst="rect">
              <a:avLst/>
            </a:prstGeom>
          </p:spPr>
          <p:txBody>
            <a:bodyPr anchor="t" rtlCol="false" tIns="0" lIns="0" bIns="0" rIns="0">
              <a:spAutoFit/>
            </a:bodyPr>
            <a:lstStyle/>
            <a:p>
              <a:pPr marL="690881" indent="-345440" lvl="1">
                <a:lnSpc>
                  <a:spcPts val="5120"/>
                </a:lnSpc>
                <a:buFont typeface="Arial"/>
                <a:buChar char="•"/>
              </a:pPr>
              <a:r>
                <a:rPr lang="en-US" sz="3200">
                  <a:solidFill>
                    <a:srgbClr val="202020"/>
                  </a:solidFill>
                  <a:cs typeface="Now Bold"/>
                </a:rPr>
                <a:t>সোনালী ব্যাংক</a:t>
              </a:r>
            </a:p>
            <a:p>
              <a:pPr marL="690881" indent="-345440" lvl="1">
                <a:lnSpc>
                  <a:spcPts val="5120"/>
                </a:lnSpc>
                <a:buFont typeface="Arial"/>
                <a:buChar char="•"/>
              </a:pPr>
              <a:r>
                <a:rPr lang="en-US" sz="3200">
                  <a:solidFill>
                    <a:srgbClr val="202020"/>
                  </a:solidFill>
                  <a:cs typeface="Now Bold"/>
                </a:rPr>
                <a:t>জনতা ব্যাংক</a:t>
              </a:r>
            </a:p>
            <a:p>
              <a:pPr marL="690881" indent="-345440" lvl="1">
                <a:lnSpc>
                  <a:spcPts val="5120"/>
                </a:lnSpc>
                <a:buFont typeface="Arial"/>
                <a:buChar char="•"/>
              </a:pPr>
              <a:r>
                <a:rPr lang="en-US" sz="3200">
                  <a:solidFill>
                    <a:srgbClr val="202020"/>
                  </a:solidFill>
                  <a:cs typeface="Now Bold"/>
                </a:rPr>
                <a:t>রূপালী ব্যাংক</a:t>
              </a:r>
            </a:p>
            <a:p>
              <a:pPr marL="690881" indent="-345440" lvl="1">
                <a:lnSpc>
                  <a:spcPts val="5120"/>
                </a:lnSpc>
                <a:buFont typeface="Arial"/>
                <a:buChar char="•"/>
              </a:pPr>
              <a:r>
                <a:rPr lang="en-US" sz="3200">
                  <a:solidFill>
                    <a:srgbClr val="202020"/>
                  </a:solidFill>
                  <a:cs typeface="Now Bold"/>
                </a:rPr>
                <a:t>অগ্রণী ব্যাংক</a:t>
              </a:r>
            </a:p>
            <a:p>
              <a:pPr marL="690881" indent="-345440" lvl="1">
                <a:lnSpc>
                  <a:spcPts val="5120"/>
                </a:lnSpc>
                <a:buFont typeface="Arial"/>
                <a:buChar char="•"/>
              </a:pPr>
              <a:r>
                <a:rPr lang="en-US" sz="3200">
                  <a:solidFill>
                    <a:srgbClr val="202020"/>
                  </a:solidFill>
                  <a:cs typeface="Now Bold"/>
                </a:rPr>
                <a:t>উওরা ব্যাংক</a:t>
              </a:r>
            </a:p>
            <a:p>
              <a:pPr marL="690880" indent="-345440" lvl="1">
                <a:lnSpc>
                  <a:spcPts val="5120"/>
                </a:lnSpc>
                <a:buFont typeface="Arial"/>
                <a:buChar char="•"/>
              </a:pPr>
              <a:r>
                <a:rPr lang="en-US" sz="3200">
                  <a:solidFill>
                    <a:srgbClr val="202020"/>
                  </a:solidFill>
                  <a:cs typeface="Now Bold"/>
                </a:rPr>
                <a:t>সিটি ব্যাংক ইত্যাদি।</a:t>
              </a:r>
            </a:p>
          </p:txBody>
        </p:sp>
      </p:grpSp>
      <p:grpSp>
        <p:nvGrpSpPr>
          <p:cNvPr name="Group 5" id="5"/>
          <p:cNvGrpSpPr/>
          <p:nvPr/>
        </p:nvGrpSpPr>
        <p:grpSpPr>
          <a:xfrm rot="0">
            <a:off x="1038515" y="1028700"/>
            <a:ext cx="358140" cy="358140"/>
            <a:chOff x="0" y="0"/>
            <a:chExt cx="477520" cy="477520"/>
          </a:xfrm>
        </p:grpSpPr>
        <p:grpSp>
          <p:nvGrpSpPr>
            <p:cNvPr name="Group 6" id="6"/>
            <p:cNvGrpSpPr/>
            <p:nvPr/>
          </p:nvGrpSpPr>
          <p:grpSpPr>
            <a:xfrm rot="0">
              <a:off x="0" y="0"/>
              <a:ext cx="477520" cy="77593"/>
              <a:chOff x="0" y="0"/>
              <a:chExt cx="1913890" cy="310990"/>
            </a:xfrm>
          </p:grpSpPr>
          <p:sp>
            <p:nvSpPr>
              <p:cNvPr name="Freeform 7" id="7"/>
              <p:cNvSpPr/>
              <p:nvPr/>
            </p:nvSpPr>
            <p:spPr>
              <a:xfrm>
                <a:off x="0" y="0"/>
                <a:ext cx="1913890" cy="310990"/>
              </a:xfrm>
              <a:custGeom>
                <a:avLst/>
                <a:gdLst/>
                <a:ahLst/>
                <a:cxnLst/>
                <a:rect r="r" b="b" t="t" l="l"/>
                <a:pathLst>
                  <a:path h="310990" w="1913890">
                    <a:moveTo>
                      <a:pt x="0" y="0"/>
                    </a:moveTo>
                    <a:lnTo>
                      <a:pt x="1913890" y="0"/>
                    </a:lnTo>
                    <a:lnTo>
                      <a:pt x="1913890" y="310990"/>
                    </a:lnTo>
                    <a:lnTo>
                      <a:pt x="0" y="310990"/>
                    </a:lnTo>
                    <a:close/>
                  </a:path>
                </a:pathLst>
              </a:custGeom>
              <a:solidFill>
                <a:srgbClr val="FFF3E2"/>
              </a:solidFill>
            </p:spPr>
          </p:sp>
        </p:grpSp>
        <p:grpSp>
          <p:nvGrpSpPr>
            <p:cNvPr name="Group 8" id="8"/>
            <p:cNvGrpSpPr/>
            <p:nvPr/>
          </p:nvGrpSpPr>
          <p:grpSpPr>
            <a:xfrm rot="0">
              <a:off x="0" y="199964"/>
              <a:ext cx="477520" cy="77593"/>
              <a:chOff x="0" y="0"/>
              <a:chExt cx="1913890" cy="310990"/>
            </a:xfrm>
          </p:grpSpPr>
          <p:sp>
            <p:nvSpPr>
              <p:cNvPr name="Freeform 9" id="9"/>
              <p:cNvSpPr/>
              <p:nvPr/>
            </p:nvSpPr>
            <p:spPr>
              <a:xfrm>
                <a:off x="0" y="0"/>
                <a:ext cx="1913890" cy="310990"/>
              </a:xfrm>
              <a:custGeom>
                <a:avLst/>
                <a:gdLst/>
                <a:ahLst/>
                <a:cxnLst/>
                <a:rect r="r" b="b" t="t" l="l"/>
                <a:pathLst>
                  <a:path h="310990" w="1913890">
                    <a:moveTo>
                      <a:pt x="0" y="0"/>
                    </a:moveTo>
                    <a:lnTo>
                      <a:pt x="1913890" y="0"/>
                    </a:lnTo>
                    <a:lnTo>
                      <a:pt x="1913890" y="310990"/>
                    </a:lnTo>
                    <a:lnTo>
                      <a:pt x="0" y="310990"/>
                    </a:lnTo>
                    <a:close/>
                  </a:path>
                </a:pathLst>
              </a:custGeom>
              <a:solidFill>
                <a:srgbClr val="FFF3E2"/>
              </a:solidFill>
            </p:spPr>
          </p:sp>
        </p:grpSp>
        <p:grpSp>
          <p:nvGrpSpPr>
            <p:cNvPr name="Group 10" id="10"/>
            <p:cNvGrpSpPr/>
            <p:nvPr/>
          </p:nvGrpSpPr>
          <p:grpSpPr>
            <a:xfrm rot="0">
              <a:off x="0" y="399927"/>
              <a:ext cx="477520" cy="77593"/>
              <a:chOff x="0" y="0"/>
              <a:chExt cx="1913890" cy="310990"/>
            </a:xfrm>
          </p:grpSpPr>
          <p:sp>
            <p:nvSpPr>
              <p:cNvPr name="Freeform 11" id="11"/>
              <p:cNvSpPr/>
              <p:nvPr/>
            </p:nvSpPr>
            <p:spPr>
              <a:xfrm>
                <a:off x="0" y="0"/>
                <a:ext cx="1913890" cy="310990"/>
              </a:xfrm>
              <a:custGeom>
                <a:avLst/>
                <a:gdLst/>
                <a:ahLst/>
                <a:cxnLst/>
                <a:rect r="r" b="b" t="t" l="l"/>
                <a:pathLst>
                  <a:path h="310990" w="1913890">
                    <a:moveTo>
                      <a:pt x="0" y="0"/>
                    </a:moveTo>
                    <a:lnTo>
                      <a:pt x="1913890" y="0"/>
                    </a:lnTo>
                    <a:lnTo>
                      <a:pt x="1913890" y="310990"/>
                    </a:lnTo>
                    <a:lnTo>
                      <a:pt x="0" y="310990"/>
                    </a:lnTo>
                    <a:close/>
                  </a:path>
                </a:pathLst>
              </a:custGeom>
              <a:solidFill>
                <a:srgbClr val="FFF3E2"/>
              </a:solidFill>
            </p:spPr>
          </p:sp>
        </p:grpSp>
      </p:grpSp>
      <p:pic>
        <p:nvPicPr>
          <p:cNvPr name="Picture 12" id="1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true" flipV="false" rot="5400000">
            <a:off x="17007767" y="9017092"/>
            <a:ext cx="679181" cy="300074"/>
          </a:xfrm>
          <a:prstGeom prst="rect">
            <a:avLst/>
          </a:prstGeom>
        </p:spPr>
      </p:pic>
      <p:pic>
        <p:nvPicPr>
          <p:cNvPr name="Picture 13" id="13"/>
          <p:cNvPicPr>
            <a:picLocks noChangeAspect="true"/>
          </p:cNvPicPr>
          <p:nvPr/>
        </p:nvPicPr>
        <p:blipFill>
          <a:blip r:embed="rId5"/>
          <a:srcRect l="0" t="571" r="0" b="0"/>
          <a:stretch>
            <a:fillRect/>
          </a:stretch>
        </p:blipFill>
        <p:spPr>
          <a:xfrm flipH="false" flipV="false" rot="0">
            <a:off x="6109534" y="4324831"/>
            <a:ext cx="11874351" cy="5373472"/>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24242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85000"/>
          </a:blip>
          <a:srcRect l="46355" t="0" r="28420" b="0"/>
          <a:stretch>
            <a:fillRect/>
          </a:stretch>
        </p:blipFill>
        <p:spPr>
          <a:xfrm flipH="false" flipV="false" rot="0">
            <a:off x="0" y="0"/>
            <a:ext cx="4613114" cy="10287000"/>
          </a:xfrm>
          <a:prstGeom prst="rect">
            <a:avLst/>
          </a:prstGeom>
        </p:spPr>
      </p:pic>
      <p:sp>
        <p:nvSpPr>
          <p:cNvPr name="TextBox 3" id="3"/>
          <p:cNvSpPr txBox="true"/>
          <p:nvPr/>
        </p:nvSpPr>
        <p:spPr>
          <a:xfrm rot="0">
            <a:off x="2306557" y="3481845"/>
            <a:ext cx="6057762" cy="3380460"/>
          </a:xfrm>
          <a:prstGeom prst="rect">
            <a:avLst/>
          </a:prstGeom>
        </p:spPr>
        <p:txBody>
          <a:bodyPr anchor="t" rtlCol="false" tIns="0" lIns="0" bIns="0" rIns="0">
            <a:spAutoFit/>
          </a:bodyPr>
          <a:lstStyle/>
          <a:p>
            <a:pPr>
              <a:lnSpc>
                <a:spcPts val="8800"/>
              </a:lnSpc>
            </a:pPr>
            <a:r>
              <a:rPr lang="en-US" sz="8000">
                <a:solidFill>
                  <a:srgbClr val="FFFFFF"/>
                </a:solidFill>
                <a:cs typeface="Archivo Black"/>
              </a:rPr>
              <a:t>বাণিজ্যিক ব্যাংকের কার্যাবলি সমূহ</a:t>
            </a:r>
          </a:p>
        </p:txBody>
      </p:sp>
      <p:sp>
        <p:nvSpPr>
          <p:cNvPr name="TextBox 4" id="4"/>
          <p:cNvSpPr txBox="true"/>
          <p:nvPr/>
        </p:nvSpPr>
        <p:spPr>
          <a:xfrm rot="0">
            <a:off x="8656173" y="2119578"/>
            <a:ext cx="8603127" cy="4401356"/>
          </a:xfrm>
          <a:prstGeom prst="rect">
            <a:avLst/>
          </a:prstGeom>
        </p:spPr>
        <p:txBody>
          <a:bodyPr anchor="t" rtlCol="false" tIns="0" lIns="0" bIns="0" rIns="0">
            <a:spAutoFit/>
          </a:bodyPr>
          <a:lstStyle/>
          <a:p>
            <a:pPr marL="898373" indent="-449187" lvl="1">
              <a:lnSpc>
                <a:spcPts val="4993"/>
              </a:lnSpc>
              <a:buFont typeface="Arial"/>
              <a:buChar char="•"/>
            </a:pPr>
            <a:r>
              <a:rPr lang="en-US" sz="4161">
                <a:solidFill>
                  <a:srgbClr val="FFFFFF"/>
                </a:solidFill>
                <a:cs typeface="Archivo Black"/>
              </a:rPr>
              <a:t>আমানত গ্রহণ</a:t>
            </a:r>
          </a:p>
          <a:p>
            <a:pPr marL="898373" indent="-449187" lvl="1">
              <a:lnSpc>
                <a:spcPts val="4993"/>
              </a:lnSpc>
              <a:buFont typeface="Arial"/>
              <a:buChar char="•"/>
            </a:pPr>
            <a:r>
              <a:rPr lang="en-US" sz="4161">
                <a:solidFill>
                  <a:srgbClr val="FFFFFF"/>
                </a:solidFill>
                <a:cs typeface="Archivo Black"/>
              </a:rPr>
              <a:t>ঋণ দান করা</a:t>
            </a:r>
          </a:p>
          <a:p>
            <a:pPr marL="898373" indent="-449187" lvl="1">
              <a:lnSpc>
                <a:spcPts val="4993"/>
              </a:lnSpc>
              <a:buFont typeface="Arial"/>
              <a:buChar char="•"/>
            </a:pPr>
            <a:r>
              <a:rPr lang="en-US" sz="4161">
                <a:solidFill>
                  <a:srgbClr val="FFFFFF"/>
                </a:solidFill>
                <a:cs typeface="Archivo Black"/>
              </a:rPr>
              <a:t>বিনিময়ের মাধ্যম সৃষ্টি</a:t>
            </a:r>
          </a:p>
          <a:p>
            <a:pPr marL="898373" indent="-449187" lvl="1">
              <a:lnSpc>
                <a:spcPts val="4993"/>
              </a:lnSpc>
              <a:buFont typeface="Arial"/>
              <a:buChar char="•"/>
            </a:pPr>
            <a:r>
              <a:rPr lang="en-US" sz="4161">
                <a:solidFill>
                  <a:srgbClr val="FFFFFF"/>
                </a:solidFill>
                <a:cs typeface="Archivo Black"/>
              </a:rPr>
              <a:t>দেশীয় ও বৈদেশিক বাণিজ্যে সহায়তা</a:t>
            </a:r>
          </a:p>
          <a:p>
            <a:pPr marL="898373" indent="-449187" lvl="1">
              <a:lnSpc>
                <a:spcPts val="4993"/>
              </a:lnSpc>
              <a:buFont typeface="Arial"/>
              <a:buChar char="•"/>
            </a:pPr>
            <a:r>
              <a:rPr lang="en-US" sz="4161">
                <a:solidFill>
                  <a:srgbClr val="FFFFFF"/>
                </a:solidFill>
                <a:cs typeface="Archivo Black"/>
              </a:rPr>
              <a:t>অর্থ স্থানান্তর </a:t>
            </a:r>
          </a:p>
          <a:p>
            <a:pPr marL="898373" indent="-449187" lvl="1">
              <a:lnSpc>
                <a:spcPts val="4993"/>
              </a:lnSpc>
              <a:buFont typeface="Arial"/>
              <a:buChar char="•"/>
            </a:pPr>
            <a:r>
              <a:rPr lang="en-US" sz="4161">
                <a:solidFill>
                  <a:srgbClr val="FFFFFF"/>
                </a:solidFill>
                <a:cs typeface="Archivo Black"/>
              </a:rPr>
              <a:t>রেমিটেন্স</a:t>
            </a:r>
          </a:p>
          <a:p>
            <a:pPr marL="898372" indent="-449186" lvl="1">
              <a:lnSpc>
                <a:spcPts val="4993"/>
              </a:lnSpc>
              <a:buFont typeface="Arial"/>
              <a:buChar char="•"/>
            </a:pPr>
            <a:r>
              <a:rPr lang="en-US" sz="4161">
                <a:solidFill>
                  <a:srgbClr val="FFFFFF"/>
                </a:solidFill>
                <a:latin typeface="Archivo Black"/>
              </a:rPr>
              <a:t> সঞ্চয় বৃদ্ধি</a:t>
            </a:r>
          </a:p>
        </p:txBody>
      </p:sp>
      <p:grpSp>
        <p:nvGrpSpPr>
          <p:cNvPr name="Group 5" id="5"/>
          <p:cNvGrpSpPr/>
          <p:nvPr/>
        </p:nvGrpSpPr>
        <p:grpSpPr>
          <a:xfrm rot="0">
            <a:off x="1053130" y="9061506"/>
            <a:ext cx="472305" cy="196794"/>
            <a:chOff x="0" y="0"/>
            <a:chExt cx="629740" cy="262392"/>
          </a:xfrm>
        </p:grpSpPr>
        <p:grpSp>
          <p:nvGrpSpPr>
            <p:cNvPr name="Group 6" id="6"/>
            <p:cNvGrpSpPr>
              <a:grpSpLocks noChangeAspect="true"/>
            </p:cNvGrpSpPr>
            <p:nvPr/>
          </p:nvGrpSpPr>
          <p:grpSpPr>
            <a:xfrm rot="0">
              <a:off x="0" y="0"/>
              <a:ext cx="262392" cy="262392"/>
              <a:chOff x="0" y="0"/>
              <a:chExt cx="1708150" cy="1708150"/>
            </a:xfrm>
          </p:grpSpPr>
          <p:sp>
            <p:nvSpPr>
              <p:cNvPr name="Freeform 7" id="7"/>
              <p:cNvSpPr/>
              <p:nvPr/>
            </p:nvSpPr>
            <p:spPr>
              <a:xfrm>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FFFFF"/>
              </a:solidFill>
            </p:spPr>
          </p:sp>
        </p:grpSp>
        <p:grpSp>
          <p:nvGrpSpPr>
            <p:cNvPr name="Group 8" id="8"/>
            <p:cNvGrpSpPr/>
            <p:nvPr/>
          </p:nvGrpSpPr>
          <p:grpSpPr>
            <a:xfrm rot="0">
              <a:off x="367348" y="0"/>
              <a:ext cx="262392" cy="262392"/>
              <a:chOff x="0" y="0"/>
              <a:chExt cx="6350000" cy="6350000"/>
            </a:xfrm>
          </p:grpSpPr>
          <p:sp>
            <p:nvSpPr>
              <p:cNvPr name="Freeform 9" id="9"/>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sp>
        <p:nvSpPr>
          <p:cNvPr name="TextBox 10" id="10"/>
          <p:cNvSpPr txBox="true"/>
          <p:nvPr/>
        </p:nvSpPr>
        <p:spPr>
          <a:xfrm rot="0">
            <a:off x="1028700" y="962025"/>
            <a:ext cx="521164" cy="444322"/>
          </a:xfrm>
          <a:prstGeom prst="rect">
            <a:avLst/>
          </a:prstGeom>
        </p:spPr>
        <p:txBody>
          <a:bodyPr anchor="t" rtlCol="false" tIns="0" lIns="0" bIns="0" rIns="0">
            <a:spAutoFit/>
          </a:bodyPr>
          <a:lstStyle/>
          <a:p>
            <a:pPr algn="ctr">
              <a:lnSpc>
                <a:spcPts val="3500"/>
              </a:lnSpc>
              <a:spcBef>
                <a:spcPct val="0"/>
              </a:spcBef>
            </a:pPr>
            <a:r>
              <a:rPr lang="en-US" sz="2500" spc="-37">
                <a:solidFill>
                  <a:srgbClr val="FFFFFF"/>
                </a:solidFill>
                <a:latin typeface="Archivo Black Bold"/>
              </a:rPr>
              <a:t>07</a:t>
            </a:r>
          </a:p>
        </p:txBody>
      </p:sp>
      <p:sp>
        <p:nvSpPr>
          <p:cNvPr name="AutoShape 11" id="11"/>
          <p:cNvSpPr/>
          <p:nvPr/>
        </p:nvSpPr>
        <p:spPr>
          <a:xfrm rot="0">
            <a:off x="1284519" y="2129103"/>
            <a:ext cx="9525" cy="5929373"/>
          </a:xfrm>
          <a:prstGeom prst="rect">
            <a:avLst/>
          </a:prstGeom>
          <a:solidFill>
            <a:srgbClr val="FFFFFF"/>
          </a:solidFill>
        </p:spPr>
      </p:sp>
      <p:sp>
        <p:nvSpPr>
          <p:cNvPr name="TextBox 12" id="12"/>
          <p:cNvSpPr txBox="true"/>
          <p:nvPr/>
        </p:nvSpPr>
        <p:spPr>
          <a:xfrm rot="0">
            <a:off x="521047" y="7444431"/>
            <a:ext cx="17245905" cy="1099820"/>
          </a:xfrm>
          <a:prstGeom prst="rect">
            <a:avLst/>
          </a:prstGeom>
        </p:spPr>
        <p:txBody>
          <a:bodyPr anchor="t" rtlCol="false" tIns="0" lIns="0" bIns="0" rIns="0">
            <a:spAutoFit/>
          </a:bodyPr>
          <a:lstStyle/>
          <a:p>
            <a:pPr algn="ctr">
              <a:lnSpc>
                <a:spcPts val="4480"/>
              </a:lnSpc>
            </a:pPr>
            <a:r>
              <a:rPr lang="en-US" sz="3200">
                <a:solidFill>
                  <a:srgbClr val="FFFFFF"/>
                </a:solidFill>
                <a:cs typeface="Open Sans Light"/>
              </a:rPr>
              <a:t>আধুনিককালে বাণিজ্যিক ব্যাংক বহুমুখী কার্য সম্পাদন করে রাষ্ট্রের একটি অপরিহার্য প্রতিষ্ঠান</a:t>
            </a:r>
            <a:r>
              <a:rPr lang="en-US" sz="3200">
                <a:solidFill>
                  <a:srgbClr val="FFFFFF"/>
                </a:solidFill>
                <a:latin typeface="Open Sans Light"/>
              </a:rPr>
              <a:t> </a:t>
            </a:r>
            <a:r>
              <a:rPr lang="en-US" sz="3200">
                <a:solidFill>
                  <a:srgbClr val="FFFFFF"/>
                </a:solidFill>
                <a:cs typeface="Open Sans Light"/>
              </a:rPr>
              <a:t>পরিণত</a:t>
            </a:r>
            <a:r>
              <a:rPr lang="en-US" sz="3200">
                <a:solidFill>
                  <a:srgbClr val="FFFFFF"/>
                </a:solidFill>
                <a:latin typeface="Open Sans Light"/>
              </a:rPr>
              <a:t> </a:t>
            </a:r>
            <a:r>
              <a:rPr lang="en-US" sz="3200">
                <a:solidFill>
                  <a:srgbClr val="FFFFFF"/>
                </a:solidFill>
                <a:cs typeface="Open Sans Light"/>
              </a:rPr>
              <a:t>হয়েছে।</a:t>
            </a:r>
          </a:p>
          <a:p>
            <a:pPr algn="ctr">
              <a:lnSpc>
                <a:spcPts val="4480"/>
              </a:lnSpc>
            </a:pPr>
            <a:r>
              <a:rPr lang="en-US" sz="3200">
                <a:solidFill>
                  <a:srgbClr val="FFFFFF"/>
                </a:solidFill>
                <a:latin typeface="Open Sans Light"/>
              </a:rPr>
              <a:t> </a:t>
            </a:r>
            <a:r>
              <a:rPr lang="en-US" sz="3200">
                <a:solidFill>
                  <a:srgbClr val="FFFFFF"/>
                </a:solidFill>
                <a:cs typeface="Open Sans Light"/>
              </a:rPr>
              <a:t>নিম্নে</a:t>
            </a:r>
            <a:r>
              <a:rPr lang="en-US" sz="3200">
                <a:solidFill>
                  <a:srgbClr val="FFFFFF"/>
                </a:solidFill>
                <a:latin typeface="Open Sans Light"/>
              </a:rPr>
              <a:t> </a:t>
            </a:r>
            <a:r>
              <a:rPr lang="en-US" sz="3200">
                <a:solidFill>
                  <a:srgbClr val="FFFFFF"/>
                </a:solidFill>
                <a:cs typeface="Open Sans Light"/>
              </a:rPr>
              <a:t>বাণিজ্যিক</a:t>
            </a:r>
            <a:r>
              <a:rPr lang="en-US" sz="3200">
                <a:solidFill>
                  <a:srgbClr val="FFFFFF"/>
                </a:solidFill>
                <a:latin typeface="Open Sans Light"/>
              </a:rPr>
              <a:t> </a:t>
            </a:r>
            <a:r>
              <a:rPr lang="en-US" sz="3200">
                <a:solidFill>
                  <a:srgbClr val="FFFFFF"/>
                </a:solidFill>
                <a:cs typeface="Open Sans Light"/>
              </a:rPr>
              <a:t>ব্যাংকের</a:t>
            </a:r>
            <a:r>
              <a:rPr lang="en-US" sz="3200">
                <a:solidFill>
                  <a:srgbClr val="FFFFFF"/>
                </a:solidFill>
                <a:latin typeface="Open Sans Light"/>
              </a:rPr>
              <a:t> </a:t>
            </a:r>
            <a:r>
              <a:rPr lang="en-US" sz="3200">
                <a:solidFill>
                  <a:srgbClr val="FFFFFF"/>
                </a:solidFill>
                <a:cs typeface="Open Sans Light"/>
              </a:rPr>
              <a:t>প্রধান কার্যাবলী আলোচনা করা হলো</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24242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593" t="4849" r="448" b="6873"/>
          <a:stretch>
            <a:fillRect/>
          </a:stretch>
        </p:blipFill>
        <p:spPr>
          <a:xfrm flipH="false" flipV="false" rot="0">
            <a:off x="726525" y="0"/>
            <a:ext cx="16977959" cy="10287000"/>
          </a:xfrm>
          <a:prstGeom prst="rect">
            <a:avLst/>
          </a:prstGeom>
        </p:spPr>
      </p:pic>
    </p:spTree>
  </p:cSld>
  <p:clrMapOvr>
    <a:masterClrMapping/>
  </p:clrMapOvr>
</p:sld>
</file>

<file path=ppt/slides/slide15.xml><?xml version="1.0" encoding="utf-8"?>
<p:sld xmlns:p="http://schemas.openxmlformats.org/presentationml/2006/main" xmlns:a="http://schemas.openxmlformats.org/drawingml/2006/main">
  <p:cSld>
    <p:bg>
      <p:bgPr>
        <a:solidFill>
          <a:srgbClr val="F2EAE7"/>
        </a:solidFill>
      </p:bgPr>
    </p:bg>
    <p:spTree>
      <p:nvGrpSpPr>
        <p:cNvPr id="1" name=""/>
        <p:cNvGrpSpPr/>
        <p:nvPr/>
      </p:nvGrpSpPr>
      <p:grpSpPr>
        <a:xfrm>
          <a:off x="0" y="0"/>
          <a:ext cx="0" cy="0"/>
          <a:chOff x="0" y="0"/>
          <a:chExt cx="0" cy="0"/>
        </a:xfrm>
      </p:grpSpPr>
      <p:grpSp>
        <p:nvGrpSpPr>
          <p:cNvPr name="Group 2" id="2"/>
          <p:cNvGrpSpPr/>
          <p:nvPr/>
        </p:nvGrpSpPr>
        <p:grpSpPr>
          <a:xfrm rot="0">
            <a:off x="755228" y="4520477"/>
            <a:ext cx="4358500" cy="4222275"/>
            <a:chOff x="0" y="0"/>
            <a:chExt cx="5811334" cy="5629700"/>
          </a:xfrm>
        </p:grpSpPr>
        <p:sp>
          <p:nvSpPr>
            <p:cNvPr name="TextBox 3" id="3"/>
            <p:cNvSpPr txBox="true"/>
            <p:nvPr/>
          </p:nvSpPr>
          <p:spPr>
            <a:xfrm rot="0">
              <a:off x="0" y="-28575"/>
              <a:ext cx="1955800" cy="752908"/>
            </a:xfrm>
            <a:prstGeom prst="rect">
              <a:avLst/>
            </a:prstGeom>
          </p:spPr>
          <p:txBody>
            <a:bodyPr anchor="t" rtlCol="false" tIns="0" lIns="0" bIns="0" rIns="0">
              <a:spAutoFit/>
            </a:bodyPr>
            <a:lstStyle/>
            <a:p>
              <a:pPr>
                <a:lnSpc>
                  <a:spcPts val="4680"/>
                </a:lnSpc>
              </a:pPr>
            </a:p>
          </p:txBody>
        </p:sp>
        <p:sp>
          <p:nvSpPr>
            <p:cNvPr name="TextBox 4" id="4"/>
            <p:cNvSpPr txBox="true"/>
            <p:nvPr/>
          </p:nvSpPr>
          <p:spPr>
            <a:xfrm rot="0">
              <a:off x="0" y="1902626"/>
              <a:ext cx="5811334" cy="3727074"/>
            </a:xfrm>
            <a:prstGeom prst="rect">
              <a:avLst/>
            </a:prstGeom>
          </p:spPr>
          <p:txBody>
            <a:bodyPr anchor="t" rtlCol="false" tIns="0" lIns="0" bIns="0" rIns="0">
              <a:spAutoFit/>
            </a:bodyPr>
            <a:lstStyle/>
            <a:p>
              <a:pPr>
                <a:lnSpc>
                  <a:spcPts val="4480"/>
                </a:lnSpc>
              </a:pPr>
              <a:r>
                <a:rPr lang="en-US" sz="3200">
                  <a:solidFill>
                    <a:srgbClr val="975030"/>
                  </a:solidFill>
                  <a:cs typeface="Cormorant Garamond Light"/>
                </a:rPr>
                <a:t>চলতি আমানত এর অর্থ যেকোনো সময় উঠাতে পারেন এই জন্য এই আমানতের উপর কোন সুদ প্রদান করা হয় না</a:t>
              </a:r>
            </a:p>
          </p:txBody>
        </p:sp>
      </p:grpSp>
      <p:grpSp>
        <p:nvGrpSpPr>
          <p:cNvPr name="Group 5" id="5"/>
          <p:cNvGrpSpPr/>
          <p:nvPr/>
        </p:nvGrpSpPr>
        <p:grpSpPr>
          <a:xfrm rot="0">
            <a:off x="6964750" y="4792102"/>
            <a:ext cx="4358500" cy="3950650"/>
            <a:chOff x="0" y="0"/>
            <a:chExt cx="5811334" cy="5267534"/>
          </a:xfrm>
        </p:grpSpPr>
        <p:sp>
          <p:nvSpPr>
            <p:cNvPr name="TextBox 6" id="6"/>
            <p:cNvSpPr txBox="true"/>
            <p:nvPr/>
          </p:nvSpPr>
          <p:spPr>
            <a:xfrm rot="0">
              <a:off x="0" y="-19050"/>
              <a:ext cx="1955800" cy="381217"/>
            </a:xfrm>
            <a:prstGeom prst="rect">
              <a:avLst/>
            </a:prstGeom>
          </p:spPr>
          <p:txBody>
            <a:bodyPr anchor="t" rtlCol="false" tIns="0" lIns="0" bIns="0" rIns="0">
              <a:spAutoFit/>
            </a:bodyPr>
            <a:lstStyle/>
            <a:p>
              <a:pPr>
                <a:lnSpc>
                  <a:spcPts val="2340"/>
                </a:lnSpc>
              </a:pPr>
            </a:p>
          </p:txBody>
        </p:sp>
        <p:sp>
          <p:nvSpPr>
            <p:cNvPr name="TextBox 7" id="7"/>
            <p:cNvSpPr txBox="true"/>
            <p:nvPr/>
          </p:nvSpPr>
          <p:spPr>
            <a:xfrm rot="0">
              <a:off x="0" y="1540460"/>
              <a:ext cx="5811334" cy="3727074"/>
            </a:xfrm>
            <a:prstGeom prst="rect">
              <a:avLst/>
            </a:prstGeom>
          </p:spPr>
          <p:txBody>
            <a:bodyPr anchor="t" rtlCol="false" tIns="0" lIns="0" bIns="0" rIns="0">
              <a:spAutoFit/>
            </a:bodyPr>
            <a:lstStyle/>
            <a:p>
              <a:pPr>
                <a:lnSpc>
                  <a:spcPts val="4480"/>
                </a:lnSpc>
              </a:pPr>
              <a:r>
                <a:rPr lang="en-US" sz="3200">
                  <a:solidFill>
                    <a:srgbClr val="975030"/>
                  </a:solidFill>
                  <a:cs typeface="Cormorant Garamond Light"/>
                </a:rPr>
                <a:t>সঞ্চয়ী আমানত এর অর্থ একটি নির্দিষ্ট সময় মেয়াদে সাধারণত সপ্তাহে দুইবার উঠানো যায় আমানতের উপর ব্যাংক কিছু সুদ দেয়</a:t>
              </a:r>
            </a:p>
          </p:txBody>
        </p:sp>
      </p:grpSp>
      <p:grpSp>
        <p:nvGrpSpPr>
          <p:cNvPr name="Group 8" id="8"/>
          <p:cNvGrpSpPr/>
          <p:nvPr/>
        </p:nvGrpSpPr>
        <p:grpSpPr>
          <a:xfrm rot="0">
            <a:off x="12900800" y="4396180"/>
            <a:ext cx="4358500" cy="5743278"/>
            <a:chOff x="0" y="0"/>
            <a:chExt cx="5811334" cy="7657704"/>
          </a:xfrm>
        </p:grpSpPr>
        <p:sp>
          <p:nvSpPr>
            <p:cNvPr name="TextBox 9" id="9"/>
            <p:cNvSpPr txBox="true"/>
            <p:nvPr/>
          </p:nvSpPr>
          <p:spPr>
            <a:xfrm rot="0">
              <a:off x="0" y="-28575"/>
              <a:ext cx="1955800" cy="513933"/>
            </a:xfrm>
            <a:prstGeom prst="rect">
              <a:avLst/>
            </a:prstGeom>
          </p:spPr>
          <p:txBody>
            <a:bodyPr anchor="t" rtlCol="false" tIns="0" lIns="0" bIns="0" rIns="0">
              <a:spAutoFit/>
            </a:bodyPr>
            <a:lstStyle/>
            <a:p>
              <a:pPr>
                <a:lnSpc>
                  <a:spcPts val="3120"/>
                </a:lnSpc>
              </a:pPr>
            </a:p>
          </p:txBody>
        </p:sp>
        <p:sp>
          <p:nvSpPr>
            <p:cNvPr name="TextBox 10" id="10"/>
            <p:cNvSpPr txBox="true"/>
            <p:nvPr/>
          </p:nvSpPr>
          <p:spPr>
            <a:xfrm rot="0">
              <a:off x="0" y="1663651"/>
              <a:ext cx="5811334" cy="5994053"/>
            </a:xfrm>
            <a:prstGeom prst="rect">
              <a:avLst/>
            </a:prstGeom>
          </p:spPr>
          <p:txBody>
            <a:bodyPr anchor="t" rtlCol="false" tIns="0" lIns="0" bIns="0" rIns="0">
              <a:spAutoFit/>
            </a:bodyPr>
            <a:lstStyle/>
            <a:p>
              <a:pPr>
                <a:lnSpc>
                  <a:spcPts val="4480"/>
                </a:lnSpc>
              </a:pPr>
              <a:r>
                <a:rPr lang="en-US" sz="3200">
                  <a:solidFill>
                    <a:srgbClr val="975030"/>
                  </a:solidFill>
                  <a:cs typeface="Cormorant Garamond Light"/>
                </a:rPr>
                <a:t>এ আমানতের নির্দিষ্ট মেয়াদ থাকে। ব্যাংক এই ধরনের আমানতের উপর অধিক হারে সুদ প্রদান করে থাকে ।এই আমানতের অর্থ মেয়াদ শেষ হওয়ার আগেও তোলা যায়।এক্ষেত্রে কিছু বিধি বিধান অনুসরণ করতে হয়।</a:t>
              </a:r>
            </a:p>
          </p:txBody>
        </p:sp>
      </p:grpSp>
      <p:sp>
        <p:nvSpPr>
          <p:cNvPr name="TextBox 11" id="11"/>
          <p:cNvSpPr txBox="true"/>
          <p:nvPr/>
        </p:nvSpPr>
        <p:spPr>
          <a:xfrm rot="0">
            <a:off x="755228" y="1283743"/>
            <a:ext cx="16777543" cy="1780540"/>
          </a:xfrm>
          <a:prstGeom prst="rect">
            <a:avLst/>
          </a:prstGeom>
        </p:spPr>
        <p:txBody>
          <a:bodyPr anchor="t" rtlCol="false" tIns="0" lIns="0" bIns="0" rIns="0">
            <a:spAutoFit/>
          </a:bodyPr>
          <a:lstStyle/>
          <a:p>
            <a:pPr algn="ctr">
              <a:lnSpc>
                <a:spcPts val="4759"/>
              </a:lnSpc>
            </a:pPr>
          </a:p>
          <a:p>
            <a:pPr algn="ctr">
              <a:lnSpc>
                <a:spcPts val="4759"/>
              </a:lnSpc>
            </a:pPr>
            <a:r>
              <a:rPr lang="en-US" sz="3400">
                <a:solidFill>
                  <a:srgbClr val="000000"/>
                </a:solidFill>
                <a:cs typeface="Open Sans Light"/>
              </a:rPr>
              <a:t>বাণিজ্যিক</a:t>
            </a:r>
            <a:r>
              <a:rPr lang="en-US" sz="3400">
                <a:solidFill>
                  <a:srgbClr val="000000"/>
                </a:solidFill>
                <a:latin typeface="Open Sans Light"/>
              </a:rPr>
              <a:t> </a:t>
            </a:r>
            <a:r>
              <a:rPr lang="en-US" sz="3400">
                <a:solidFill>
                  <a:srgbClr val="000000"/>
                </a:solidFill>
                <a:cs typeface="Open Sans Light"/>
              </a:rPr>
              <a:t>ব্যাংকের</a:t>
            </a:r>
            <a:r>
              <a:rPr lang="en-US" sz="3400">
                <a:solidFill>
                  <a:srgbClr val="000000"/>
                </a:solidFill>
                <a:latin typeface="Open Sans Light"/>
              </a:rPr>
              <a:t> </a:t>
            </a:r>
            <a:r>
              <a:rPr lang="en-US" sz="3400">
                <a:solidFill>
                  <a:srgbClr val="000000"/>
                </a:solidFill>
                <a:cs typeface="Open Sans Light"/>
              </a:rPr>
              <a:t>প্রথম</a:t>
            </a:r>
            <a:r>
              <a:rPr lang="en-US" sz="3400">
                <a:solidFill>
                  <a:srgbClr val="000000"/>
                </a:solidFill>
                <a:latin typeface="Open Sans Light"/>
              </a:rPr>
              <a:t> </a:t>
            </a:r>
            <a:r>
              <a:rPr lang="en-US" sz="3400">
                <a:solidFill>
                  <a:srgbClr val="000000"/>
                </a:solidFill>
                <a:cs typeface="Open Sans Light"/>
              </a:rPr>
              <a:t>ও</a:t>
            </a:r>
            <a:r>
              <a:rPr lang="en-US" sz="3400">
                <a:solidFill>
                  <a:srgbClr val="000000"/>
                </a:solidFill>
                <a:latin typeface="Open Sans Light"/>
              </a:rPr>
              <a:t> </a:t>
            </a:r>
            <a:r>
              <a:rPr lang="en-US" sz="3400">
                <a:solidFill>
                  <a:srgbClr val="000000"/>
                </a:solidFill>
                <a:cs typeface="Open Sans Light"/>
              </a:rPr>
              <a:t>প্রধান কাজ হল ব্যক্তি এবং প্রতিষ্ঠানের নিকট হতে আমানত সংগ্রহ করা।</a:t>
            </a:r>
          </a:p>
          <a:p>
            <a:pPr algn="ctr">
              <a:lnSpc>
                <a:spcPts val="4759"/>
              </a:lnSpc>
            </a:pPr>
            <a:r>
              <a:rPr lang="en-US" sz="3399">
                <a:solidFill>
                  <a:srgbClr val="000000"/>
                </a:solidFill>
                <a:cs typeface="Open Sans Light"/>
              </a:rPr>
              <a:t>বাণিজ্যিক ব্যাংক তিন ধরনের আমানত গ্রহণ করে।</a:t>
            </a:r>
          </a:p>
        </p:txBody>
      </p:sp>
      <p:sp>
        <p:nvSpPr>
          <p:cNvPr name="TextBox 12" id="12"/>
          <p:cNvSpPr txBox="true"/>
          <p:nvPr/>
        </p:nvSpPr>
        <p:spPr>
          <a:xfrm rot="0">
            <a:off x="645319" y="180975"/>
            <a:ext cx="16613981" cy="1533525"/>
          </a:xfrm>
          <a:prstGeom prst="rect">
            <a:avLst/>
          </a:prstGeom>
        </p:spPr>
        <p:txBody>
          <a:bodyPr anchor="t" rtlCol="false" tIns="0" lIns="0" bIns="0" rIns="0">
            <a:spAutoFit/>
          </a:bodyPr>
          <a:lstStyle/>
          <a:p>
            <a:pPr algn="ctr">
              <a:lnSpc>
                <a:spcPts val="12599"/>
              </a:lnSpc>
            </a:pPr>
            <a:r>
              <a:rPr lang="en-US" sz="9000">
                <a:solidFill>
                  <a:srgbClr val="000000"/>
                </a:solidFill>
                <a:cs typeface="Open Sans Extra Bold"/>
              </a:rPr>
              <a:t>আমানত</a:t>
            </a:r>
            <a:r>
              <a:rPr lang="en-US" sz="9000">
                <a:solidFill>
                  <a:srgbClr val="000000"/>
                </a:solidFill>
                <a:latin typeface="Open Sans Extra Bold"/>
              </a:rPr>
              <a:t> গ্রহণ</a:t>
            </a:r>
          </a:p>
        </p:txBody>
      </p:sp>
      <p:sp>
        <p:nvSpPr>
          <p:cNvPr name="TextBox 13" id="13"/>
          <p:cNvSpPr txBox="true"/>
          <p:nvPr/>
        </p:nvSpPr>
        <p:spPr>
          <a:xfrm rot="0">
            <a:off x="755228" y="4300930"/>
            <a:ext cx="4819055" cy="887095"/>
          </a:xfrm>
          <a:prstGeom prst="rect">
            <a:avLst/>
          </a:prstGeom>
        </p:spPr>
        <p:txBody>
          <a:bodyPr anchor="t" rtlCol="false" tIns="0" lIns="0" bIns="0" rIns="0">
            <a:spAutoFit/>
          </a:bodyPr>
          <a:lstStyle/>
          <a:p>
            <a:pPr algn="ctr">
              <a:lnSpc>
                <a:spcPts val="7280"/>
              </a:lnSpc>
            </a:pPr>
            <a:r>
              <a:rPr lang="en-US" sz="5200">
                <a:solidFill>
                  <a:srgbClr val="000000"/>
                </a:solidFill>
                <a:latin typeface="Open Sans"/>
              </a:rPr>
              <a:t>01:চলতি</a:t>
            </a:r>
            <a:r>
              <a:rPr lang="en-US" sz="5200">
                <a:solidFill>
                  <a:srgbClr val="000000"/>
                </a:solidFill>
                <a:latin typeface="Open Sans"/>
              </a:rPr>
              <a:t> আমানত</a:t>
            </a:r>
          </a:p>
        </p:txBody>
      </p:sp>
      <p:sp>
        <p:nvSpPr>
          <p:cNvPr name="TextBox 14" id="14"/>
          <p:cNvSpPr txBox="true"/>
          <p:nvPr/>
        </p:nvSpPr>
        <p:spPr>
          <a:xfrm rot="0">
            <a:off x="6964750" y="4300930"/>
            <a:ext cx="5176800" cy="887095"/>
          </a:xfrm>
          <a:prstGeom prst="rect">
            <a:avLst/>
          </a:prstGeom>
        </p:spPr>
        <p:txBody>
          <a:bodyPr anchor="t" rtlCol="false" tIns="0" lIns="0" bIns="0" rIns="0">
            <a:spAutoFit/>
          </a:bodyPr>
          <a:lstStyle/>
          <a:p>
            <a:pPr algn="ctr">
              <a:lnSpc>
                <a:spcPts val="7280"/>
              </a:lnSpc>
            </a:pPr>
            <a:r>
              <a:rPr lang="en-US" sz="5200">
                <a:solidFill>
                  <a:srgbClr val="000000"/>
                </a:solidFill>
                <a:latin typeface="Open Sans"/>
              </a:rPr>
              <a:t>02: সঞ্চয়ী আমানত</a:t>
            </a:r>
            <a:r>
              <a:rPr lang="en-US" sz="5200">
                <a:solidFill>
                  <a:srgbClr val="000000"/>
                </a:solidFill>
                <a:latin typeface="Open Sans"/>
              </a:rPr>
              <a:t> </a:t>
            </a:r>
          </a:p>
        </p:txBody>
      </p:sp>
      <p:sp>
        <p:nvSpPr>
          <p:cNvPr name="TextBox 15" id="15"/>
          <p:cNvSpPr txBox="true"/>
          <p:nvPr/>
        </p:nvSpPr>
        <p:spPr>
          <a:xfrm rot="0">
            <a:off x="12900800" y="4300930"/>
            <a:ext cx="5059900" cy="887095"/>
          </a:xfrm>
          <a:prstGeom prst="rect">
            <a:avLst/>
          </a:prstGeom>
        </p:spPr>
        <p:txBody>
          <a:bodyPr anchor="t" rtlCol="false" tIns="0" lIns="0" bIns="0" rIns="0">
            <a:spAutoFit/>
          </a:bodyPr>
          <a:lstStyle/>
          <a:p>
            <a:pPr algn="ctr">
              <a:lnSpc>
                <a:spcPts val="7280"/>
              </a:lnSpc>
            </a:pPr>
            <a:r>
              <a:rPr lang="en-US" sz="5200">
                <a:solidFill>
                  <a:srgbClr val="000000"/>
                </a:solidFill>
                <a:latin typeface="Open Sans"/>
              </a:rPr>
              <a:t>03:</a:t>
            </a:r>
            <a:r>
              <a:rPr lang="en-US" sz="5200">
                <a:solidFill>
                  <a:srgbClr val="000000"/>
                </a:solidFill>
                <a:latin typeface="Open Sans"/>
              </a:rPr>
              <a:t> স্থায়ী আমানত</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F2EAE7"/>
        </a:solidFill>
      </p:bgPr>
    </p:bg>
    <p:spTree>
      <p:nvGrpSpPr>
        <p:cNvPr id="1" name=""/>
        <p:cNvGrpSpPr/>
        <p:nvPr/>
      </p:nvGrpSpPr>
      <p:grpSpPr>
        <a:xfrm>
          <a:off x="0" y="0"/>
          <a:ext cx="0" cy="0"/>
          <a:chOff x="0" y="0"/>
          <a:chExt cx="0" cy="0"/>
        </a:xfrm>
      </p:grpSpPr>
      <p:grpSp>
        <p:nvGrpSpPr>
          <p:cNvPr name="Group 2" id="2"/>
          <p:cNvGrpSpPr/>
          <p:nvPr/>
        </p:nvGrpSpPr>
        <p:grpSpPr>
          <a:xfrm rot="0">
            <a:off x="1431108" y="1471116"/>
            <a:ext cx="15828192" cy="7121169"/>
            <a:chOff x="0" y="0"/>
            <a:chExt cx="21104256" cy="9494892"/>
          </a:xfrm>
        </p:grpSpPr>
        <p:sp>
          <p:nvSpPr>
            <p:cNvPr name="TextBox 3" id="3"/>
            <p:cNvSpPr txBox="true"/>
            <p:nvPr/>
          </p:nvSpPr>
          <p:spPr>
            <a:xfrm rot="0">
              <a:off x="0" y="266700"/>
              <a:ext cx="21104256" cy="2623591"/>
            </a:xfrm>
            <a:prstGeom prst="rect">
              <a:avLst/>
            </a:prstGeom>
          </p:spPr>
          <p:txBody>
            <a:bodyPr anchor="t" rtlCol="false" tIns="0" lIns="0" bIns="0" rIns="0">
              <a:spAutoFit/>
            </a:bodyPr>
            <a:lstStyle/>
            <a:p>
              <a:pPr algn="ctr">
                <a:lnSpc>
                  <a:spcPts val="14246"/>
                </a:lnSpc>
              </a:pPr>
              <a:r>
                <a:rPr lang="en-US" sz="14246">
                  <a:solidFill>
                    <a:srgbClr val="975030"/>
                  </a:solidFill>
                  <a:cs typeface="Cormorant Garamond Light"/>
                </a:rPr>
                <a:t>ঋণ দান করা</a:t>
              </a:r>
            </a:p>
          </p:txBody>
        </p:sp>
        <p:sp>
          <p:nvSpPr>
            <p:cNvPr name="TextBox 4" id="4"/>
            <p:cNvSpPr txBox="true"/>
            <p:nvPr/>
          </p:nvSpPr>
          <p:spPr>
            <a:xfrm rot="0">
              <a:off x="736501" y="4282767"/>
              <a:ext cx="19631254" cy="5212125"/>
            </a:xfrm>
            <a:prstGeom prst="rect">
              <a:avLst/>
            </a:prstGeom>
          </p:spPr>
          <p:txBody>
            <a:bodyPr anchor="t" rtlCol="false" tIns="0" lIns="0" bIns="0" rIns="0">
              <a:spAutoFit/>
            </a:bodyPr>
            <a:lstStyle/>
            <a:p>
              <a:pPr algn="ctr">
                <a:lnSpc>
                  <a:spcPts val="6240"/>
                </a:lnSpc>
              </a:pPr>
              <a:r>
                <a:rPr lang="en-US" sz="4457">
                  <a:solidFill>
                    <a:srgbClr val="141414"/>
                  </a:solidFill>
                  <a:latin typeface="Cormorant Garamond Light"/>
                </a:rPr>
                <a:t> বাণিজ্যিক ব্যাংক মুনাফা অর্জনের লক্ষ্যে আমানতের একটি নির্দিষ্ট অংশ আমানতকারীর চাহিদা মেটানোর জন্য গচ্ছিত রেখে বাকি অর্থ ব্যক্তি ও প্রতিষ্ঠানকে বিভিন্ন মেয়াদের জন্য ঋণ প্রদান করে।</a:t>
              </a:r>
            </a:p>
            <a:p>
              <a:pPr algn="ctr">
                <a:lnSpc>
                  <a:spcPts val="6240"/>
                </a:lnSpc>
              </a:pPr>
              <a:r>
                <a:rPr lang="en-US" sz="4457">
                  <a:solidFill>
                    <a:srgbClr val="141414"/>
                  </a:solidFill>
                  <a:cs typeface="Cormorant Garamond Light"/>
                </a:rPr>
                <a:t>বাণিজ্যিক ব্যাংক গৃহ নির্মাণ, মৎস্যচাষ, ব্যবসা-বাণিজ্য ও শিল্প প্রতিষ্ঠান ইত্যাদি ক্ষেত্রে ঋণ দেয়।</a:t>
              </a:r>
            </a:p>
          </p:txBody>
        </p:sp>
      </p:grpSp>
    </p:spTree>
  </p:cSld>
  <p:clrMapOvr>
    <a:masterClrMapping/>
  </p:clrMapOvr>
</p:sld>
</file>

<file path=ppt/slides/slide17.xml><?xml version="1.0" encoding="utf-8"?>
<p:sld xmlns:p="http://schemas.openxmlformats.org/presentationml/2006/main" xmlns:a="http://schemas.openxmlformats.org/drawingml/2006/main">
  <p:cSld>
    <p:bg>
      <p:bgPr>
        <a:solidFill>
          <a:srgbClr val="F2EAE7"/>
        </a:solidFill>
      </p:bgPr>
    </p:bg>
    <p:spTree>
      <p:nvGrpSpPr>
        <p:cNvPr id="1" name=""/>
        <p:cNvGrpSpPr/>
        <p:nvPr/>
      </p:nvGrpSpPr>
      <p:grpSpPr>
        <a:xfrm>
          <a:off x="0" y="0"/>
          <a:ext cx="0" cy="0"/>
          <a:chOff x="0" y="0"/>
          <a:chExt cx="0" cy="0"/>
        </a:xfrm>
      </p:grpSpPr>
      <p:grpSp>
        <p:nvGrpSpPr>
          <p:cNvPr name="Group 2" id="2"/>
          <p:cNvGrpSpPr/>
          <p:nvPr/>
        </p:nvGrpSpPr>
        <p:grpSpPr>
          <a:xfrm rot="0">
            <a:off x="1458341" y="1521905"/>
            <a:ext cx="16060270" cy="5308292"/>
            <a:chOff x="0" y="0"/>
            <a:chExt cx="21413693" cy="7077722"/>
          </a:xfrm>
        </p:grpSpPr>
        <p:sp>
          <p:nvSpPr>
            <p:cNvPr name="TextBox 3" id="3"/>
            <p:cNvSpPr txBox="true"/>
            <p:nvPr/>
          </p:nvSpPr>
          <p:spPr>
            <a:xfrm rot="0">
              <a:off x="0" y="276225"/>
              <a:ext cx="21413693" cy="2656444"/>
            </a:xfrm>
            <a:prstGeom prst="rect">
              <a:avLst/>
            </a:prstGeom>
          </p:spPr>
          <p:txBody>
            <a:bodyPr anchor="t" rtlCol="false" tIns="0" lIns="0" bIns="0" rIns="0">
              <a:spAutoFit/>
            </a:bodyPr>
            <a:lstStyle/>
            <a:p>
              <a:pPr algn="ctr">
                <a:lnSpc>
                  <a:spcPts val="14455"/>
                </a:lnSpc>
              </a:pPr>
              <a:r>
                <a:rPr lang="en-US" sz="14455">
                  <a:solidFill>
                    <a:srgbClr val="975030"/>
                  </a:solidFill>
                  <a:cs typeface="Cormorant Garamond Light"/>
                </a:rPr>
                <a:t>বিনিময়ের মাধ্যম সৃষ্টি</a:t>
              </a:r>
            </a:p>
          </p:txBody>
        </p:sp>
        <p:sp>
          <p:nvSpPr>
            <p:cNvPr name="TextBox 4" id="4"/>
            <p:cNvSpPr txBox="true"/>
            <p:nvPr/>
          </p:nvSpPr>
          <p:spPr>
            <a:xfrm rot="0">
              <a:off x="747300" y="4365869"/>
              <a:ext cx="19919093" cy="2711853"/>
            </a:xfrm>
            <a:prstGeom prst="rect">
              <a:avLst/>
            </a:prstGeom>
          </p:spPr>
          <p:txBody>
            <a:bodyPr anchor="t" rtlCol="false" tIns="0" lIns="0" bIns="0" rIns="0">
              <a:spAutoFit/>
            </a:bodyPr>
            <a:lstStyle/>
            <a:p>
              <a:pPr algn="ctr">
                <a:lnSpc>
                  <a:spcPts val="5481"/>
                </a:lnSpc>
              </a:pPr>
              <a:r>
                <a:rPr lang="en-US" sz="3915">
                  <a:solidFill>
                    <a:srgbClr val="141414"/>
                  </a:solidFill>
                  <a:cs typeface="Cormorant Garamond Light"/>
                </a:rPr>
                <a:t>বর্তমানে বাণিজ্যিক ব্যাংক সহজ বিনিময়ের মাধ্যম হিসেবে চেক, ব্যাঙ্ক ড্রাফটি, ই-পেমেন্ট, হুন্ডি ও ভ্রমণকারীর চেক ইত্যাদি সৃষ্টি করে । বিনিময় মাধ্যমগুলোর মধ্যে ব্যাংক ইস্যুকৃত চেক বহুল ব্যবহৃত হয়</a:t>
              </a:r>
            </a:p>
          </p:txBody>
        </p:sp>
      </p:grpSp>
    </p:spTree>
  </p:cSld>
  <p:clrMapOvr>
    <a:masterClrMapping/>
  </p:clrMapOvr>
</p:sld>
</file>

<file path=ppt/slides/slide18.xml><?xml version="1.0" encoding="utf-8"?>
<p:sld xmlns:p="http://schemas.openxmlformats.org/presentationml/2006/main" xmlns:a="http://schemas.openxmlformats.org/drawingml/2006/main">
  <p:cSld>
    <p:bg>
      <p:bgPr>
        <a:solidFill>
          <a:srgbClr val="F2EAE7"/>
        </a:solidFill>
      </p:bgPr>
    </p:bg>
    <p:spTree>
      <p:nvGrpSpPr>
        <p:cNvPr id="1" name=""/>
        <p:cNvGrpSpPr/>
        <p:nvPr/>
      </p:nvGrpSpPr>
      <p:grpSpPr>
        <a:xfrm>
          <a:off x="0" y="0"/>
          <a:ext cx="0" cy="0"/>
          <a:chOff x="0" y="0"/>
          <a:chExt cx="0" cy="0"/>
        </a:xfrm>
      </p:grpSpPr>
      <p:grpSp>
        <p:nvGrpSpPr>
          <p:cNvPr name="Group 2" id="2"/>
          <p:cNvGrpSpPr/>
          <p:nvPr/>
        </p:nvGrpSpPr>
        <p:grpSpPr>
          <a:xfrm rot="0">
            <a:off x="1028700" y="1349157"/>
            <a:ext cx="16230600" cy="5592019"/>
            <a:chOff x="0" y="0"/>
            <a:chExt cx="21640800" cy="7456025"/>
          </a:xfrm>
        </p:grpSpPr>
        <p:sp>
          <p:nvSpPr>
            <p:cNvPr name="TextBox 3" id="3"/>
            <p:cNvSpPr txBox="true"/>
            <p:nvPr/>
          </p:nvSpPr>
          <p:spPr>
            <a:xfrm rot="0">
              <a:off x="0" y="123825"/>
              <a:ext cx="21640800" cy="1271699"/>
            </a:xfrm>
            <a:prstGeom prst="rect">
              <a:avLst/>
            </a:prstGeom>
          </p:spPr>
          <p:txBody>
            <a:bodyPr anchor="t" rtlCol="false" tIns="0" lIns="0" bIns="0" rIns="0">
              <a:spAutoFit/>
            </a:bodyPr>
            <a:lstStyle/>
            <a:p>
              <a:pPr algn="ctr">
                <a:lnSpc>
                  <a:spcPts val="6918"/>
                </a:lnSpc>
              </a:pPr>
              <a:r>
                <a:rPr lang="en-US" sz="6918">
                  <a:solidFill>
                    <a:srgbClr val="975030"/>
                  </a:solidFill>
                  <a:cs typeface="Cormorant Garamond Light"/>
                </a:rPr>
                <a:t>দেশীয় ও বৈদেশিক বাণিজ্যে সহায়তা</a:t>
              </a:r>
            </a:p>
          </p:txBody>
        </p:sp>
        <p:sp>
          <p:nvSpPr>
            <p:cNvPr name="TextBox 4" id="4"/>
            <p:cNvSpPr txBox="true"/>
            <p:nvPr/>
          </p:nvSpPr>
          <p:spPr>
            <a:xfrm rot="0">
              <a:off x="755226" y="2835106"/>
              <a:ext cx="20130348" cy="4620919"/>
            </a:xfrm>
            <a:prstGeom prst="rect">
              <a:avLst/>
            </a:prstGeom>
          </p:spPr>
          <p:txBody>
            <a:bodyPr anchor="t" rtlCol="false" tIns="0" lIns="0" bIns="0" rIns="0">
              <a:spAutoFit/>
            </a:bodyPr>
            <a:lstStyle/>
            <a:p>
              <a:pPr algn="ctr">
                <a:lnSpc>
                  <a:spcPts val="5539"/>
                </a:lnSpc>
              </a:pPr>
              <a:r>
                <a:rPr lang="en-US" sz="3956">
                  <a:solidFill>
                    <a:srgbClr val="141414"/>
                  </a:solidFill>
                  <a:cs typeface="Cormorant Garamond Light"/>
                </a:rPr>
                <a:t>বাণিজ্যিক ব্যাংক দেশের অভ্যন্তরীণ ও আন্তর্জাতিক পর্যায়ে বাণিজ্যের সহায়তা ব্যবসায়ীদের অর্থ জোগান দেওয়ার পাশাপাশি পরামর্শ দিয়ে থাকে। এছাড়া ব্যবসায়ীদের বিনিময় বিলে স্বীকৃতি প্রদান,  বিল বাট্টাকরণ আমদানি-রপ্তানিকারকে ঋণ প্রদান, মেইল ও টেলিগ্রামের মাধ্যমে মূল্য পরিশোধের ব্যবস্থা করে।</a:t>
              </a:r>
            </a:p>
          </p:txBody>
        </p:sp>
      </p:grpSp>
    </p:spTree>
  </p:cSld>
  <p:clrMapOvr>
    <a:masterClrMapping/>
  </p:clrMapOvr>
</p:sld>
</file>

<file path=ppt/slides/slide19.xml><?xml version="1.0" encoding="utf-8"?>
<p:sld xmlns:p="http://schemas.openxmlformats.org/presentationml/2006/main" xmlns:a="http://schemas.openxmlformats.org/drawingml/2006/main">
  <p:cSld>
    <p:bg>
      <p:bgPr>
        <a:solidFill>
          <a:srgbClr val="F2EAE7"/>
        </a:solidFill>
      </p:bgPr>
    </p:bg>
    <p:spTree>
      <p:nvGrpSpPr>
        <p:cNvPr id="1" name=""/>
        <p:cNvGrpSpPr/>
        <p:nvPr/>
      </p:nvGrpSpPr>
      <p:grpSpPr>
        <a:xfrm>
          <a:off x="0" y="0"/>
          <a:ext cx="0" cy="0"/>
          <a:chOff x="0" y="0"/>
          <a:chExt cx="0" cy="0"/>
        </a:xfrm>
      </p:grpSpPr>
      <p:grpSp>
        <p:nvGrpSpPr>
          <p:cNvPr name="Group 2" id="2"/>
          <p:cNvGrpSpPr/>
          <p:nvPr/>
        </p:nvGrpSpPr>
        <p:grpSpPr>
          <a:xfrm rot="0">
            <a:off x="0" y="675390"/>
            <a:ext cx="18288000" cy="6257675"/>
            <a:chOff x="0" y="0"/>
            <a:chExt cx="24384000" cy="8343566"/>
          </a:xfrm>
        </p:grpSpPr>
        <p:sp>
          <p:nvSpPr>
            <p:cNvPr name="TextBox 3" id="3"/>
            <p:cNvSpPr txBox="true"/>
            <p:nvPr/>
          </p:nvSpPr>
          <p:spPr>
            <a:xfrm rot="0">
              <a:off x="0" y="323850"/>
              <a:ext cx="24384000" cy="3133324"/>
            </a:xfrm>
            <a:prstGeom prst="rect">
              <a:avLst/>
            </a:prstGeom>
          </p:spPr>
          <p:txBody>
            <a:bodyPr anchor="t" rtlCol="false" tIns="0" lIns="0" bIns="0" rIns="0">
              <a:spAutoFit/>
            </a:bodyPr>
            <a:lstStyle/>
            <a:p>
              <a:pPr algn="ctr">
                <a:lnSpc>
                  <a:spcPts val="17041"/>
                </a:lnSpc>
              </a:pPr>
              <a:r>
                <a:rPr lang="en-US" sz="17041">
                  <a:solidFill>
                    <a:srgbClr val="975030"/>
                  </a:solidFill>
                  <a:cs typeface="Cormorant Garamond Light"/>
                </a:rPr>
                <a:t>অর্থ স্থানান্তর</a:t>
              </a:r>
            </a:p>
          </p:txBody>
        </p:sp>
        <p:sp>
          <p:nvSpPr>
            <p:cNvPr name="TextBox 4" id="4"/>
            <p:cNvSpPr txBox="true"/>
            <p:nvPr/>
          </p:nvSpPr>
          <p:spPr>
            <a:xfrm rot="0">
              <a:off x="850959" y="5139575"/>
              <a:ext cx="22682083" cy="3203991"/>
            </a:xfrm>
            <a:prstGeom prst="rect">
              <a:avLst/>
            </a:prstGeom>
          </p:spPr>
          <p:txBody>
            <a:bodyPr anchor="t" rtlCol="false" tIns="0" lIns="0" bIns="0" rIns="0">
              <a:spAutoFit/>
            </a:bodyPr>
            <a:lstStyle/>
            <a:p>
              <a:pPr algn="ctr">
                <a:lnSpc>
                  <a:spcPts val="6461"/>
                </a:lnSpc>
              </a:pPr>
              <a:r>
                <a:rPr lang="en-US" sz="4615">
                  <a:solidFill>
                    <a:srgbClr val="141414"/>
                  </a:solidFill>
                  <a:latin typeface="Cormorant Garamond Light"/>
                </a:rPr>
                <a:t> গ্রাহকদের প্রয়োজনে ব্যাংক এক স্থান থেকে অন্য স্থানে নিরাপদে ও দ্রুত অর্থ প্রেরণ করে।অর্থ প্রেরণের মাধ্যম হলো চেক, ব্যাংক ড্রাফট, পোস্টাল অর্ডার, ভ্রমণকারীর চেক, মেইল ট্রানস্ফার ও টেলিগ্রাম প্রভৃতি</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2057172" y="3949065"/>
            <a:ext cx="13902023" cy="2388870"/>
            <a:chOff x="0" y="0"/>
            <a:chExt cx="18536031" cy="3185160"/>
          </a:xfrm>
        </p:grpSpPr>
        <p:sp>
          <p:nvSpPr>
            <p:cNvPr name="TextBox 3" id="3"/>
            <p:cNvSpPr txBox="true"/>
            <p:nvPr/>
          </p:nvSpPr>
          <p:spPr>
            <a:xfrm rot="0">
              <a:off x="0" y="190500"/>
              <a:ext cx="18536031" cy="1914313"/>
            </a:xfrm>
            <a:prstGeom prst="rect">
              <a:avLst/>
            </a:prstGeom>
          </p:spPr>
          <p:txBody>
            <a:bodyPr anchor="t" rtlCol="false" tIns="0" lIns="0" bIns="0" rIns="0">
              <a:spAutoFit/>
            </a:bodyPr>
            <a:lstStyle/>
            <a:p>
              <a:pPr algn="ctr">
                <a:lnSpc>
                  <a:spcPts val="10400"/>
                </a:lnSpc>
              </a:pPr>
              <a:r>
                <a:rPr lang="en-US" sz="10400">
                  <a:solidFill>
                    <a:srgbClr val="202020"/>
                  </a:solidFill>
                  <a:cs typeface="Glacial Indifference Bold"/>
                </a:rPr>
                <a:t>বিষয়: অর্থনীতি</a:t>
              </a:r>
            </a:p>
          </p:txBody>
        </p:sp>
        <p:sp>
          <p:nvSpPr>
            <p:cNvPr name="TextBox 4" id="4"/>
            <p:cNvSpPr txBox="true"/>
            <p:nvPr/>
          </p:nvSpPr>
          <p:spPr>
            <a:xfrm rot="0">
              <a:off x="2389029" y="2251075"/>
              <a:ext cx="13757973" cy="934085"/>
            </a:xfrm>
            <a:prstGeom prst="rect">
              <a:avLst/>
            </a:prstGeom>
          </p:spPr>
          <p:txBody>
            <a:bodyPr anchor="t" rtlCol="false" tIns="0" lIns="0" bIns="0" rIns="0">
              <a:spAutoFit/>
            </a:bodyPr>
            <a:lstStyle/>
            <a:p>
              <a:pPr algn="ctr">
                <a:lnSpc>
                  <a:spcPts val="5880"/>
                </a:lnSpc>
              </a:pPr>
              <a:r>
                <a:rPr lang="en-US" sz="4200" spc="84">
                  <a:solidFill>
                    <a:srgbClr val="202020"/>
                  </a:solidFill>
                  <a:cs typeface="Glacial Indifference"/>
                </a:rPr>
                <a:t>নবম-দশম শ্রেণী</a:t>
              </a:r>
            </a:p>
          </p:txBody>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609343" y="7102522"/>
            <a:ext cx="5091953" cy="5091953"/>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9654897">
            <a:off x="-1156233" y="993276"/>
            <a:ext cx="4748041" cy="2374020"/>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429399" y="-824993"/>
            <a:ext cx="3707385" cy="3707385"/>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5400000">
            <a:off x="264908" y="-763564"/>
            <a:ext cx="3584528" cy="3584528"/>
          </a:xfrm>
          <a:prstGeom prst="rect">
            <a:avLst/>
          </a:prstGeom>
        </p:spPr>
      </p:pic>
      <p:pic>
        <p:nvPicPr>
          <p:cNvPr name="Picture 9" id="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6495736" y="7951811"/>
            <a:ext cx="3584528" cy="3584528"/>
          </a:xfrm>
          <a:prstGeom prst="rect">
            <a:avLst/>
          </a:prstGeom>
        </p:spPr>
      </p:pic>
      <p:grpSp>
        <p:nvGrpSpPr>
          <p:cNvPr name="Group 10" id="10"/>
          <p:cNvGrpSpPr>
            <a:grpSpLocks noChangeAspect="true"/>
          </p:cNvGrpSpPr>
          <p:nvPr/>
        </p:nvGrpSpPr>
        <p:grpSpPr>
          <a:xfrm rot="0">
            <a:off x="-1667442" y="7810289"/>
            <a:ext cx="4953421" cy="4953421"/>
            <a:chOff x="0" y="0"/>
            <a:chExt cx="1708150" cy="1708150"/>
          </a:xfrm>
        </p:grpSpPr>
        <p:sp>
          <p:nvSpPr>
            <p:cNvPr name="Freeform 11" id="11"/>
            <p:cNvSpPr/>
            <p:nvPr/>
          </p:nvSpPr>
          <p:spPr>
            <a:xfrm>
              <a:off x="0" y="0"/>
              <a:ext cx="1708150" cy="1708150"/>
            </a:xfrm>
            <a:custGeom>
              <a:avLst/>
              <a:gdLst/>
              <a:ahLst/>
              <a:cxnLst/>
              <a:rect r="r" b="b" t="t" l="l"/>
              <a:pathLst>
                <a:path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DBE14"/>
            </a:solidFill>
          </p:spPr>
        </p:sp>
      </p:grpSp>
    </p:spTree>
  </p:cSld>
  <p:clrMapOvr>
    <a:masterClrMapping/>
  </p:clrMapOvr>
</p:sld>
</file>

<file path=ppt/slides/slide20.xml><?xml version="1.0" encoding="utf-8"?>
<p:sld xmlns:p="http://schemas.openxmlformats.org/presentationml/2006/main" xmlns:a="http://schemas.openxmlformats.org/drawingml/2006/main">
  <p:cSld>
    <p:bg>
      <p:bgPr>
        <a:solidFill>
          <a:srgbClr val="F2EAE7"/>
        </a:solidFill>
      </p:bgPr>
    </p:bg>
    <p:spTree>
      <p:nvGrpSpPr>
        <p:cNvPr id="1" name=""/>
        <p:cNvGrpSpPr/>
        <p:nvPr/>
      </p:nvGrpSpPr>
      <p:grpSpPr>
        <a:xfrm>
          <a:off x="0" y="0"/>
          <a:ext cx="0" cy="0"/>
          <a:chOff x="0" y="0"/>
          <a:chExt cx="0" cy="0"/>
        </a:xfrm>
      </p:grpSpPr>
      <p:grpSp>
        <p:nvGrpSpPr>
          <p:cNvPr name="Group 2" id="2"/>
          <p:cNvGrpSpPr/>
          <p:nvPr/>
        </p:nvGrpSpPr>
        <p:grpSpPr>
          <a:xfrm rot="0">
            <a:off x="-128514" y="2477233"/>
            <a:ext cx="18349839" cy="6065047"/>
            <a:chOff x="0" y="0"/>
            <a:chExt cx="24466452" cy="8086730"/>
          </a:xfrm>
        </p:grpSpPr>
        <p:sp>
          <p:nvSpPr>
            <p:cNvPr name="TextBox 3" id="3"/>
            <p:cNvSpPr txBox="true"/>
            <p:nvPr/>
          </p:nvSpPr>
          <p:spPr>
            <a:xfrm rot="0">
              <a:off x="0" y="314325"/>
              <a:ext cx="24466452" cy="3036428"/>
            </a:xfrm>
            <a:prstGeom prst="rect">
              <a:avLst/>
            </a:prstGeom>
          </p:spPr>
          <p:txBody>
            <a:bodyPr anchor="t" rtlCol="false" tIns="0" lIns="0" bIns="0" rIns="0">
              <a:spAutoFit/>
            </a:bodyPr>
            <a:lstStyle/>
            <a:p>
              <a:pPr algn="ctr">
                <a:lnSpc>
                  <a:spcPts val="16516"/>
                </a:lnSpc>
              </a:pPr>
              <a:r>
                <a:rPr lang="en-US" sz="16516">
                  <a:solidFill>
                    <a:srgbClr val="975030"/>
                  </a:solidFill>
                  <a:cs typeface="Cormorant Garamond Light"/>
                </a:rPr>
                <a:t>রেমিটেন্স</a:t>
              </a:r>
            </a:p>
          </p:txBody>
        </p:sp>
        <p:sp>
          <p:nvSpPr>
            <p:cNvPr name="TextBox 4" id="4"/>
            <p:cNvSpPr txBox="true"/>
            <p:nvPr/>
          </p:nvSpPr>
          <p:spPr>
            <a:xfrm rot="0">
              <a:off x="853836" y="4978727"/>
              <a:ext cx="22758780" cy="3108003"/>
            </a:xfrm>
            <a:prstGeom prst="rect">
              <a:avLst/>
            </a:prstGeom>
          </p:spPr>
          <p:txBody>
            <a:bodyPr anchor="t" rtlCol="false" tIns="0" lIns="0" bIns="0" rIns="0">
              <a:spAutoFit/>
            </a:bodyPr>
            <a:lstStyle/>
            <a:p>
              <a:pPr algn="ctr">
                <a:lnSpc>
                  <a:spcPts val="6262"/>
                </a:lnSpc>
              </a:pPr>
              <a:r>
                <a:rPr lang="en-US" sz="4473">
                  <a:solidFill>
                    <a:srgbClr val="141414"/>
                  </a:solidFill>
                  <a:cs typeface="Cormorant Garamond Light"/>
                </a:rPr>
                <a:t>বিদেশে কর্মরত সকল জনসাধারণের বৈদেশিক আয় সংগ্রহ করে এবং দেশীয় সংশ্লিষ্ট মালিককে যত তাড়াতাড়ি সম্ভব তা হস্তান্তর করে বাণিজ্যিক ব্যাংক যথাযথ সেবা প্রদান করে।</a:t>
              </a:r>
            </a:p>
          </p:txBody>
        </p:sp>
      </p:grpSp>
    </p:spTree>
  </p:cSld>
  <p:clrMapOvr>
    <a:masterClrMapping/>
  </p:clrMapOvr>
</p:sld>
</file>

<file path=ppt/slides/slide21.xml><?xml version="1.0" encoding="utf-8"?>
<p:sld xmlns:p="http://schemas.openxmlformats.org/presentationml/2006/main" xmlns:a="http://schemas.openxmlformats.org/drawingml/2006/main">
  <p:cSld>
    <p:bg>
      <p:bgPr>
        <a:solidFill>
          <a:srgbClr val="F2EAE7"/>
        </a:solidFill>
      </p:bgPr>
    </p:bg>
    <p:spTree>
      <p:nvGrpSpPr>
        <p:cNvPr id="1" name=""/>
        <p:cNvGrpSpPr/>
        <p:nvPr/>
      </p:nvGrpSpPr>
      <p:grpSpPr>
        <a:xfrm>
          <a:off x="0" y="0"/>
          <a:ext cx="0" cy="0"/>
          <a:chOff x="0" y="0"/>
          <a:chExt cx="0" cy="0"/>
        </a:xfrm>
      </p:grpSpPr>
      <p:grpSp>
        <p:nvGrpSpPr>
          <p:cNvPr name="Group 2" id="2"/>
          <p:cNvGrpSpPr/>
          <p:nvPr/>
        </p:nvGrpSpPr>
        <p:grpSpPr>
          <a:xfrm rot="0">
            <a:off x="1028700" y="3074409"/>
            <a:ext cx="16544953" cy="6183891"/>
            <a:chOff x="0" y="0"/>
            <a:chExt cx="22059938" cy="8245188"/>
          </a:xfrm>
        </p:grpSpPr>
        <p:sp>
          <p:nvSpPr>
            <p:cNvPr name="TextBox 3" id="3"/>
            <p:cNvSpPr txBox="true"/>
            <p:nvPr/>
          </p:nvSpPr>
          <p:spPr>
            <a:xfrm rot="0">
              <a:off x="0" y="285750"/>
              <a:ext cx="22059938" cy="2735424"/>
            </a:xfrm>
            <a:prstGeom prst="rect">
              <a:avLst/>
            </a:prstGeom>
          </p:spPr>
          <p:txBody>
            <a:bodyPr anchor="t" rtlCol="false" tIns="0" lIns="0" bIns="0" rIns="0">
              <a:spAutoFit/>
            </a:bodyPr>
            <a:lstStyle/>
            <a:p>
              <a:pPr algn="ctr">
                <a:lnSpc>
                  <a:spcPts val="14892"/>
                </a:lnSpc>
              </a:pPr>
              <a:r>
                <a:rPr lang="en-US" sz="14892">
                  <a:solidFill>
                    <a:srgbClr val="975030"/>
                  </a:solidFill>
                  <a:cs typeface="Cormorant Garamond Light"/>
                </a:rPr>
                <a:t>সঞ্চয় বৃদ্ধি</a:t>
              </a:r>
            </a:p>
          </p:txBody>
        </p:sp>
        <p:sp>
          <p:nvSpPr>
            <p:cNvPr name="TextBox 4" id="4"/>
            <p:cNvSpPr txBox="true"/>
            <p:nvPr/>
          </p:nvSpPr>
          <p:spPr>
            <a:xfrm rot="0">
              <a:off x="769853" y="4490114"/>
              <a:ext cx="20520232" cy="3755074"/>
            </a:xfrm>
            <a:prstGeom prst="rect">
              <a:avLst/>
            </a:prstGeom>
          </p:spPr>
          <p:txBody>
            <a:bodyPr anchor="t" rtlCol="false" tIns="0" lIns="0" bIns="0" rIns="0">
              <a:spAutoFit/>
            </a:bodyPr>
            <a:lstStyle/>
            <a:p>
              <a:pPr algn="ctr">
                <a:lnSpc>
                  <a:spcPts val="5646"/>
                </a:lnSpc>
              </a:pPr>
              <a:r>
                <a:rPr lang="en-US" sz="4033">
                  <a:solidFill>
                    <a:srgbClr val="141414"/>
                  </a:solidFill>
                  <a:cs typeface="Cormorant Garamond Light"/>
                </a:rPr>
                <a:t>বাণিজ্যিক ব্যাংক দেশের বিভিন্ন স্থানে ছড়িয়ে থাকা ক্ষুদ্র ক্ষুদ্র সঞ্চয়কে আমানত হিসেবে সংগ্রহ করে। ব্যাংক সঞ্চিত অর্থ ব্যবসায় ও উৎপাদন ক্ষেত্রে ঋণ দিয়ে পুঁজি গঠনে সহায়তা করে। এভাবে বাণিজ্যিক ব্যাংক দেশের সঞ্চয় বৃদ্ধির পাশাপাশি অর্থনৈতিক উন্নয়নকে ত্বরান্বিত করে</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2EAE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3454566" y="0"/>
            <a:ext cx="11378869" cy="10014899"/>
          </a:xfrm>
          <a:prstGeom prst="rect">
            <a:avLst/>
          </a:prstGeom>
        </p:spPr>
      </p:pic>
      <p:sp>
        <p:nvSpPr>
          <p:cNvPr name="TextBox 3" id="3"/>
          <p:cNvSpPr txBox="true"/>
          <p:nvPr/>
        </p:nvSpPr>
        <p:spPr>
          <a:xfrm rot="-5400000">
            <a:off x="-3175251" y="4694794"/>
            <a:ext cx="8681059" cy="796422"/>
          </a:xfrm>
          <a:prstGeom prst="rect">
            <a:avLst/>
          </a:prstGeom>
        </p:spPr>
        <p:txBody>
          <a:bodyPr anchor="t" rtlCol="false" tIns="0" lIns="0" bIns="0" rIns="0">
            <a:spAutoFit/>
          </a:bodyPr>
          <a:lstStyle/>
          <a:p>
            <a:pPr algn="ctr">
              <a:lnSpc>
                <a:spcPts val="6675"/>
              </a:lnSpc>
              <a:spcBef>
                <a:spcPct val="0"/>
              </a:spcBef>
            </a:pPr>
            <a:r>
              <a:rPr lang="en-US" sz="4450">
                <a:solidFill>
                  <a:srgbClr val="000000"/>
                </a:solidFill>
                <a:cs typeface="Nunito"/>
              </a:rPr>
              <a:t>ব্যাংক হিসাব খোলার পরিচালনার নিয়ম</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CE7D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28700" y="1028700"/>
            <a:ext cx="1018238" cy="2853746"/>
          </a:xfrm>
          <a:prstGeom prst="rect">
            <a:avLst/>
          </a:prstGeom>
        </p:spPr>
      </p:pic>
      <p:grpSp>
        <p:nvGrpSpPr>
          <p:cNvPr name="Group 3" id="3"/>
          <p:cNvGrpSpPr/>
          <p:nvPr/>
        </p:nvGrpSpPr>
        <p:grpSpPr>
          <a:xfrm rot="0">
            <a:off x="76204" y="188454"/>
            <a:ext cx="18211796" cy="9500065"/>
            <a:chOff x="0" y="0"/>
            <a:chExt cx="24282395" cy="12666754"/>
          </a:xfrm>
        </p:grpSpPr>
        <p:sp>
          <p:nvSpPr>
            <p:cNvPr name="TextBox 4" id="4"/>
            <p:cNvSpPr txBox="true"/>
            <p:nvPr/>
          </p:nvSpPr>
          <p:spPr>
            <a:xfrm rot="0">
              <a:off x="0" y="57150"/>
              <a:ext cx="24282395" cy="1192572"/>
            </a:xfrm>
            <a:prstGeom prst="rect">
              <a:avLst/>
            </a:prstGeom>
          </p:spPr>
          <p:txBody>
            <a:bodyPr anchor="t" rtlCol="false" tIns="0" lIns="0" bIns="0" rIns="0">
              <a:spAutoFit/>
            </a:bodyPr>
            <a:lstStyle/>
            <a:p>
              <a:pPr algn="ctr">
                <a:lnSpc>
                  <a:spcPts val="6767"/>
                </a:lnSpc>
              </a:pPr>
              <a:r>
                <a:rPr lang="en-US" sz="6152">
                  <a:solidFill>
                    <a:srgbClr val="CD6A59"/>
                  </a:solidFill>
                  <a:cs typeface="Marcellus"/>
                </a:rPr>
                <a:t>কেন্দ্রীয় ব্যাংক(Central Bank)</a:t>
              </a:r>
            </a:p>
          </p:txBody>
        </p:sp>
        <p:sp>
          <p:nvSpPr>
            <p:cNvPr name="TextBox 5" id="5"/>
            <p:cNvSpPr txBox="true"/>
            <p:nvPr/>
          </p:nvSpPr>
          <p:spPr>
            <a:xfrm rot="0">
              <a:off x="0" y="4405871"/>
              <a:ext cx="24282395" cy="8260883"/>
            </a:xfrm>
            <a:prstGeom prst="rect">
              <a:avLst/>
            </a:prstGeom>
          </p:spPr>
          <p:txBody>
            <a:bodyPr anchor="t" rtlCol="false" tIns="0" lIns="0" bIns="0" rIns="0">
              <a:spAutoFit/>
            </a:bodyPr>
            <a:lstStyle/>
            <a:p>
              <a:pPr>
                <a:lnSpc>
                  <a:spcPts val="7220"/>
                </a:lnSpc>
              </a:pPr>
              <a:r>
                <a:rPr lang="en-US" sz="4297">
                  <a:solidFill>
                    <a:srgbClr val="CD6A59"/>
                  </a:solidFill>
                  <a:cs typeface="Glacial Indifference"/>
                </a:rPr>
                <a:t>কেন্দ্রীয় ব্যাংক হলো এমন একটি প্রতিষ্ঠান যা ব্যাংক-ব্যবস্থার শীর্ষে অবস্থান করে সমগ্র ব্যাংক-ব্যবস্থা নিয়ন্ত্রণ করে এবং মুদ্রা বাজারের অভিভাবক হিসেবে কাজ করে।এটি সরকারের মালিকানা ও নিয়ন্ত্রণে থেকে নোট বা মুদ্রা প্রচলন, ঋণ নিয়ন্ত্রণ, মুদ্রার মান সংরক্ষণ কোন মুদ্রা বাজার বর্তমান পরিচালনা এবং সরকারের আর্থিক উপদেষ্টা  ও ব্যাংকার হিসেবে কাজ করে । এর প্রধান বৈশিষ্ট্য হলো এটি সরকার কর্তৃক সর্বোচ্চ ক্ষমতা প্রাপ্ত আর্থিক প্রতিষ্ঠান। তাই এর প্রধান উদ্দেশ্য মুনাফা সর্বোচ্চকরণ নয় বরং দেশের অর্থনৈতিক স্থিতিশীলতা রক্ষা , উন্নয়ন এবং জনকল্যাণ সর্বোচ্চকরণ।</a:t>
              </a:r>
            </a:p>
          </p:txBody>
        </p:sp>
      </p:grpSp>
    </p:spTree>
  </p:cSld>
  <p:clrMapOvr>
    <a:masterClrMapping/>
  </p:clrMapOvr>
</p:sld>
</file>

<file path=ppt/slides/slide24.xml><?xml version="1.0" encoding="utf-8"?>
<p:sld xmlns:p="http://schemas.openxmlformats.org/presentationml/2006/main" xmlns:a="http://schemas.openxmlformats.org/drawingml/2006/main">
  <p:cSld>
    <p:bg>
      <p:bgPr>
        <a:solidFill>
          <a:srgbClr val="FFFCF9"/>
        </a:solidFill>
      </p:bgPr>
    </p:bg>
    <p:spTree>
      <p:nvGrpSpPr>
        <p:cNvPr id="1" name=""/>
        <p:cNvGrpSpPr/>
        <p:nvPr/>
      </p:nvGrpSpPr>
      <p:grpSpPr>
        <a:xfrm>
          <a:off x="0" y="0"/>
          <a:ext cx="0" cy="0"/>
          <a:chOff x="0" y="0"/>
          <a:chExt cx="0" cy="0"/>
        </a:xfrm>
      </p:grpSpPr>
      <p:sp>
        <p:nvSpPr>
          <p:cNvPr name="TextBox 2" id="2"/>
          <p:cNvSpPr txBox="true"/>
          <p:nvPr/>
        </p:nvSpPr>
        <p:spPr>
          <a:xfrm rot="0">
            <a:off x="1675007" y="1085850"/>
            <a:ext cx="6069497" cy="3032907"/>
          </a:xfrm>
          <a:prstGeom prst="rect">
            <a:avLst/>
          </a:prstGeom>
        </p:spPr>
        <p:txBody>
          <a:bodyPr anchor="t" rtlCol="false" tIns="0" lIns="0" bIns="0" rIns="0">
            <a:spAutoFit/>
          </a:bodyPr>
          <a:lstStyle/>
          <a:p>
            <a:pPr algn="l" marL="0" indent="0" lvl="0">
              <a:lnSpc>
                <a:spcPts val="7920"/>
              </a:lnSpc>
              <a:spcBef>
                <a:spcPct val="0"/>
              </a:spcBef>
            </a:pPr>
            <a:r>
              <a:rPr lang="en-US" sz="7200">
                <a:solidFill>
                  <a:srgbClr val="2E4052"/>
                </a:solidFill>
                <a:cs typeface="Crimson Pro Bold"/>
              </a:rPr>
              <a:t>কেন্দ্রীয়</a:t>
            </a:r>
            <a:r>
              <a:rPr lang="en-US" sz="7200" u="none">
                <a:solidFill>
                  <a:srgbClr val="2E4052"/>
                </a:solidFill>
                <a:latin typeface="Crimson Pro Bold"/>
              </a:rPr>
              <a:t> ব্যাংকের কার্যাবলি</a:t>
            </a:r>
          </a:p>
        </p:txBody>
      </p:sp>
      <p:grpSp>
        <p:nvGrpSpPr>
          <p:cNvPr name="Group 3" id="3"/>
          <p:cNvGrpSpPr/>
          <p:nvPr/>
        </p:nvGrpSpPr>
        <p:grpSpPr>
          <a:xfrm rot="0">
            <a:off x="2852471" y="4612215"/>
            <a:ext cx="14250153" cy="2996786"/>
            <a:chOff x="0" y="0"/>
            <a:chExt cx="19000205" cy="3995715"/>
          </a:xfrm>
        </p:grpSpPr>
        <p:sp>
          <p:nvSpPr>
            <p:cNvPr name="TextBox 4" id="4"/>
            <p:cNvSpPr txBox="true"/>
            <p:nvPr/>
          </p:nvSpPr>
          <p:spPr>
            <a:xfrm rot="0">
              <a:off x="2866565" y="-76200"/>
              <a:ext cx="16133639" cy="4071915"/>
            </a:xfrm>
            <a:prstGeom prst="rect">
              <a:avLst/>
            </a:prstGeom>
          </p:spPr>
          <p:txBody>
            <a:bodyPr anchor="t" rtlCol="false" tIns="0" lIns="0" bIns="0" rIns="0">
              <a:spAutoFit/>
            </a:bodyPr>
            <a:lstStyle/>
            <a:p>
              <a:pPr algn="l" marL="0" indent="0" lvl="0">
                <a:lnSpc>
                  <a:spcPts val="6140"/>
                </a:lnSpc>
                <a:spcBef>
                  <a:spcPct val="0"/>
                </a:spcBef>
              </a:pPr>
              <a:r>
                <a:rPr lang="en-US" sz="4385" u="none">
                  <a:solidFill>
                    <a:srgbClr val="2E4052"/>
                  </a:solidFill>
                  <a:latin typeface="Clear Sans Regular"/>
                </a:rPr>
                <a:t> প্রত্যেক দেশের ব্যাংক</a:t>
              </a:r>
              <a:r>
                <a:rPr lang="en-US" sz="4385">
                  <a:solidFill>
                    <a:srgbClr val="2E4052"/>
                  </a:solidFill>
                  <a:latin typeface="Clear Sans Regular"/>
                </a:rPr>
                <a:t> </a:t>
              </a:r>
              <a:r>
                <a:rPr lang="en-US" sz="4385" u="none">
                  <a:solidFill>
                    <a:srgbClr val="2E4052"/>
                  </a:solidFill>
                  <a:cs typeface="Clear Sans Regular"/>
                </a:rPr>
                <a:t>ব্যবস্থার</a:t>
              </a:r>
              <a:r>
                <a:rPr lang="en-US" sz="4385">
                  <a:solidFill>
                    <a:srgbClr val="2E4052"/>
                  </a:solidFill>
                  <a:latin typeface="Clear Sans Regular"/>
                </a:rPr>
                <a:t> </a:t>
              </a:r>
              <a:r>
                <a:rPr lang="en-US" sz="4385" u="none">
                  <a:solidFill>
                    <a:srgbClr val="2E4052"/>
                  </a:solidFill>
                  <a:cs typeface="Clear Sans Regular"/>
                </a:rPr>
                <a:t>ও</a:t>
              </a:r>
              <a:r>
                <a:rPr lang="en-US" sz="4385">
                  <a:solidFill>
                    <a:srgbClr val="2E4052"/>
                  </a:solidFill>
                  <a:latin typeface="Clear Sans Regular"/>
                </a:rPr>
                <a:t> </a:t>
              </a:r>
              <a:r>
                <a:rPr lang="en-US" sz="4385" u="none">
                  <a:solidFill>
                    <a:srgbClr val="2E4052"/>
                  </a:solidFill>
                  <a:cs typeface="Clear Sans Regular"/>
                </a:rPr>
                <a:t>মুদ্রাবাজারের</a:t>
              </a:r>
              <a:r>
                <a:rPr lang="en-US" sz="4385">
                  <a:solidFill>
                    <a:srgbClr val="2E4052"/>
                  </a:solidFill>
                  <a:latin typeface="Clear Sans Regular"/>
                </a:rPr>
                <a:t> </a:t>
              </a:r>
              <a:r>
                <a:rPr lang="en-US" sz="4385" u="none">
                  <a:solidFill>
                    <a:srgbClr val="2E4052"/>
                  </a:solidFill>
                  <a:cs typeface="Clear Sans Regular"/>
                </a:rPr>
                <a:t>অভিভাবক</a:t>
              </a:r>
              <a:r>
                <a:rPr lang="en-US" sz="4385">
                  <a:solidFill>
                    <a:srgbClr val="2E4052"/>
                  </a:solidFill>
                  <a:latin typeface="Clear Sans Regular"/>
                </a:rPr>
                <a:t> </a:t>
              </a:r>
              <a:r>
                <a:rPr lang="en-US" sz="4385" u="none">
                  <a:solidFill>
                    <a:srgbClr val="2E4052"/>
                  </a:solidFill>
                  <a:cs typeface="Clear Sans Regular"/>
                </a:rPr>
                <a:t>ও</a:t>
              </a:r>
              <a:r>
                <a:rPr lang="en-US" sz="4385">
                  <a:solidFill>
                    <a:srgbClr val="2E4052"/>
                  </a:solidFill>
                  <a:latin typeface="Clear Sans Regular"/>
                </a:rPr>
                <a:t> </a:t>
              </a:r>
              <a:r>
                <a:rPr lang="en-US" sz="4385" u="none">
                  <a:solidFill>
                    <a:srgbClr val="2E4052"/>
                  </a:solidFill>
                  <a:cs typeface="Clear Sans Regular"/>
                </a:rPr>
                <a:t>নিয়ন্ত্রক হিসেবে কেন্দ্রীয় ব্যাংকের সার্বিক অর্থনীতির স্বার্থে বিভিন্ন গুরুত্বপূর্ণ কাজ সম্পাদন করে। নিম্ন কেন্দ্রীয় ব্যাংকের কার্যাবলী আলোচনা করা হলো-</a:t>
              </a:r>
            </a:p>
          </p:txBody>
        </p:sp>
        <p:grpSp>
          <p:nvGrpSpPr>
            <p:cNvPr name="Group 5" id="5"/>
            <p:cNvGrpSpPr>
              <a:grpSpLocks noChangeAspect="true"/>
            </p:cNvGrpSpPr>
            <p:nvPr/>
          </p:nvGrpSpPr>
          <p:grpSpPr>
            <a:xfrm rot="0">
              <a:off x="0" y="1294862"/>
              <a:ext cx="1405992" cy="1405992"/>
              <a:chOff x="6705600" y="1371600"/>
              <a:chExt cx="10972800" cy="10972800"/>
            </a:xfrm>
          </p:grpSpPr>
          <p:sp>
            <p:nvSpPr>
              <p:cNvPr name="Freeform 6" id="6"/>
              <p:cNvSpPr/>
              <p:nvPr/>
            </p:nvSpPr>
            <p:spPr>
              <a:xfrm>
                <a:off x="6696808" y="1100629"/>
                <a:ext cx="10990383" cy="11514742"/>
              </a:xfrm>
              <a:custGeom>
                <a:avLst/>
                <a:gdLst/>
                <a:ahLst/>
                <a:cxnLst/>
                <a:rect r="r" b="b" t="t" l="l"/>
                <a:pathLst>
                  <a:path h="11514742" w="10990383">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97D7CE"/>
              </a:solidFill>
            </p:spPr>
          </p:sp>
        </p:grpSp>
      </p:grpSp>
      <p:sp>
        <p:nvSpPr>
          <p:cNvPr name="AutoShape 7" id="7"/>
          <p:cNvSpPr/>
          <p:nvPr/>
        </p:nvSpPr>
        <p:spPr>
          <a:xfrm rot="0">
            <a:off x="-290146" y="9047285"/>
            <a:ext cx="18938631" cy="1529862"/>
          </a:xfrm>
          <a:prstGeom prst="rect">
            <a:avLst/>
          </a:prstGeom>
          <a:solidFill>
            <a:srgbClr val="FFC857"/>
          </a:solid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8F2FF"/>
        </a:solidFill>
      </p:bgPr>
    </p:bg>
    <p:spTree>
      <p:nvGrpSpPr>
        <p:cNvPr id="1" name=""/>
        <p:cNvGrpSpPr/>
        <p:nvPr/>
      </p:nvGrpSpPr>
      <p:grpSpPr>
        <a:xfrm>
          <a:off x="0" y="0"/>
          <a:ext cx="0" cy="0"/>
          <a:chOff x="0" y="0"/>
          <a:chExt cx="0" cy="0"/>
        </a:xfrm>
      </p:grpSpPr>
      <p:sp>
        <p:nvSpPr>
          <p:cNvPr name="TextBox 2" id="2"/>
          <p:cNvSpPr txBox="true"/>
          <p:nvPr/>
        </p:nvSpPr>
        <p:spPr>
          <a:xfrm rot="0">
            <a:off x="1028700" y="1960681"/>
            <a:ext cx="10610079" cy="1074873"/>
          </a:xfrm>
          <a:prstGeom prst="rect">
            <a:avLst/>
          </a:prstGeom>
        </p:spPr>
        <p:txBody>
          <a:bodyPr anchor="t" rtlCol="false" tIns="0" lIns="0" bIns="0" rIns="0">
            <a:spAutoFit/>
          </a:bodyPr>
          <a:lstStyle/>
          <a:p>
            <a:pPr>
              <a:lnSpc>
                <a:spcPts val="8000"/>
              </a:lnSpc>
            </a:pPr>
            <a:r>
              <a:rPr lang="en-US" sz="8000">
                <a:solidFill>
                  <a:srgbClr val="6C11DF"/>
                </a:solidFill>
                <a:cs typeface="Pathway Gothic One"/>
              </a:rPr>
              <a:t>কেন্দ্রীয় ব্যাংকের কার্যাবলি</a:t>
            </a:r>
          </a:p>
        </p:txBody>
      </p:sp>
      <p:grpSp>
        <p:nvGrpSpPr>
          <p:cNvPr name="Group 3" id="3"/>
          <p:cNvGrpSpPr/>
          <p:nvPr/>
        </p:nvGrpSpPr>
        <p:grpSpPr>
          <a:xfrm rot="0">
            <a:off x="417579" y="4141382"/>
            <a:ext cx="4419814" cy="5384042"/>
            <a:chOff x="0" y="0"/>
            <a:chExt cx="5893086" cy="7178722"/>
          </a:xfrm>
        </p:grpSpPr>
        <p:sp>
          <p:nvSpPr>
            <p:cNvPr name="TextBox 4" id="4"/>
            <p:cNvSpPr txBox="true"/>
            <p:nvPr/>
          </p:nvSpPr>
          <p:spPr>
            <a:xfrm rot="0">
              <a:off x="0" y="1313675"/>
              <a:ext cx="5893086" cy="5865048"/>
            </a:xfrm>
            <a:prstGeom prst="rect">
              <a:avLst/>
            </a:prstGeom>
          </p:spPr>
          <p:txBody>
            <a:bodyPr anchor="t" rtlCol="false" tIns="0" lIns="0" bIns="0" rIns="0">
              <a:spAutoFit/>
            </a:bodyPr>
            <a:lstStyle/>
            <a:p>
              <a:pPr>
                <a:lnSpc>
                  <a:spcPts val="5040"/>
                </a:lnSpc>
                <a:spcBef>
                  <a:spcPct val="0"/>
                </a:spcBef>
              </a:pPr>
              <a:r>
                <a:rPr lang="en-US" sz="3600">
                  <a:solidFill>
                    <a:srgbClr val="280850"/>
                  </a:solidFill>
                  <a:cs typeface="Space Mono"/>
                </a:rPr>
                <a:t>কোন</a:t>
              </a:r>
              <a:r>
                <a:rPr lang="en-US" sz="3600">
                  <a:solidFill>
                    <a:srgbClr val="280850"/>
                  </a:solidFill>
                  <a:latin typeface="Space Mono"/>
                </a:rPr>
                <a:t> </a:t>
              </a:r>
              <a:r>
                <a:rPr lang="en-US" sz="3600">
                  <a:solidFill>
                    <a:srgbClr val="280850"/>
                  </a:solidFill>
                  <a:cs typeface="Space Mono"/>
                </a:rPr>
                <a:t>দেশে</a:t>
              </a:r>
              <a:r>
                <a:rPr lang="en-US" sz="3600">
                  <a:solidFill>
                    <a:srgbClr val="280850"/>
                  </a:solidFill>
                  <a:latin typeface="Space Mono"/>
                </a:rPr>
                <a:t> </a:t>
              </a:r>
              <a:r>
                <a:rPr lang="en-US" sz="3600">
                  <a:solidFill>
                    <a:srgbClr val="280850"/>
                  </a:solidFill>
                  <a:cs typeface="Space Mono"/>
                </a:rPr>
                <a:t>কেন্দ্রীয়</a:t>
              </a:r>
              <a:r>
                <a:rPr lang="en-US" sz="3600">
                  <a:solidFill>
                    <a:srgbClr val="280850"/>
                  </a:solidFill>
                  <a:latin typeface="Space Mono"/>
                </a:rPr>
                <a:t> </a:t>
              </a:r>
              <a:r>
                <a:rPr lang="en-US" sz="3600">
                  <a:solidFill>
                    <a:srgbClr val="280850"/>
                  </a:solidFill>
                  <a:cs typeface="Space Mono"/>
                </a:rPr>
                <a:t>ব্যাংকই</a:t>
              </a:r>
              <a:r>
                <a:rPr lang="en-US" sz="3600">
                  <a:solidFill>
                    <a:srgbClr val="280850"/>
                  </a:solidFill>
                  <a:latin typeface="Space Mono"/>
                </a:rPr>
                <a:t> </a:t>
              </a:r>
              <a:r>
                <a:rPr lang="en-US" sz="3600">
                  <a:solidFill>
                    <a:srgbClr val="280850"/>
                  </a:solidFill>
                  <a:cs typeface="Space Mono"/>
                </a:rPr>
                <a:t>নোট</a:t>
              </a:r>
              <a:r>
                <a:rPr lang="en-US" sz="3600">
                  <a:solidFill>
                    <a:srgbClr val="280850"/>
                  </a:solidFill>
                  <a:latin typeface="Space Mono"/>
                </a:rPr>
                <a:t> </a:t>
              </a:r>
              <a:r>
                <a:rPr lang="en-US" sz="3600">
                  <a:solidFill>
                    <a:srgbClr val="280850"/>
                  </a:solidFill>
                  <a:cs typeface="Space Mono"/>
                </a:rPr>
                <a:t>ও</a:t>
              </a:r>
              <a:r>
                <a:rPr lang="en-US" sz="3600">
                  <a:solidFill>
                    <a:srgbClr val="280850"/>
                  </a:solidFill>
                  <a:latin typeface="Space Mono"/>
                </a:rPr>
                <a:t> </a:t>
              </a:r>
              <a:r>
                <a:rPr lang="en-US" sz="3600">
                  <a:solidFill>
                    <a:srgbClr val="280850"/>
                  </a:solidFill>
                  <a:cs typeface="Space Mono"/>
                </a:rPr>
                <a:t>মুদ্রা</a:t>
              </a:r>
              <a:r>
                <a:rPr lang="en-US" sz="3600">
                  <a:solidFill>
                    <a:srgbClr val="280850"/>
                  </a:solidFill>
                  <a:latin typeface="Space Mono"/>
                </a:rPr>
                <a:t> </a:t>
              </a:r>
              <a:r>
                <a:rPr lang="en-US" sz="3600">
                  <a:solidFill>
                    <a:srgbClr val="280850"/>
                  </a:solidFill>
                  <a:cs typeface="Space Mono"/>
                </a:rPr>
                <a:t>প্রচলন</a:t>
              </a:r>
              <a:r>
                <a:rPr lang="en-US" sz="3600">
                  <a:solidFill>
                    <a:srgbClr val="280850"/>
                  </a:solidFill>
                  <a:latin typeface="Space Mono"/>
                </a:rPr>
                <a:t> </a:t>
              </a:r>
              <a:r>
                <a:rPr lang="en-US" sz="3600">
                  <a:solidFill>
                    <a:srgbClr val="280850"/>
                  </a:solidFill>
                  <a:cs typeface="Space Mono"/>
                </a:rPr>
                <a:t>করে।</a:t>
              </a:r>
              <a:r>
                <a:rPr lang="en-US" sz="3600">
                  <a:solidFill>
                    <a:srgbClr val="280850"/>
                  </a:solidFill>
                  <a:latin typeface="Space Mono"/>
                </a:rPr>
                <a:t> </a:t>
              </a:r>
              <a:r>
                <a:rPr lang="en-US" sz="3600">
                  <a:solidFill>
                    <a:srgbClr val="280850"/>
                  </a:solidFill>
                  <a:cs typeface="Space Mono"/>
                </a:rPr>
                <a:t>এ</a:t>
              </a:r>
              <a:r>
                <a:rPr lang="en-US" sz="3600">
                  <a:solidFill>
                    <a:srgbClr val="280850"/>
                  </a:solidFill>
                  <a:latin typeface="Space Mono"/>
                </a:rPr>
                <a:t> </a:t>
              </a:r>
              <a:r>
                <a:rPr lang="en-US" sz="3600">
                  <a:solidFill>
                    <a:srgbClr val="280850"/>
                  </a:solidFill>
                  <a:cs typeface="Space Mono"/>
                </a:rPr>
                <a:t>ব্যাংক</a:t>
              </a:r>
              <a:r>
                <a:rPr lang="en-US" sz="3600">
                  <a:solidFill>
                    <a:srgbClr val="280850"/>
                  </a:solidFill>
                  <a:latin typeface="Space Mono"/>
                </a:rPr>
                <a:t> </a:t>
              </a:r>
              <a:r>
                <a:rPr lang="en-US" sz="3600">
                  <a:solidFill>
                    <a:srgbClr val="280850"/>
                  </a:solidFill>
                  <a:cs typeface="Space Mono"/>
                </a:rPr>
                <a:t>দেশের</a:t>
              </a:r>
              <a:r>
                <a:rPr lang="en-US" sz="3600">
                  <a:solidFill>
                    <a:srgbClr val="280850"/>
                  </a:solidFill>
                  <a:latin typeface="Space Mono"/>
                </a:rPr>
                <a:t> </a:t>
              </a:r>
              <a:r>
                <a:rPr lang="en-US" sz="3600">
                  <a:solidFill>
                    <a:srgbClr val="280850"/>
                  </a:solidFill>
                  <a:cs typeface="Space Mono"/>
                </a:rPr>
                <a:t>প্রয়োজনের</a:t>
              </a:r>
              <a:r>
                <a:rPr lang="en-US" sz="3600">
                  <a:solidFill>
                    <a:srgbClr val="280850"/>
                  </a:solidFill>
                  <a:latin typeface="Space Mono"/>
                </a:rPr>
                <a:t> </a:t>
              </a:r>
              <a:r>
                <a:rPr lang="en-US" sz="3600">
                  <a:solidFill>
                    <a:srgbClr val="280850"/>
                  </a:solidFill>
                  <a:cs typeface="Space Mono"/>
                </a:rPr>
                <a:t>সাথে</a:t>
              </a:r>
              <a:r>
                <a:rPr lang="en-US" sz="3600">
                  <a:solidFill>
                    <a:srgbClr val="280850"/>
                  </a:solidFill>
                  <a:latin typeface="Space Mono"/>
                </a:rPr>
                <a:t> </a:t>
              </a:r>
              <a:r>
                <a:rPr lang="en-US" sz="3600">
                  <a:solidFill>
                    <a:srgbClr val="280850"/>
                  </a:solidFill>
                  <a:cs typeface="Space Mono"/>
                </a:rPr>
                <a:t>সামঞ্জস্য</a:t>
              </a:r>
              <a:r>
                <a:rPr lang="en-US" sz="3600">
                  <a:solidFill>
                    <a:srgbClr val="280850"/>
                  </a:solidFill>
                  <a:latin typeface="Space Mono"/>
                </a:rPr>
                <a:t> </a:t>
              </a:r>
              <a:r>
                <a:rPr lang="en-US" sz="3600">
                  <a:solidFill>
                    <a:srgbClr val="280850"/>
                  </a:solidFill>
                  <a:cs typeface="Space Mono"/>
                </a:rPr>
                <a:t>রেখে</a:t>
              </a:r>
              <a:r>
                <a:rPr lang="en-US" sz="3600">
                  <a:solidFill>
                    <a:srgbClr val="280850"/>
                  </a:solidFill>
                  <a:latin typeface="Space Mono"/>
                </a:rPr>
                <a:t> </a:t>
              </a:r>
              <a:r>
                <a:rPr lang="en-US" sz="3600">
                  <a:solidFill>
                    <a:srgbClr val="280850"/>
                  </a:solidFill>
                  <a:cs typeface="Space Mono"/>
                </a:rPr>
                <a:t>নোট</a:t>
              </a:r>
              <a:r>
                <a:rPr lang="en-US" sz="3600">
                  <a:solidFill>
                    <a:srgbClr val="280850"/>
                  </a:solidFill>
                  <a:latin typeface="Space Mono"/>
                </a:rPr>
                <a:t> </a:t>
              </a:r>
              <a:r>
                <a:rPr lang="en-US" sz="3600">
                  <a:solidFill>
                    <a:srgbClr val="280850"/>
                  </a:solidFill>
                  <a:cs typeface="Space Mono"/>
                </a:rPr>
                <a:t>প্রচলন</a:t>
              </a:r>
              <a:r>
                <a:rPr lang="en-US" sz="3600">
                  <a:solidFill>
                    <a:srgbClr val="280850"/>
                  </a:solidFill>
                  <a:latin typeface="Space Mono"/>
                </a:rPr>
                <a:t> </a:t>
              </a:r>
              <a:r>
                <a:rPr lang="en-US" sz="3600">
                  <a:solidFill>
                    <a:srgbClr val="280850"/>
                  </a:solidFill>
                  <a:cs typeface="Space Mono"/>
                </a:rPr>
                <a:t>করে।</a:t>
              </a:r>
            </a:p>
          </p:txBody>
        </p:sp>
        <p:sp>
          <p:nvSpPr>
            <p:cNvPr name="TextBox 5" id="5"/>
            <p:cNvSpPr txBox="true"/>
            <p:nvPr/>
          </p:nvSpPr>
          <p:spPr>
            <a:xfrm rot="0">
              <a:off x="0" y="85725"/>
              <a:ext cx="5893086" cy="883899"/>
            </a:xfrm>
            <a:prstGeom prst="rect">
              <a:avLst/>
            </a:prstGeom>
          </p:spPr>
          <p:txBody>
            <a:bodyPr anchor="t" rtlCol="false" tIns="0" lIns="0" bIns="0" rIns="0">
              <a:spAutoFit/>
            </a:bodyPr>
            <a:lstStyle/>
            <a:p>
              <a:pPr>
                <a:lnSpc>
                  <a:spcPts val="4799"/>
                </a:lnSpc>
              </a:pPr>
              <a:r>
                <a:rPr lang="en-US" sz="4799">
                  <a:solidFill>
                    <a:srgbClr val="6C11DF"/>
                  </a:solidFill>
                  <a:cs typeface="Pathway Gothic One"/>
                </a:rPr>
                <a:t>নোট ও মুদ্রা</a:t>
              </a:r>
              <a:r>
                <a:rPr lang="en-US" sz="4799">
                  <a:solidFill>
                    <a:srgbClr val="6C11DF"/>
                  </a:solidFill>
                  <a:latin typeface="Pathway Gothic One"/>
                </a:rPr>
                <a:t> </a:t>
              </a:r>
              <a:r>
                <a:rPr lang="en-US" sz="4799">
                  <a:solidFill>
                    <a:srgbClr val="6C11DF"/>
                  </a:solidFill>
                  <a:cs typeface="Pathway Gothic One"/>
                </a:rPr>
                <a:t>প্রচলন</a:t>
              </a:r>
            </a:p>
          </p:txBody>
        </p:sp>
      </p:gr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860579">
            <a:off x="7593050" y="-7234758"/>
            <a:ext cx="11651777" cy="11918455"/>
          </a:xfrm>
          <a:prstGeom prst="rect">
            <a:avLst/>
          </a:prstGeom>
        </p:spPr>
      </p:pic>
      <p:grpSp>
        <p:nvGrpSpPr>
          <p:cNvPr name="Group 7" id="7"/>
          <p:cNvGrpSpPr/>
          <p:nvPr/>
        </p:nvGrpSpPr>
        <p:grpSpPr>
          <a:xfrm rot="0">
            <a:off x="5758573" y="4125836"/>
            <a:ext cx="5318043" cy="5484673"/>
            <a:chOff x="0" y="0"/>
            <a:chExt cx="7090724" cy="7312897"/>
          </a:xfrm>
        </p:grpSpPr>
        <p:sp>
          <p:nvSpPr>
            <p:cNvPr name="TextBox 8" id="8"/>
            <p:cNvSpPr txBox="true"/>
            <p:nvPr/>
          </p:nvSpPr>
          <p:spPr>
            <a:xfrm rot="0">
              <a:off x="0" y="1332725"/>
              <a:ext cx="7090724" cy="5980172"/>
            </a:xfrm>
            <a:prstGeom prst="rect">
              <a:avLst/>
            </a:prstGeom>
          </p:spPr>
          <p:txBody>
            <a:bodyPr anchor="t" rtlCol="false" tIns="0" lIns="0" bIns="0" rIns="0">
              <a:spAutoFit/>
            </a:bodyPr>
            <a:lstStyle/>
            <a:p>
              <a:pPr>
                <a:lnSpc>
                  <a:spcPts val="4479"/>
                </a:lnSpc>
                <a:spcBef>
                  <a:spcPct val="0"/>
                </a:spcBef>
              </a:pPr>
              <a:r>
                <a:rPr lang="en-US" sz="3199">
                  <a:solidFill>
                    <a:srgbClr val="280850"/>
                  </a:solidFill>
                  <a:cs typeface="Space Mono"/>
                </a:rPr>
                <a:t>কেন্দ্রীয়</a:t>
              </a:r>
              <a:r>
                <a:rPr lang="en-US" sz="3199">
                  <a:solidFill>
                    <a:srgbClr val="280850"/>
                  </a:solidFill>
                  <a:latin typeface="Space Mono"/>
                </a:rPr>
                <a:t> </a:t>
              </a:r>
              <a:r>
                <a:rPr lang="en-US" sz="3199">
                  <a:solidFill>
                    <a:srgbClr val="280850"/>
                  </a:solidFill>
                  <a:cs typeface="Space Mono"/>
                </a:rPr>
                <a:t>ব্যাংক</a:t>
              </a:r>
              <a:r>
                <a:rPr lang="en-US" sz="3199">
                  <a:solidFill>
                    <a:srgbClr val="280850"/>
                  </a:solidFill>
                  <a:latin typeface="Space Mono"/>
                </a:rPr>
                <a:t> </a:t>
              </a:r>
              <a:r>
                <a:rPr lang="en-US" sz="3199">
                  <a:solidFill>
                    <a:srgbClr val="280850"/>
                  </a:solidFill>
                  <a:cs typeface="Space Mono"/>
                </a:rPr>
                <a:t>বিভিন্ন</a:t>
              </a:r>
              <a:r>
                <a:rPr lang="en-US" sz="3199">
                  <a:solidFill>
                    <a:srgbClr val="280850"/>
                  </a:solidFill>
                  <a:latin typeface="Space Mono"/>
                </a:rPr>
                <a:t> </a:t>
              </a:r>
              <a:r>
                <a:rPr lang="en-US" sz="3199">
                  <a:solidFill>
                    <a:srgbClr val="280850"/>
                  </a:solidFill>
                  <a:cs typeface="Space Mono"/>
                </a:rPr>
                <a:t>খাত</a:t>
              </a:r>
              <a:r>
                <a:rPr lang="en-US" sz="3199">
                  <a:solidFill>
                    <a:srgbClr val="280850"/>
                  </a:solidFill>
                  <a:latin typeface="Space Mono"/>
                </a:rPr>
                <a:t> </a:t>
              </a:r>
              <a:r>
                <a:rPr lang="en-US" sz="3199">
                  <a:solidFill>
                    <a:srgbClr val="280850"/>
                  </a:solidFill>
                  <a:cs typeface="Space Mono"/>
                </a:rPr>
                <a:t>থেকে</a:t>
              </a:r>
              <a:r>
                <a:rPr lang="en-US" sz="3199">
                  <a:solidFill>
                    <a:srgbClr val="280850"/>
                  </a:solidFill>
                  <a:latin typeface="Space Mono"/>
                </a:rPr>
                <a:t> </a:t>
              </a:r>
              <a:r>
                <a:rPr lang="en-US" sz="3199">
                  <a:solidFill>
                    <a:srgbClr val="280850"/>
                  </a:solidFill>
                  <a:cs typeface="Space Mono"/>
                </a:rPr>
                <a:t>সরকারের</a:t>
              </a:r>
              <a:r>
                <a:rPr lang="en-US" sz="3199">
                  <a:solidFill>
                    <a:srgbClr val="280850"/>
                  </a:solidFill>
                  <a:latin typeface="Space Mono"/>
                </a:rPr>
                <a:t> </a:t>
              </a:r>
              <a:r>
                <a:rPr lang="en-US" sz="3199">
                  <a:solidFill>
                    <a:srgbClr val="280850"/>
                  </a:solidFill>
                  <a:cs typeface="Space Mono"/>
                </a:rPr>
                <a:t>রাজস্ব</a:t>
              </a:r>
              <a:r>
                <a:rPr lang="en-US" sz="3199">
                  <a:solidFill>
                    <a:srgbClr val="280850"/>
                  </a:solidFill>
                  <a:latin typeface="Space Mono"/>
                </a:rPr>
                <a:t> </a:t>
              </a:r>
              <a:r>
                <a:rPr lang="en-US" sz="3199">
                  <a:solidFill>
                    <a:srgbClr val="280850"/>
                  </a:solidFill>
                  <a:cs typeface="Space Mono"/>
                </a:rPr>
                <a:t>পাওনা</a:t>
              </a:r>
              <a:r>
                <a:rPr lang="en-US" sz="3199">
                  <a:solidFill>
                    <a:srgbClr val="280850"/>
                  </a:solidFill>
                  <a:latin typeface="Space Mono"/>
                </a:rPr>
                <a:t> </a:t>
              </a:r>
              <a:r>
                <a:rPr lang="en-US" sz="3199">
                  <a:solidFill>
                    <a:srgbClr val="280850"/>
                  </a:solidFill>
                  <a:cs typeface="Space Mono"/>
                </a:rPr>
                <a:t>সরকারের</a:t>
              </a:r>
              <a:r>
                <a:rPr lang="en-US" sz="3199">
                  <a:solidFill>
                    <a:srgbClr val="280850"/>
                  </a:solidFill>
                  <a:latin typeface="Space Mono"/>
                </a:rPr>
                <a:t> </a:t>
              </a:r>
              <a:r>
                <a:rPr lang="en-US" sz="3199">
                  <a:solidFill>
                    <a:srgbClr val="280850"/>
                  </a:solidFill>
                  <a:cs typeface="Space Mono"/>
                </a:rPr>
                <a:t>হিসাবে</a:t>
              </a:r>
              <a:r>
                <a:rPr lang="en-US" sz="3199">
                  <a:solidFill>
                    <a:srgbClr val="280850"/>
                  </a:solidFill>
                  <a:latin typeface="Space Mono"/>
                </a:rPr>
                <a:t> </a:t>
              </a:r>
              <a:r>
                <a:rPr lang="en-US" sz="3199">
                  <a:solidFill>
                    <a:srgbClr val="280850"/>
                  </a:solidFill>
                  <a:cs typeface="Space Mono"/>
                </a:rPr>
                <a:t>জমা</a:t>
              </a:r>
              <a:r>
                <a:rPr lang="en-US" sz="3199">
                  <a:solidFill>
                    <a:srgbClr val="280850"/>
                  </a:solidFill>
                  <a:latin typeface="Space Mono"/>
                </a:rPr>
                <a:t> </a:t>
              </a:r>
              <a:r>
                <a:rPr lang="en-US" sz="3199">
                  <a:solidFill>
                    <a:srgbClr val="280850"/>
                  </a:solidFill>
                  <a:cs typeface="Space Mono"/>
                </a:rPr>
                <a:t>করে</a:t>
              </a:r>
              <a:r>
                <a:rPr lang="en-US" sz="3199">
                  <a:solidFill>
                    <a:srgbClr val="280850"/>
                  </a:solidFill>
                  <a:latin typeface="Space Mono"/>
                </a:rPr>
                <a:t> </a:t>
              </a:r>
              <a:r>
                <a:rPr lang="en-US" sz="3199">
                  <a:solidFill>
                    <a:srgbClr val="280850"/>
                  </a:solidFill>
                  <a:cs typeface="Space Mono"/>
                </a:rPr>
                <a:t>এবং</a:t>
              </a:r>
              <a:r>
                <a:rPr lang="en-US" sz="3199">
                  <a:solidFill>
                    <a:srgbClr val="280850"/>
                  </a:solidFill>
                  <a:latin typeface="Space Mono"/>
                </a:rPr>
                <a:t> </a:t>
              </a:r>
              <a:r>
                <a:rPr lang="en-US" sz="3199">
                  <a:solidFill>
                    <a:srgbClr val="280850"/>
                  </a:solidFill>
                  <a:cs typeface="Space Mono"/>
                </a:rPr>
                <a:t>সরকারের</a:t>
              </a:r>
              <a:r>
                <a:rPr lang="en-US" sz="3199">
                  <a:solidFill>
                    <a:srgbClr val="280850"/>
                  </a:solidFill>
                  <a:latin typeface="Space Mono"/>
                </a:rPr>
                <a:t> </a:t>
              </a:r>
              <a:r>
                <a:rPr lang="en-US" sz="3199">
                  <a:solidFill>
                    <a:srgbClr val="280850"/>
                  </a:solidFill>
                  <a:cs typeface="Space Mono"/>
                </a:rPr>
                <a:t>নির্দেশ</a:t>
              </a:r>
              <a:r>
                <a:rPr lang="en-US" sz="3199">
                  <a:solidFill>
                    <a:srgbClr val="280850"/>
                  </a:solidFill>
                  <a:latin typeface="Space Mono"/>
                </a:rPr>
                <a:t> </a:t>
              </a:r>
              <a:r>
                <a:rPr lang="en-US" sz="3199">
                  <a:solidFill>
                    <a:srgbClr val="280850"/>
                  </a:solidFill>
                  <a:cs typeface="Space Mono"/>
                </a:rPr>
                <a:t>অনুযায়ী</a:t>
              </a:r>
              <a:r>
                <a:rPr lang="en-US" sz="3199">
                  <a:solidFill>
                    <a:srgbClr val="280850"/>
                  </a:solidFill>
                  <a:latin typeface="Space Mono"/>
                </a:rPr>
                <a:t> </a:t>
              </a:r>
              <a:r>
                <a:rPr lang="en-US" sz="3199">
                  <a:solidFill>
                    <a:srgbClr val="280850"/>
                  </a:solidFill>
                  <a:cs typeface="Space Mono"/>
                </a:rPr>
                <a:t>বিভিন্ন খাতে অর্থ প্রদান করে</a:t>
              </a:r>
              <a:r>
                <a:rPr lang="en-US" sz="3199">
                  <a:solidFill>
                    <a:srgbClr val="280850"/>
                  </a:solidFill>
                  <a:latin typeface="Space Mono"/>
                </a:rPr>
                <a:t> </a:t>
              </a:r>
              <a:r>
                <a:rPr lang="en-US" sz="3199">
                  <a:solidFill>
                    <a:srgbClr val="280850"/>
                  </a:solidFill>
                  <a:cs typeface="Space Mono"/>
                </a:rPr>
                <a:t>।আর্থিক</a:t>
              </a:r>
              <a:r>
                <a:rPr lang="en-US" sz="3199">
                  <a:solidFill>
                    <a:srgbClr val="280850"/>
                  </a:solidFill>
                  <a:latin typeface="Space Mono"/>
                </a:rPr>
                <a:t> </a:t>
              </a:r>
              <a:r>
                <a:rPr lang="en-US" sz="3199">
                  <a:solidFill>
                    <a:srgbClr val="280850"/>
                  </a:solidFill>
                  <a:cs typeface="Space Mono"/>
                </a:rPr>
                <a:t>সংকটের</a:t>
              </a:r>
              <a:r>
                <a:rPr lang="en-US" sz="3199">
                  <a:solidFill>
                    <a:srgbClr val="280850"/>
                  </a:solidFill>
                  <a:latin typeface="Space Mono"/>
                </a:rPr>
                <a:t> </a:t>
              </a:r>
              <a:r>
                <a:rPr lang="en-US" sz="3199">
                  <a:solidFill>
                    <a:srgbClr val="280850"/>
                  </a:solidFill>
                  <a:cs typeface="Space Mono"/>
                </a:rPr>
                <a:t>সময় সরকারকে স্বল্প ও দীর্ঘমেয়াদী ঋণ প্রদান করে।</a:t>
              </a:r>
            </a:p>
          </p:txBody>
        </p:sp>
        <p:sp>
          <p:nvSpPr>
            <p:cNvPr name="TextBox 9" id="9"/>
            <p:cNvSpPr txBox="true"/>
            <p:nvPr/>
          </p:nvSpPr>
          <p:spPr>
            <a:xfrm rot="0">
              <a:off x="0" y="85725"/>
              <a:ext cx="7090724" cy="883899"/>
            </a:xfrm>
            <a:prstGeom prst="rect">
              <a:avLst/>
            </a:prstGeom>
          </p:spPr>
          <p:txBody>
            <a:bodyPr anchor="t" rtlCol="false" tIns="0" lIns="0" bIns="0" rIns="0">
              <a:spAutoFit/>
            </a:bodyPr>
            <a:lstStyle/>
            <a:p>
              <a:pPr>
                <a:lnSpc>
                  <a:spcPts val="4799"/>
                </a:lnSpc>
              </a:pPr>
              <a:r>
                <a:rPr lang="en-US" sz="4799">
                  <a:solidFill>
                    <a:srgbClr val="6C11DF"/>
                  </a:solidFill>
                  <a:cs typeface="Pathway Gothic One"/>
                </a:rPr>
                <a:t>সরকারের</a:t>
              </a:r>
              <a:r>
                <a:rPr lang="en-US" sz="4799">
                  <a:solidFill>
                    <a:srgbClr val="6C11DF"/>
                  </a:solidFill>
                  <a:latin typeface="Pathway Gothic One"/>
                </a:rPr>
                <a:t> ব্যাংক</a:t>
              </a:r>
            </a:p>
          </p:txBody>
        </p:sp>
      </p:grpSp>
      <p:grpSp>
        <p:nvGrpSpPr>
          <p:cNvPr name="Group 10" id="10"/>
          <p:cNvGrpSpPr/>
          <p:nvPr/>
        </p:nvGrpSpPr>
        <p:grpSpPr>
          <a:xfrm rot="0">
            <a:off x="11638779" y="4232453"/>
            <a:ext cx="5777860" cy="4919229"/>
            <a:chOff x="0" y="0"/>
            <a:chExt cx="7703814" cy="6558972"/>
          </a:xfrm>
        </p:grpSpPr>
        <p:sp>
          <p:nvSpPr>
            <p:cNvPr name="TextBox 11" id="11"/>
            <p:cNvSpPr txBox="true"/>
            <p:nvPr/>
          </p:nvSpPr>
          <p:spPr>
            <a:xfrm rot="0">
              <a:off x="0" y="1332725"/>
              <a:ext cx="7703814" cy="5226248"/>
            </a:xfrm>
            <a:prstGeom prst="rect">
              <a:avLst/>
            </a:prstGeom>
          </p:spPr>
          <p:txBody>
            <a:bodyPr anchor="t" rtlCol="false" tIns="0" lIns="0" bIns="0" rIns="0">
              <a:spAutoFit/>
            </a:bodyPr>
            <a:lstStyle/>
            <a:p>
              <a:pPr>
                <a:lnSpc>
                  <a:spcPts val="4479"/>
                </a:lnSpc>
                <a:spcBef>
                  <a:spcPct val="0"/>
                </a:spcBef>
              </a:pPr>
              <a:r>
                <a:rPr lang="en-US" sz="3199">
                  <a:solidFill>
                    <a:srgbClr val="280850"/>
                  </a:solidFill>
                  <a:cs typeface="Space Mono"/>
                </a:rPr>
                <a:t>কেন্দ্রীয়</a:t>
              </a:r>
              <a:r>
                <a:rPr lang="en-US" sz="3199">
                  <a:solidFill>
                    <a:srgbClr val="280850"/>
                  </a:solidFill>
                  <a:latin typeface="Space Mono"/>
                </a:rPr>
                <a:t> </a:t>
              </a:r>
              <a:r>
                <a:rPr lang="en-US" sz="3199">
                  <a:solidFill>
                    <a:srgbClr val="280850"/>
                  </a:solidFill>
                  <a:cs typeface="Space Mono"/>
                </a:rPr>
                <a:t>ব্যাংক</a:t>
              </a:r>
              <a:r>
                <a:rPr lang="en-US" sz="3199">
                  <a:solidFill>
                    <a:srgbClr val="280850"/>
                  </a:solidFill>
                  <a:latin typeface="Space Mono"/>
                </a:rPr>
                <a:t> </a:t>
              </a:r>
              <a:r>
                <a:rPr lang="en-US" sz="3199">
                  <a:solidFill>
                    <a:srgbClr val="280850"/>
                  </a:solidFill>
                  <a:cs typeface="Space Mono"/>
                </a:rPr>
                <a:t>দেশে</a:t>
              </a:r>
              <a:r>
                <a:rPr lang="en-US" sz="3199">
                  <a:solidFill>
                    <a:srgbClr val="280850"/>
                  </a:solidFill>
                  <a:latin typeface="Space Mono"/>
                </a:rPr>
                <a:t> </a:t>
              </a:r>
              <a:r>
                <a:rPr lang="en-US" sz="3199">
                  <a:solidFill>
                    <a:srgbClr val="280850"/>
                  </a:solidFill>
                  <a:cs typeface="Space Mono"/>
                </a:rPr>
                <a:t>নতুন</a:t>
              </a:r>
              <a:r>
                <a:rPr lang="en-US" sz="3199">
                  <a:solidFill>
                    <a:srgbClr val="280850"/>
                  </a:solidFill>
                  <a:latin typeface="Space Mono"/>
                </a:rPr>
                <a:t> </a:t>
              </a:r>
              <a:r>
                <a:rPr lang="en-US" sz="3199">
                  <a:solidFill>
                    <a:srgbClr val="280850"/>
                  </a:solidFill>
                  <a:cs typeface="Space Mono"/>
                </a:rPr>
                <a:t>ব্যাংক</a:t>
              </a:r>
              <a:r>
                <a:rPr lang="en-US" sz="3199">
                  <a:solidFill>
                    <a:srgbClr val="280850"/>
                  </a:solidFill>
                  <a:latin typeface="Space Mono"/>
                </a:rPr>
                <a:t> </a:t>
              </a:r>
              <a:r>
                <a:rPr lang="en-US" sz="3199">
                  <a:solidFill>
                    <a:srgbClr val="280850"/>
                  </a:solidFill>
                  <a:cs typeface="Space Mono"/>
                </a:rPr>
                <a:t>ও</a:t>
              </a:r>
              <a:r>
                <a:rPr lang="en-US" sz="3199">
                  <a:solidFill>
                    <a:srgbClr val="280850"/>
                  </a:solidFill>
                  <a:latin typeface="Space Mono"/>
                </a:rPr>
                <a:t> </a:t>
              </a:r>
              <a:r>
                <a:rPr lang="en-US" sz="3199">
                  <a:solidFill>
                    <a:srgbClr val="280850"/>
                  </a:solidFill>
                  <a:cs typeface="Space Mono"/>
                </a:rPr>
                <a:t>শাখা</a:t>
              </a:r>
              <a:r>
                <a:rPr lang="en-US" sz="3199">
                  <a:solidFill>
                    <a:srgbClr val="280850"/>
                  </a:solidFill>
                  <a:latin typeface="Space Mono"/>
                </a:rPr>
                <a:t> </a:t>
              </a:r>
              <a:r>
                <a:rPr lang="en-US" sz="3199">
                  <a:solidFill>
                    <a:srgbClr val="280850"/>
                  </a:solidFill>
                  <a:cs typeface="Space Mono"/>
                </a:rPr>
                <a:t>প্রতিষ্ঠানকে</a:t>
              </a:r>
              <a:r>
                <a:rPr lang="en-US" sz="3199">
                  <a:solidFill>
                    <a:srgbClr val="280850"/>
                  </a:solidFill>
                  <a:latin typeface="Space Mono"/>
                </a:rPr>
                <a:t> </a:t>
              </a:r>
              <a:r>
                <a:rPr lang="en-US" sz="3199">
                  <a:solidFill>
                    <a:srgbClr val="280850"/>
                  </a:solidFill>
                  <a:cs typeface="Space Mono"/>
                </a:rPr>
                <a:t>অনুমতি</a:t>
              </a:r>
              <a:r>
                <a:rPr lang="en-US" sz="3199">
                  <a:solidFill>
                    <a:srgbClr val="280850"/>
                  </a:solidFill>
                  <a:latin typeface="Space Mono"/>
                </a:rPr>
                <a:t> </a:t>
              </a:r>
              <a:r>
                <a:rPr lang="en-US" sz="3199">
                  <a:solidFill>
                    <a:srgbClr val="280850"/>
                  </a:solidFill>
                  <a:cs typeface="Space Mono"/>
                </a:rPr>
                <a:t>প্রদান</a:t>
              </a:r>
              <a:r>
                <a:rPr lang="en-US" sz="3199">
                  <a:solidFill>
                    <a:srgbClr val="280850"/>
                  </a:solidFill>
                  <a:latin typeface="Space Mono"/>
                </a:rPr>
                <a:t> </a:t>
              </a:r>
              <a:r>
                <a:rPr lang="en-US" sz="3199">
                  <a:solidFill>
                    <a:srgbClr val="280850"/>
                  </a:solidFill>
                  <a:cs typeface="Space Mono"/>
                </a:rPr>
                <a:t>করে।</a:t>
              </a:r>
              <a:r>
                <a:rPr lang="en-US" sz="3199">
                  <a:solidFill>
                    <a:srgbClr val="280850"/>
                  </a:solidFill>
                  <a:latin typeface="Space Mono"/>
                </a:rPr>
                <a:t> </a:t>
              </a:r>
              <a:r>
                <a:rPr lang="en-US" sz="3199">
                  <a:solidFill>
                    <a:srgbClr val="280850"/>
                  </a:solidFill>
                  <a:cs typeface="Space Mono"/>
                </a:rPr>
                <a:t>তার</a:t>
              </a:r>
              <a:r>
                <a:rPr lang="en-US" sz="3199">
                  <a:solidFill>
                    <a:srgbClr val="280850"/>
                  </a:solidFill>
                  <a:latin typeface="Space Mono"/>
                </a:rPr>
                <a:t> </a:t>
              </a:r>
              <a:r>
                <a:rPr lang="en-US" sz="3199">
                  <a:solidFill>
                    <a:srgbClr val="280850"/>
                  </a:solidFill>
                  <a:cs typeface="Space Mono"/>
                </a:rPr>
                <a:t>অধীন</a:t>
              </a:r>
              <a:r>
                <a:rPr lang="en-US" sz="3199">
                  <a:solidFill>
                    <a:srgbClr val="280850"/>
                  </a:solidFill>
                  <a:latin typeface="Space Mono"/>
                </a:rPr>
                <a:t> </a:t>
              </a:r>
              <a:r>
                <a:rPr lang="en-US" sz="3199">
                  <a:solidFill>
                    <a:srgbClr val="280850"/>
                  </a:solidFill>
                  <a:cs typeface="Space Mono"/>
                </a:rPr>
                <a:t>তালিকাভুক্ত</a:t>
              </a:r>
              <a:r>
                <a:rPr lang="en-US" sz="3199">
                  <a:solidFill>
                    <a:srgbClr val="280850"/>
                  </a:solidFill>
                  <a:latin typeface="Space Mono"/>
                </a:rPr>
                <a:t> </a:t>
              </a:r>
              <a:r>
                <a:rPr lang="en-US" sz="3199">
                  <a:solidFill>
                    <a:srgbClr val="280850"/>
                  </a:solidFill>
                  <a:cs typeface="Space Mono"/>
                </a:rPr>
                <a:t>ব্যাংকসমূহকে</a:t>
              </a:r>
              <a:r>
                <a:rPr lang="en-US" sz="3199">
                  <a:solidFill>
                    <a:srgbClr val="280850"/>
                  </a:solidFill>
                  <a:latin typeface="Space Mono"/>
                </a:rPr>
                <a:t> </a:t>
              </a:r>
              <a:r>
                <a:rPr lang="en-US" sz="3199">
                  <a:solidFill>
                    <a:srgbClr val="280850"/>
                  </a:solidFill>
                  <a:cs typeface="Space Mono"/>
                </a:rPr>
                <a:t>সঠিকভাবে</a:t>
              </a:r>
              <a:r>
                <a:rPr lang="en-US" sz="3199">
                  <a:solidFill>
                    <a:srgbClr val="280850"/>
                  </a:solidFill>
                  <a:latin typeface="Space Mono"/>
                </a:rPr>
                <a:t> </a:t>
              </a:r>
              <a:r>
                <a:rPr lang="en-US" sz="3199">
                  <a:solidFill>
                    <a:srgbClr val="280850"/>
                  </a:solidFill>
                  <a:cs typeface="Space Mono"/>
                </a:rPr>
                <a:t>পরিচালনার</a:t>
              </a:r>
              <a:r>
                <a:rPr lang="en-US" sz="3199">
                  <a:solidFill>
                    <a:srgbClr val="280850"/>
                  </a:solidFill>
                  <a:latin typeface="Space Mono"/>
                </a:rPr>
                <a:t> </a:t>
              </a:r>
              <a:r>
                <a:rPr lang="en-US" sz="3199">
                  <a:solidFill>
                    <a:srgbClr val="280850"/>
                  </a:solidFill>
                  <a:cs typeface="Space Mono"/>
                </a:rPr>
                <a:t>জন্য</a:t>
              </a:r>
              <a:r>
                <a:rPr lang="en-US" sz="3199">
                  <a:solidFill>
                    <a:srgbClr val="280850"/>
                  </a:solidFill>
                  <a:latin typeface="Space Mono"/>
                </a:rPr>
                <a:t> </a:t>
              </a:r>
              <a:r>
                <a:rPr lang="en-US" sz="3199">
                  <a:solidFill>
                    <a:srgbClr val="280850"/>
                  </a:solidFill>
                  <a:cs typeface="Space Mono"/>
                </a:rPr>
                <a:t>দিক-নির্দেশনা</a:t>
              </a:r>
              <a:r>
                <a:rPr lang="en-US" sz="3199">
                  <a:solidFill>
                    <a:srgbClr val="280850"/>
                  </a:solidFill>
                  <a:latin typeface="Space Mono"/>
                </a:rPr>
                <a:t> </a:t>
              </a:r>
              <a:r>
                <a:rPr lang="en-US" sz="3199">
                  <a:solidFill>
                    <a:srgbClr val="280850"/>
                  </a:solidFill>
                  <a:cs typeface="Space Mono"/>
                </a:rPr>
                <a:t>ও</a:t>
              </a:r>
              <a:r>
                <a:rPr lang="en-US" sz="3199">
                  <a:solidFill>
                    <a:srgbClr val="280850"/>
                  </a:solidFill>
                  <a:latin typeface="Space Mono"/>
                </a:rPr>
                <a:t> </a:t>
              </a:r>
              <a:r>
                <a:rPr lang="en-US" sz="3199">
                  <a:solidFill>
                    <a:srgbClr val="280850"/>
                  </a:solidFill>
                  <a:cs typeface="Space Mono"/>
                </a:rPr>
                <a:t>পরামর্শ প্রদান</a:t>
              </a:r>
              <a:r>
                <a:rPr lang="en-US" sz="3199">
                  <a:solidFill>
                    <a:srgbClr val="280850"/>
                  </a:solidFill>
                  <a:latin typeface="Space Mono"/>
                </a:rPr>
                <a:t> </a:t>
              </a:r>
              <a:r>
                <a:rPr lang="en-US" sz="3199">
                  <a:solidFill>
                    <a:srgbClr val="280850"/>
                  </a:solidFill>
                  <a:cs typeface="Space Mono"/>
                </a:rPr>
                <a:t>করে।</a:t>
              </a:r>
            </a:p>
          </p:txBody>
        </p:sp>
        <p:sp>
          <p:nvSpPr>
            <p:cNvPr name="TextBox 12" id="12"/>
            <p:cNvSpPr txBox="true"/>
            <p:nvPr/>
          </p:nvSpPr>
          <p:spPr>
            <a:xfrm rot="0">
              <a:off x="0" y="85725"/>
              <a:ext cx="7703814" cy="883899"/>
            </a:xfrm>
            <a:prstGeom prst="rect">
              <a:avLst/>
            </a:prstGeom>
          </p:spPr>
          <p:txBody>
            <a:bodyPr anchor="t" rtlCol="false" tIns="0" lIns="0" bIns="0" rIns="0">
              <a:spAutoFit/>
            </a:bodyPr>
            <a:lstStyle/>
            <a:p>
              <a:pPr>
                <a:lnSpc>
                  <a:spcPts val="4799"/>
                </a:lnSpc>
              </a:pPr>
              <a:r>
                <a:rPr lang="en-US" sz="4799">
                  <a:solidFill>
                    <a:srgbClr val="6C11DF"/>
                  </a:solidFill>
                  <a:cs typeface="Pathway Gothic One"/>
                </a:rPr>
                <a:t>অন্যান্য ব্যাংকের</a:t>
              </a:r>
              <a:r>
                <a:rPr lang="en-US" sz="4799">
                  <a:solidFill>
                    <a:srgbClr val="6C11DF"/>
                  </a:solidFill>
                  <a:latin typeface="Pathway Gothic One"/>
                </a:rPr>
                <a:t> </a:t>
              </a:r>
              <a:r>
                <a:rPr lang="en-US" sz="4799">
                  <a:solidFill>
                    <a:srgbClr val="6C11DF"/>
                  </a:solidFill>
                  <a:cs typeface="Pathway Gothic One"/>
                </a:rPr>
                <a:t>ব্যাংক</a:t>
              </a:r>
            </a:p>
          </p:txBody>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8F2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6236029">
            <a:off x="-5299032" y="-7010509"/>
            <a:ext cx="13704233" cy="13539405"/>
          </a:xfrm>
          <a:prstGeom prst="rect">
            <a:avLst/>
          </a:prstGeom>
        </p:spPr>
      </p:pic>
      <p:grpSp>
        <p:nvGrpSpPr>
          <p:cNvPr name="Group 3" id="3"/>
          <p:cNvGrpSpPr/>
          <p:nvPr/>
        </p:nvGrpSpPr>
        <p:grpSpPr>
          <a:xfrm rot="0">
            <a:off x="596294" y="1669810"/>
            <a:ext cx="8327943" cy="6370024"/>
            <a:chOff x="0" y="0"/>
            <a:chExt cx="70189126" cy="53687498"/>
          </a:xfrm>
        </p:grpSpPr>
        <p:sp>
          <p:nvSpPr>
            <p:cNvPr name="Freeform 4" id="4"/>
            <p:cNvSpPr/>
            <p:nvPr/>
          </p:nvSpPr>
          <p:spPr>
            <a:xfrm>
              <a:off x="72390" y="72390"/>
              <a:ext cx="70044347" cy="53542719"/>
            </a:xfrm>
            <a:custGeom>
              <a:avLst/>
              <a:gdLst/>
              <a:ahLst/>
              <a:cxnLst/>
              <a:rect r="r" b="b" t="t" l="l"/>
              <a:pathLst>
                <a:path h="53542719" w="70044347">
                  <a:moveTo>
                    <a:pt x="0" y="0"/>
                  </a:moveTo>
                  <a:lnTo>
                    <a:pt x="70044347" y="0"/>
                  </a:lnTo>
                  <a:lnTo>
                    <a:pt x="70044347" y="53542719"/>
                  </a:lnTo>
                  <a:lnTo>
                    <a:pt x="0" y="53542719"/>
                  </a:lnTo>
                  <a:lnTo>
                    <a:pt x="0" y="0"/>
                  </a:lnTo>
                  <a:close/>
                </a:path>
              </a:pathLst>
            </a:custGeom>
            <a:solidFill>
              <a:srgbClr val="F8F2FF"/>
            </a:solidFill>
          </p:spPr>
        </p:sp>
        <p:sp>
          <p:nvSpPr>
            <p:cNvPr name="Freeform 5" id="5"/>
            <p:cNvSpPr/>
            <p:nvPr/>
          </p:nvSpPr>
          <p:spPr>
            <a:xfrm>
              <a:off x="0" y="0"/>
              <a:ext cx="70189123" cy="53687495"/>
            </a:xfrm>
            <a:custGeom>
              <a:avLst/>
              <a:gdLst/>
              <a:ahLst/>
              <a:cxnLst/>
              <a:rect r="r" b="b" t="t" l="l"/>
              <a:pathLst>
                <a:path h="53687495" w="70189123">
                  <a:moveTo>
                    <a:pt x="70044345" y="53542716"/>
                  </a:moveTo>
                  <a:lnTo>
                    <a:pt x="70189123" y="53542716"/>
                  </a:lnTo>
                  <a:lnTo>
                    <a:pt x="70189123" y="53687495"/>
                  </a:lnTo>
                  <a:lnTo>
                    <a:pt x="70044345" y="53687495"/>
                  </a:lnTo>
                  <a:lnTo>
                    <a:pt x="70044345" y="53542716"/>
                  </a:lnTo>
                  <a:close/>
                  <a:moveTo>
                    <a:pt x="0" y="144780"/>
                  </a:moveTo>
                  <a:lnTo>
                    <a:pt x="144780" y="144780"/>
                  </a:lnTo>
                  <a:lnTo>
                    <a:pt x="144780" y="53542716"/>
                  </a:lnTo>
                  <a:lnTo>
                    <a:pt x="0" y="53542716"/>
                  </a:lnTo>
                  <a:lnTo>
                    <a:pt x="0" y="144780"/>
                  </a:lnTo>
                  <a:close/>
                  <a:moveTo>
                    <a:pt x="0" y="53542716"/>
                  </a:moveTo>
                  <a:lnTo>
                    <a:pt x="144780" y="53542716"/>
                  </a:lnTo>
                  <a:lnTo>
                    <a:pt x="144780" y="53687495"/>
                  </a:lnTo>
                  <a:lnTo>
                    <a:pt x="0" y="53687495"/>
                  </a:lnTo>
                  <a:lnTo>
                    <a:pt x="0" y="53542716"/>
                  </a:lnTo>
                  <a:close/>
                  <a:moveTo>
                    <a:pt x="70044345" y="144780"/>
                  </a:moveTo>
                  <a:lnTo>
                    <a:pt x="70189123" y="144780"/>
                  </a:lnTo>
                  <a:lnTo>
                    <a:pt x="70189123" y="53542716"/>
                  </a:lnTo>
                  <a:lnTo>
                    <a:pt x="70044345" y="53542716"/>
                  </a:lnTo>
                  <a:lnTo>
                    <a:pt x="70044345" y="144780"/>
                  </a:lnTo>
                  <a:close/>
                  <a:moveTo>
                    <a:pt x="144780" y="53542716"/>
                  </a:moveTo>
                  <a:lnTo>
                    <a:pt x="70044345" y="53542716"/>
                  </a:lnTo>
                  <a:lnTo>
                    <a:pt x="70044345" y="53687495"/>
                  </a:lnTo>
                  <a:lnTo>
                    <a:pt x="144780" y="53687495"/>
                  </a:lnTo>
                  <a:lnTo>
                    <a:pt x="144780" y="53542716"/>
                  </a:lnTo>
                  <a:close/>
                  <a:moveTo>
                    <a:pt x="70044345" y="0"/>
                  </a:moveTo>
                  <a:lnTo>
                    <a:pt x="70189123" y="0"/>
                  </a:lnTo>
                  <a:lnTo>
                    <a:pt x="70189123" y="144780"/>
                  </a:lnTo>
                  <a:lnTo>
                    <a:pt x="70044345" y="144780"/>
                  </a:lnTo>
                  <a:lnTo>
                    <a:pt x="70044345" y="0"/>
                  </a:lnTo>
                  <a:close/>
                  <a:moveTo>
                    <a:pt x="0" y="0"/>
                  </a:moveTo>
                  <a:lnTo>
                    <a:pt x="144780" y="0"/>
                  </a:lnTo>
                  <a:lnTo>
                    <a:pt x="144780" y="144780"/>
                  </a:lnTo>
                  <a:lnTo>
                    <a:pt x="0" y="144780"/>
                  </a:lnTo>
                  <a:lnTo>
                    <a:pt x="0" y="0"/>
                  </a:lnTo>
                  <a:close/>
                  <a:moveTo>
                    <a:pt x="144780" y="0"/>
                  </a:moveTo>
                  <a:lnTo>
                    <a:pt x="70044345" y="0"/>
                  </a:lnTo>
                  <a:lnTo>
                    <a:pt x="70044345" y="144780"/>
                  </a:lnTo>
                  <a:lnTo>
                    <a:pt x="144780" y="144780"/>
                  </a:lnTo>
                  <a:lnTo>
                    <a:pt x="144780" y="0"/>
                  </a:lnTo>
                  <a:close/>
                </a:path>
              </a:pathLst>
            </a:custGeom>
            <a:solidFill>
              <a:srgbClr val="6C11DF"/>
            </a:solidFill>
          </p:spPr>
        </p:sp>
      </p:grpSp>
      <p:grpSp>
        <p:nvGrpSpPr>
          <p:cNvPr name="Group 6" id="6"/>
          <p:cNvGrpSpPr/>
          <p:nvPr/>
        </p:nvGrpSpPr>
        <p:grpSpPr>
          <a:xfrm rot="0">
            <a:off x="1108679" y="3014199"/>
            <a:ext cx="7244746" cy="4258601"/>
            <a:chOff x="0" y="0"/>
            <a:chExt cx="9659662" cy="5678135"/>
          </a:xfrm>
        </p:grpSpPr>
        <p:sp>
          <p:nvSpPr>
            <p:cNvPr name="TextBox 7" id="7"/>
            <p:cNvSpPr txBox="true"/>
            <p:nvPr/>
          </p:nvSpPr>
          <p:spPr>
            <a:xfrm rot="0">
              <a:off x="0" y="1177236"/>
              <a:ext cx="9659662" cy="4500898"/>
            </a:xfrm>
            <a:prstGeom prst="rect">
              <a:avLst/>
            </a:prstGeom>
          </p:spPr>
          <p:txBody>
            <a:bodyPr anchor="t" rtlCol="false" tIns="0" lIns="0" bIns="0" rIns="0">
              <a:spAutoFit/>
            </a:bodyPr>
            <a:lstStyle/>
            <a:p>
              <a:pPr>
                <a:lnSpc>
                  <a:spcPts val="4479"/>
                </a:lnSpc>
                <a:spcBef>
                  <a:spcPct val="0"/>
                </a:spcBef>
              </a:pPr>
              <a:r>
                <a:rPr lang="en-US" sz="3199">
                  <a:solidFill>
                    <a:srgbClr val="280850"/>
                  </a:solidFill>
                  <a:cs typeface="Space Mono"/>
                </a:rPr>
                <a:t>কোন</a:t>
              </a:r>
              <a:r>
                <a:rPr lang="en-US" sz="3199">
                  <a:solidFill>
                    <a:srgbClr val="280850"/>
                  </a:solidFill>
                  <a:latin typeface="Space Mono"/>
                </a:rPr>
                <a:t> </a:t>
              </a:r>
              <a:r>
                <a:rPr lang="en-US" sz="3199">
                  <a:solidFill>
                    <a:srgbClr val="280850"/>
                  </a:solidFill>
                  <a:cs typeface="Space Mono"/>
                </a:rPr>
                <a:t>দেশের</a:t>
              </a:r>
              <a:r>
                <a:rPr lang="en-US" sz="3199">
                  <a:solidFill>
                    <a:srgbClr val="280850"/>
                  </a:solidFill>
                  <a:latin typeface="Space Mono"/>
                </a:rPr>
                <a:t> </a:t>
              </a:r>
              <a:r>
                <a:rPr lang="en-US" sz="3199">
                  <a:solidFill>
                    <a:srgbClr val="280850"/>
                  </a:solidFill>
                  <a:cs typeface="Space Mono"/>
                </a:rPr>
                <a:t>অর্থনৈতিক</a:t>
              </a:r>
              <a:r>
                <a:rPr lang="en-US" sz="3199">
                  <a:solidFill>
                    <a:srgbClr val="280850"/>
                  </a:solidFill>
                  <a:latin typeface="Space Mono"/>
                </a:rPr>
                <a:t> </a:t>
              </a:r>
              <a:r>
                <a:rPr lang="en-US" sz="3199">
                  <a:solidFill>
                    <a:srgbClr val="280850"/>
                  </a:solidFill>
                  <a:cs typeface="Space Mono"/>
                </a:rPr>
                <a:t>উন্নয়নের</a:t>
              </a:r>
              <a:r>
                <a:rPr lang="en-US" sz="3199">
                  <a:solidFill>
                    <a:srgbClr val="280850"/>
                  </a:solidFill>
                  <a:latin typeface="Space Mono"/>
                </a:rPr>
                <a:t> </a:t>
              </a:r>
              <a:r>
                <a:rPr lang="en-US" sz="3199">
                  <a:solidFill>
                    <a:srgbClr val="280850"/>
                  </a:solidFill>
                  <a:cs typeface="Space Mono"/>
                </a:rPr>
                <a:t>ক্ষেত্রে</a:t>
              </a:r>
              <a:r>
                <a:rPr lang="en-US" sz="3199">
                  <a:solidFill>
                    <a:srgbClr val="280850"/>
                  </a:solidFill>
                  <a:latin typeface="Space Mono"/>
                </a:rPr>
                <a:t> </a:t>
              </a:r>
              <a:r>
                <a:rPr lang="en-US" sz="3199">
                  <a:solidFill>
                    <a:srgbClr val="280850"/>
                  </a:solidFill>
                  <a:cs typeface="Space Mono"/>
                </a:rPr>
                <a:t>ঋণের</a:t>
              </a:r>
              <a:r>
                <a:rPr lang="en-US" sz="3199">
                  <a:solidFill>
                    <a:srgbClr val="280850"/>
                  </a:solidFill>
                  <a:latin typeface="Space Mono"/>
                </a:rPr>
                <a:t> </a:t>
              </a:r>
              <a:r>
                <a:rPr lang="en-US" sz="3199">
                  <a:solidFill>
                    <a:srgbClr val="280850"/>
                  </a:solidFill>
                  <a:cs typeface="Space Mono"/>
                </a:rPr>
                <a:t>স্বল্পতা</a:t>
              </a:r>
              <a:r>
                <a:rPr lang="en-US" sz="3199">
                  <a:solidFill>
                    <a:srgbClr val="280850"/>
                  </a:solidFill>
                  <a:latin typeface="Space Mono"/>
                </a:rPr>
                <a:t> </a:t>
              </a:r>
              <a:r>
                <a:rPr lang="en-US" sz="3199">
                  <a:solidFill>
                    <a:srgbClr val="280850"/>
                  </a:solidFill>
                  <a:cs typeface="Space Mono"/>
                </a:rPr>
                <a:t>ও</a:t>
              </a:r>
              <a:r>
                <a:rPr lang="en-US" sz="3199">
                  <a:solidFill>
                    <a:srgbClr val="280850"/>
                  </a:solidFill>
                  <a:latin typeface="Space Mono"/>
                </a:rPr>
                <a:t> </a:t>
              </a:r>
              <a:r>
                <a:rPr lang="en-US" sz="3199">
                  <a:solidFill>
                    <a:srgbClr val="000000"/>
                  </a:solidFill>
                  <a:cs typeface="Space Mono"/>
                </a:rPr>
                <a:t>আধিক্য উভয়ই ক্ষতিকর। কেননা বাণিজ্যিক ব্যাংক সমূহ যে ঋণ দেয় তা মোট অর্থের যোগান এর মধ্যে অন্তর্ভুক্ত হয়, </a:t>
              </a:r>
            </a:p>
            <a:p>
              <a:pPr>
                <a:lnSpc>
                  <a:spcPts val="4479"/>
                </a:lnSpc>
                <a:spcBef>
                  <a:spcPct val="0"/>
                </a:spcBef>
              </a:pPr>
              <a:r>
                <a:rPr lang="en-US" sz="3199">
                  <a:solidFill>
                    <a:srgbClr val="280850"/>
                  </a:solidFill>
                  <a:cs typeface="Space Mono"/>
                </a:rPr>
                <a:t>যব দামস্তর এবং অর্থের মূল্যের উপর প্রভাব বিস্তার করে।</a:t>
              </a:r>
            </a:p>
          </p:txBody>
        </p:sp>
        <p:sp>
          <p:nvSpPr>
            <p:cNvPr name="TextBox 8" id="8"/>
            <p:cNvSpPr txBox="true"/>
            <p:nvPr/>
          </p:nvSpPr>
          <p:spPr>
            <a:xfrm rot="0">
              <a:off x="0" y="76200"/>
              <a:ext cx="9659662" cy="766510"/>
            </a:xfrm>
            <a:prstGeom prst="rect">
              <a:avLst/>
            </a:prstGeom>
          </p:spPr>
          <p:txBody>
            <a:bodyPr anchor="t" rtlCol="false" tIns="0" lIns="0" bIns="0" rIns="0">
              <a:spAutoFit/>
            </a:bodyPr>
            <a:lstStyle/>
            <a:p>
              <a:pPr>
                <a:lnSpc>
                  <a:spcPts val="4200"/>
                </a:lnSpc>
              </a:pPr>
              <a:r>
                <a:rPr lang="en-US" sz="4200">
                  <a:solidFill>
                    <a:srgbClr val="6C11DF"/>
                  </a:solidFill>
                  <a:cs typeface="Pathway Gothic One"/>
                </a:rPr>
                <a:t>ঋণ</a:t>
              </a:r>
              <a:r>
                <a:rPr lang="en-US" sz="4200">
                  <a:solidFill>
                    <a:srgbClr val="6C11DF"/>
                  </a:solidFill>
                  <a:latin typeface="Pathway Gothic One"/>
                </a:rPr>
                <a:t> </a:t>
              </a:r>
              <a:r>
                <a:rPr lang="en-US" sz="4200">
                  <a:solidFill>
                    <a:srgbClr val="6C11DF"/>
                  </a:solidFill>
                  <a:cs typeface="Pathway Gothic One"/>
                </a:rPr>
                <a:t>নিয়ন্ত্রণ</a:t>
              </a:r>
            </a:p>
          </p:txBody>
        </p:sp>
      </p:grpSp>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6236029">
            <a:off x="11141964" y="3714316"/>
            <a:ext cx="13704233" cy="13539405"/>
          </a:xfrm>
          <a:prstGeom prst="rect">
            <a:avLst/>
          </a:prstGeom>
        </p:spPr>
      </p:pic>
      <p:grpSp>
        <p:nvGrpSpPr>
          <p:cNvPr name="Group 10" id="10"/>
          <p:cNvGrpSpPr/>
          <p:nvPr/>
        </p:nvGrpSpPr>
        <p:grpSpPr>
          <a:xfrm rot="0">
            <a:off x="9717104" y="1669810"/>
            <a:ext cx="8327943" cy="6370024"/>
            <a:chOff x="0" y="0"/>
            <a:chExt cx="70189126" cy="53687498"/>
          </a:xfrm>
        </p:grpSpPr>
        <p:sp>
          <p:nvSpPr>
            <p:cNvPr name="Freeform 11" id="11"/>
            <p:cNvSpPr/>
            <p:nvPr/>
          </p:nvSpPr>
          <p:spPr>
            <a:xfrm>
              <a:off x="72390" y="72390"/>
              <a:ext cx="70044347" cy="53542719"/>
            </a:xfrm>
            <a:custGeom>
              <a:avLst/>
              <a:gdLst/>
              <a:ahLst/>
              <a:cxnLst/>
              <a:rect r="r" b="b" t="t" l="l"/>
              <a:pathLst>
                <a:path h="53542719" w="70044347">
                  <a:moveTo>
                    <a:pt x="0" y="0"/>
                  </a:moveTo>
                  <a:lnTo>
                    <a:pt x="70044347" y="0"/>
                  </a:lnTo>
                  <a:lnTo>
                    <a:pt x="70044347" y="53542719"/>
                  </a:lnTo>
                  <a:lnTo>
                    <a:pt x="0" y="53542719"/>
                  </a:lnTo>
                  <a:lnTo>
                    <a:pt x="0" y="0"/>
                  </a:lnTo>
                  <a:close/>
                </a:path>
              </a:pathLst>
            </a:custGeom>
            <a:solidFill>
              <a:srgbClr val="F8F2FF"/>
            </a:solidFill>
          </p:spPr>
        </p:sp>
        <p:sp>
          <p:nvSpPr>
            <p:cNvPr name="Freeform 12" id="12"/>
            <p:cNvSpPr/>
            <p:nvPr/>
          </p:nvSpPr>
          <p:spPr>
            <a:xfrm>
              <a:off x="0" y="0"/>
              <a:ext cx="70189123" cy="53687495"/>
            </a:xfrm>
            <a:custGeom>
              <a:avLst/>
              <a:gdLst/>
              <a:ahLst/>
              <a:cxnLst/>
              <a:rect r="r" b="b" t="t" l="l"/>
              <a:pathLst>
                <a:path h="53687495" w="70189123">
                  <a:moveTo>
                    <a:pt x="70044345" y="53542716"/>
                  </a:moveTo>
                  <a:lnTo>
                    <a:pt x="70189123" y="53542716"/>
                  </a:lnTo>
                  <a:lnTo>
                    <a:pt x="70189123" y="53687495"/>
                  </a:lnTo>
                  <a:lnTo>
                    <a:pt x="70044345" y="53687495"/>
                  </a:lnTo>
                  <a:lnTo>
                    <a:pt x="70044345" y="53542716"/>
                  </a:lnTo>
                  <a:close/>
                  <a:moveTo>
                    <a:pt x="0" y="144780"/>
                  </a:moveTo>
                  <a:lnTo>
                    <a:pt x="144780" y="144780"/>
                  </a:lnTo>
                  <a:lnTo>
                    <a:pt x="144780" y="53542716"/>
                  </a:lnTo>
                  <a:lnTo>
                    <a:pt x="0" y="53542716"/>
                  </a:lnTo>
                  <a:lnTo>
                    <a:pt x="0" y="144780"/>
                  </a:lnTo>
                  <a:close/>
                  <a:moveTo>
                    <a:pt x="0" y="53542716"/>
                  </a:moveTo>
                  <a:lnTo>
                    <a:pt x="144780" y="53542716"/>
                  </a:lnTo>
                  <a:lnTo>
                    <a:pt x="144780" y="53687495"/>
                  </a:lnTo>
                  <a:lnTo>
                    <a:pt x="0" y="53687495"/>
                  </a:lnTo>
                  <a:lnTo>
                    <a:pt x="0" y="53542716"/>
                  </a:lnTo>
                  <a:close/>
                  <a:moveTo>
                    <a:pt x="70044345" y="144780"/>
                  </a:moveTo>
                  <a:lnTo>
                    <a:pt x="70189123" y="144780"/>
                  </a:lnTo>
                  <a:lnTo>
                    <a:pt x="70189123" y="53542716"/>
                  </a:lnTo>
                  <a:lnTo>
                    <a:pt x="70044345" y="53542716"/>
                  </a:lnTo>
                  <a:lnTo>
                    <a:pt x="70044345" y="144780"/>
                  </a:lnTo>
                  <a:close/>
                  <a:moveTo>
                    <a:pt x="144780" y="53542716"/>
                  </a:moveTo>
                  <a:lnTo>
                    <a:pt x="70044345" y="53542716"/>
                  </a:lnTo>
                  <a:lnTo>
                    <a:pt x="70044345" y="53687495"/>
                  </a:lnTo>
                  <a:lnTo>
                    <a:pt x="144780" y="53687495"/>
                  </a:lnTo>
                  <a:lnTo>
                    <a:pt x="144780" y="53542716"/>
                  </a:lnTo>
                  <a:close/>
                  <a:moveTo>
                    <a:pt x="70044345" y="0"/>
                  </a:moveTo>
                  <a:lnTo>
                    <a:pt x="70189123" y="0"/>
                  </a:lnTo>
                  <a:lnTo>
                    <a:pt x="70189123" y="144780"/>
                  </a:lnTo>
                  <a:lnTo>
                    <a:pt x="70044345" y="144780"/>
                  </a:lnTo>
                  <a:lnTo>
                    <a:pt x="70044345" y="0"/>
                  </a:lnTo>
                  <a:close/>
                  <a:moveTo>
                    <a:pt x="0" y="0"/>
                  </a:moveTo>
                  <a:lnTo>
                    <a:pt x="144780" y="0"/>
                  </a:lnTo>
                  <a:lnTo>
                    <a:pt x="144780" y="144780"/>
                  </a:lnTo>
                  <a:lnTo>
                    <a:pt x="0" y="144780"/>
                  </a:lnTo>
                  <a:lnTo>
                    <a:pt x="0" y="0"/>
                  </a:lnTo>
                  <a:close/>
                  <a:moveTo>
                    <a:pt x="144780" y="0"/>
                  </a:moveTo>
                  <a:lnTo>
                    <a:pt x="70044345" y="0"/>
                  </a:lnTo>
                  <a:lnTo>
                    <a:pt x="70044345" y="144780"/>
                  </a:lnTo>
                  <a:lnTo>
                    <a:pt x="144780" y="144780"/>
                  </a:lnTo>
                  <a:lnTo>
                    <a:pt x="144780" y="0"/>
                  </a:lnTo>
                  <a:close/>
                </a:path>
              </a:pathLst>
            </a:custGeom>
            <a:solidFill>
              <a:srgbClr val="6C11DF"/>
            </a:solidFill>
          </p:spPr>
        </p:sp>
      </p:grpSp>
      <p:grpSp>
        <p:nvGrpSpPr>
          <p:cNvPr name="Group 13" id="13"/>
          <p:cNvGrpSpPr/>
          <p:nvPr/>
        </p:nvGrpSpPr>
        <p:grpSpPr>
          <a:xfrm rot="0">
            <a:off x="10196582" y="1893746"/>
            <a:ext cx="7368988" cy="5922153"/>
            <a:chOff x="0" y="0"/>
            <a:chExt cx="9825318" cy="7896204"/>
          </a:xfrm>
        </p:grpSpPr>
        <p:sp>
          <p:nvSpPr>
            <p:cNvPr name="TextBox 14" id="14"/>
            <p:cNvSpPr txBox="true"/>
            <p:nvPr/>
          </p:nvSpPr>
          <p:spPr>
            <a:xfrm rot="0">
              <a:off x="0" y="1186761"/>
              <a:ext cx="9825318" cy="6709443"/>
            </a:xfrm>
            <a:prstGeom prst="rect">
              <a:avLst/>
            </a:prstGeom>
          </p:spPr>
          <p:txBody>
            <a:bodyPr anchor="t" rtlCol="false" tIns="0" lIns="0" bIns="0" rIns="0">
              <a:spAutoFit/>
            </a:bodyPr>
            <a:lstStyle/>
            <a:p>
              <a:pPr>
                <a:lnSpc>
                  <a:spcPts val="5040"/>
                </a:lnSpc>
                <a:spcBef>
                  <a:spcPct val="0"/>
                </a:spcBef>
              </a:pPr>
              <a:r>
                <a:rPr lang="en-US" sz="3600">
                  <a:solidFill>
                    <a:srgbClr val="280850"/>
                  </a:solidFill>
                  <a:cs typeface="Space Mono"/>
                </a:rPr>
                <a:t>কেন্দ্রীয়</a:t>
              </a:r>
              <a:r>
                <a:rPr lang="en-US" sz="3600">
                  <a:solidFill>
                    <a:srgbClr val="280850"/>
                  </a:solidFill>
                  <a:latin typeface="Space Mono"/>
                </a:rPr>
                <a:t> </a:t>
              </a:r>
              <a:r>
                <a:rPr lang="en-US" sz="3600">
                  <a:solidFill>
                    <a:srgbClr val="280850"/>
                  </a:solidFill>
                  <a:cs typeface="Space Mono"/>
                </a:rPr>
                <a:t>ব্যাংকের</a:t>
              </a:r>
              <a:r>
                <a:rPr lang="en-US" sz="3600">
                  <a:solidFill>
                    <a:srgbClr val="280850"/>
                  </a:solidFill>
                  <a:latin typeface="Space Mono"/>
                </a:rPr>
                <a:t> </a:t>
              </a:r>
              <a:r>
                <a:rPr lang="en-US" sz="3600">
                  <a:solidFill>
                    <a:srgbClr val="280850"/>
                  </a:solidFill>
                  <a:cs typeface="Space Mono"/>
                </a:rPr>
                <a:t>তালিকাভুক্ত</a:t>
              </a:r>
              <a:r>
                <a:rPr lang="en-US" sz="3600">
                  <a:solidFill>
                    <a:srgbClr val="280850"/>
                  </a:solidFill>
                  <a:latin typeface="Space Mono"/>
                </a:rPr>
                <a:t> </a:t>
              </a:r>
              <a:r>
                <a:rPr lang="en-US" sz="3600">
                  <a:solidFill>
                    <a:srgbClr val="280850"/>
                  </a:solidFill>
                  <a:cs typeface="Space Mono"/>
                </a:rPr>
                <a:t>ব্যাংক</a:t>
              </a:r>
              <a:r>
                <a:rPr lang="en-US" sz="3600">
                  <a:solidFill>
                    <a:srgbClr val="280850"/>
                  </a:solidFill>
                  <a:latin typeface="Space Mono"/>
                </a:rPr>
                <a:t> </a:t>
              </a:r>
              <a:r>
                <a:rPr lang="en-US" sz="3600">
                  <a:solidFill>
                    <a:srgbClr val="280850"/>
                  </a:solidFill>
                  <a:cs typeface="Space Mono"/>
                </a:rPr>
                <a:t>সমূহ</a:t>
              </a:r>
              <a:r>
                <a:rPr lang="en-US" sz="3600">
                  <a:solidFill>
                    <a:srgbClr val="280850"/>
                  </a:solidFill>
                  <a:latin typeface="Space Mono"/>
                </a:rPr>
                <a:t> </a:t>
              </a:r>
              <a:r>
                <a:rPr lang="en-US" sz="3600">
                  <a:solidFill>
                    <a:srgbClr val="280850"/>
                  </a:solidFill>
                  <a:cs typeface="Space Mono"/>
                </a:rPr>
                <a:t>কখনো আর্থিক সংকটের সম্মুখীন হয়ে অন্য</a:t>
              </a:r>
              <a:r>
                <a:rPr lang="en-US" sz="3600">
                  <a:solidFill>
                    <a:srgbClr val="280850"/>
                  </a:solidFill>
                  <a:latin typeface="Space Mono"/>
                </a:rPr>
                <a:t> </a:t>
              </a:r>
              <a:r>
                <a:rPr lang="en-US" sz="3600">
                  <a:solidFill>
                    <a:srgbClr val="280850"/>
                  </a:solidFill>
                  <a:cs typeface="Space Mono"/>
                </a:rPr>
                <a:t>কোন</a:t>
              </a:r>
              <a:r>
                <a:rPr lang="en-US" sz="3600">
                  <a:solidFill>
                    <a:srgbClr val="280850"/>
                  </a:solidFill>
                  <a:latin typeface="Space Mono"/>
                </a:rPr>
                <a:t> </a:t>
              </a:r>
              <a:r>
                <a:rPr lang="en-US" sz="3600">
                  <a:solidFill>
                    <a:srgbClr val="280850"/>
                  </a:solidFill>
                  <a:cs typeface="Space Mono"/>
                </a:rPr>
                <a:t>উৎস</a:t>
              </a:r>
              <a:r>
                <a:rPr lang="en-US" sz="3600">
                  <a:solidFill>
                    <a:srgbClr val="280850"/>
                  </a:solidFill>
                  <a:latin typeface="Space Mono"/>
                </a:rPr>
                <a:t> </a:t>
              </a:r>
              <a:r>
                <a:rPr lang="en-US" sz="3600">
                  <a:solidFill>
                    <a:srgbClr val="280850"/>
                  </a:solidFill>
                  <a:cs typeface="Space Mono"/>
                </a:rPr>
                <a:t>থেকে</a:t>
              </a:r>
              <a:r>
                <a:rPr lang="en-US" sz="3600">
                  <a:solidFill>
                    <a:srgbClr val="280850"/>
                  </a:solidFill>
                  <a:latin typeface="Space Mono"/>
                </a:rPr>
                <a:t> </a:t>
              </a:r>
              <a:r>
                <a:rPr lang="en-US" sz="3600">
                  <a:solidFill>
                    <a:srgbClr val="280850"/>
                  </a:solidFill>
                  <a:cs typeface="Space Mono"/>
                </a:rPr>
                <a:t>ঋণ</a:t>
              </a:r>
              <a:r>
                <a:rPr lang="en-US" sz="3600">
                  <a:solidFill>
                    <a:srgbClr val="280850"/>
                  </a:solidFill>
                  <a:latin typeface="Space Mono"/>
                </a:rPr>
                <a:t> </a:t>
              </a:r>
              <a:r>
                <a:rPr lang="en-US" sz="3600">
                  <a:solidFill>
                    <a:srgbClr val="280850"/>
                  </a:solidFill>
                  <a:cs typeface="Space Mono"/>
                </a:rPr>
                <a:t>সংগ্রহ</a:t>
              </a:r>
              <a:r>
                <a:rPr lang="en-US" sz="3600">
                  <a:solidFill>
                    <a:srgbClr val="280850"/>
                  </a:solidFill>
                  <a:latin typeface="Space Mono"/>
                </a:rPr>
                <a:t> </a:t>
              </a:r>
              <a:r>
                <a:rPr lang="en-US" sz="3600">
                  <a:solidFill>
                    <a:srgbClr val="280850"/>
                  </a:solidFill>
                  <a:cs typeface="Space Mono"/>
                </a:rPr>
                <a:t>করতে</a:t>
              </a:r>
              <a:r>
                <a:rPr lang="en-US" sz="3600">
                  <a:solidFill>
                    <a:srgbClr val="280850"/>
                  </a:solidFill>
                  <a:latin typeface="Space Mono"/>
                </a:rPr>
                <a:t> </a:t>
              </a:r>
              <a:r>
                <a:rPr lang="en-US" sz="3600">
                  <a:solidFill>
                    <a:srgbClr val="280850"/>
                  </a:solidFill>
                  <a:cs typeface="Space Mono"/>
                </a:rPr>
                <a:t>ব্যর্থ</a:t>
              </a:r>
              <a:r>
                <a:rPr lang="en-US" sz="3600">
                  <a:solidFill>
                    <a:srgbClr val="280850"/>
                  </a:solidFill>
                  <a:latin typeface="Space Mono"/>
                </a:rPr>
                <a:t> </a:t>
              </a:r>
              <a:r>
                <a:rPr lang="en-US" sz="3600">
                  <a:solidFill>
                    <a:srgbClr val="280850"/>
                  </a:solidFill>
                  <a:cs typeface="Space Mono"/>
                </a:rPr>
                <a:t>হলে</a:t>
              </a:r>
              <a:r>
                <a:rPr lang="en-US" sz="3600">
                  <a:solidFill>
                    <a:srgbClr val="280850"/>
                  </a:solidFill>
                  <a:latin typeface="Space Mono"/>
                </a:rPr>
                <a:t> </a:t>
              </a:r>
              <a:r>
                <a:rPr lang="en-US" sz="3600">
                  <a:solidFill>
                    <a:srgbClr val="280850"/>
                  </a:solidFill>
                  <a:cs typeface="Space Mono"/>
                </a:rPr>
                <a:t>কেন্দ্রীয়</a:t>
              </a:r>
              <a:r>
                <a:rPr lang="en-US" sz="3600">
                  <a:solidFill>
                    <a:srgbClr val="280850"/>
                  </a:solidFill>
                  <a:latin typeface="Space Mono"/>
                </a:rPr>
                <a:t> </a:t>
              </a:r>
              <a:r>
                <a:rPr lang="en-US" sz="3600">
                  <a:solidFill>
                    <a:srgbClr val="280850"/>
                  </a:solidFill>
                  <a:cs typeface="Space Mono"/>
                </a:rPr>
                <a:t>ব্যাংকের</a:t>
              </a:r>
              <a:r>
                <a:rPr lang="en-US" sz="3600">
                  <a:solidFill>
                    <a:srgbClr val="280850"/>
                  </a:solidFill>
                  <a:latin typeface="Space Mono"/>
                </a:rPr>
                <a:t> </a:t>
              </a:r>
              <a:r>
                <a:rPr lang="en-US" sz="3600">
                  <a:solidFill>
                    <a:srgbClr val="280850"/>
                  </a:solidFill>
                  <a:cs typeface="Space Mono"/>
                </a:rPr>
                <a:t>শরণাপন্ন</a:t>
              </a:r>
              <a:r>
                <a:rPr lang="en-US" sz="3600">
                  <a:solidFill>
                    <a:srgbClr val="280850"/>
                  </a:solidFill>
                  <a:latin typeface="Space Mono"/>
                </a:rPr>
                <a:t> </a:t>
              </a:r>
              <a:r>
                <a:rPr lang="en-US" sz="3600">
                  <a:solidFill>
                    <a:srgbClr val="280850"/>
                  </a:solidFill>
                  <a:cs typeface="Space Mono"/>
                </a:rPr>
                <a:t>হয়।</a:t>
              </a:r>
              <a:r>
                <a:rPr lang="en-US" sz="3600">
                  <a:solidFill>
                    <a:srgbClr val="280850"/>
                  </a:solidFill>
                  <a:latin typeface="Space Mono"/>
                </a:rPr>
                <a:t> </a:t>
              </a:r>
              <a:r>
                <a:rPr lang="en-US" sz="3600">
                  <a:solidFill>
                    <a:srgbClr val="280850"/>
                  </a:solidFill>
                  <a:cs typeface="Space Mono"/>
                </a:rPr>
                <a:t>তখন</a:t>
              </a:r>
              <a:r>
                <a:rPr lang="en-US" sz="3600">
                  <a:solidFill>
                    <a:srgbClr val="280850"/>
                  </a:solidFill>
                  <a:latin typeface="Space Mono"/>
                </a:rPr>
                <a:t> </a:t>
              </a:r>
              <a:r>
                <a:rPr lang="en-US" sz="3600">
                  <a:solidFill>
                    <a:srgbClr val="280850"/>
                  </a:solidFill>
                  <a:cs typeface="Space Mono"/>
                </a:rPr>
                <a:t>কেন্দ্রীয়</a:t>
              </a:r>
              <a:r>
                <a:rPr lang="en-US" sz="3600">
                  <a:solidFill>
                    <a:srgbClr val="280850"/>
                  </a:solidFill>
                  <a:latin typeface="Space Mono"/>
                </a:rPr>
                <a:t> </a:t>
              </a:r>
              <a:r>
                <a:rPr lang="en-US" sz="3600">
                  <a:solidFill>
                    <a:srgbClr val="280850"/>
                  </a:solidFill>
                  <a:cs typeface="Space Mono"/>
                </a:rPr>
                <a:t>ব্যাংক</a:t>
              </a:r>
              <a:r>
                <a:rPr lang="en-US" sz="3600">
                  <a:solidFill>
                    <a:srgbClr val="280850"/>
                  </a:solidFill>
                  <a:latin typeface="Space Mono"/>
                </a:rPr>
                <a:t> </a:t>
              </a:r>
              <a:r>
                <a:rPr lang="en-US" sz="3600">
                  <a:solidFill>
                    <a:srgbClr val="280850"/>
                  </a:solidFill>
                  <a:cs typeface="Space Mono"/>
                </a:rPr>
                <a:t>সংকটাপন্ন ব্যাংকসমূহের এর নির্দিষ্ট জামানতের বিপরীতে ও বিভিন্ন ঋণপত্রের বিপরীতে ঋণ প্রদান করে।</a:t>
              </a:r>
            </a:p>
          </p:txBody>
        </p:sp>
        <p:sp>
          <p:nvSpPr>
            <p:cNvPr name="TextBox 15" id="15"/>
            <p:cNvSpPr txBox="true"/>
            <p:nvPr/>
          </p:nvSpPr>
          <p:spPr>
            <a:xfrm rot="0">
              <a:off x="0" y="76200"/>
              <a:ext cx="9825318" cy="766510"/>
            </a:xfrm>
            <a:prstGeom prst="rect">
              <a:avLst/>
            </a:prstGeom>
          </p:spPr>
          <p:txBody>
            <a:bodyPr anchor="t" rtlCol="false" tIns="0" lIns="0" bIns="0" rIns="0">
              <a:spAutoFit/>
            </a:bodyPr>
            <a:lstStyle/>
            <a:p>
              <a:pPr>
                <a:lnSpc>
                  <a:spcPts val="4200"/>
                </a:lnSpc>
              </a:pPr>
              <a:r>
                <a:rPr lang="en-US" sz="4200">
                  <a:solidFill>
                    <a:srgbClr val="6C11DF"/>
                  </a:solidFill>
                  <a:cs typeface="Pathway Gothic One"/>
                </a:rPr>
                <a:t>সর্বশেষ</a:t>
              </a:r>
              <a:r>
                <a:rPr lang="en-US" sz="4200">
                  <a:solidFill>
                    <a:srgbClr val="6C11DF"/>
                  </a:solidFill>
                  <a:latin typeface="Pathway Gothic One"/>
                </a:rPr>
                <a:t> </a:t>
              </a:r>
              <a:r>
                <a:rPr lang="en-US" sz="4200">
                  <a:solidFill>
                    <a:srgbClr val="6C11DF"/>
                  </a:solidFill>
                  <a:cs typeface="Pathway Gothic One"/>
                </a:rPr>
                <a:t>ঋণদাতা</a:t>
              </a:r>
            </a:p>
          </p:txBody>
        </p:sp>
      </p:grpSp>
      <p:sp>
        <p:nvSpPr>
          <p:cNvPr name="TextBox 16" id="16"/>
          <p:cNvSpPr txBox="true"/>
          <p:nvPr/>
        </p:nvSpPr>
        <p:spPr>
          <a:xfrm rot="0">
            <a:off x="1028700" y="9026015"/>
            <a:ext cx="4729873" cy="232285"/>
          </a:xfrm>
          <a:prstGeom prst="rect">
            <a:avLst/>
          </a:prstGeom>
        </p:spPr>
        <p:txBody>
          <a:bodyPr anchor="t" rtlCol="false" tIns="0" lIns="0" bIns="0" rIns="0">
            <a:spAutoFit/>
          </a:bodyPr>
          <a:lstStyle/>
          <a:p>
            <a:pPr>
              <a:lnSpc>
                <a:spcPts val="1959"/>
              </a:lnSpc>
              <a:spcBef>
                <a:spcPct val="0"/>
              </a:spcBef>
            </a:pPr>
            <a:r>
              <a:rPr lang="en-US" sz="1400">
                <a:solidFill>
                  <a:srgbClr val="280850"/>
                </a:solidFill>
                <a:latin typeface="Space Mono"/>
              </a:rPr>
              <a:t>MARKETING PLAN 2020</a:t>
            </a:r>
          </a:p>
        </p:txBody>
      </p:sp>
      <p:sp>
        <p:nvSpPr>
          <p:cNvPr name="TextBox 17" id="17"/>
          <p:cNvSpPr txBox="true"/>
          <p:nvPr/>
        </p:nvSpPr>
        <p:spPr>
          <a:xfrm rot="0">
            <a:off x="16818173" y="990600"/>
            <a:ext cx="441127" cy="321576"/>
          </a:xfrm>
          <a:prstGeom prst="rect">
            <a:avLst/>
          </a:prstGeom>
        </p:spPr>
        <p:txBody>
          <a:bodyPr anchor="t" rtlCol="false" tIns="0" lIns="0" bIns="0" rIns="0">
            <a:spAutoFit/>
          </a:bodyPr>
          <a:lstStyle/>
          <a:p>
            <a:pPr algn="r">
              <a:lnSpc>
                <a:spcPts val="2659"/>
              </a:lnSpc>
              <a:spcBef>
                <a:spcPct val="0"/>
              </a:spcBef>
            </a:pPr>
            <a:r>
              <a:rPr lang="en-US" sz="1899">
                <a:solidFill>
                  <a:srgbClr val="280850"/>
                </a:solidFill>
                <a:latin typeface="Space Mono"/>
              </a:rPr>
              <a:t>08</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8F2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6236029">
            <a:off x="-5299032" y="-7010509"/>
            <a:ext cx="13704233" cy="13539405"/>
          </a:xfrm>
          <a:prstGeom prst="rect">
            <a:avLst/>
          </a:prstGeom>
        </p:spPr>
      </p:pic>
      <p:grpSp>
        <p:nvGrpSpPr>
          <p:cNvPr name="Group 3" id="3"/>
          <p:cNvGrpSpPr/>
          <p:nvPr/>
        </p:nvGrpSpPr>
        <p:grpSpPr>
          <a:xfrm rot="0">
            <a:off x="393096" y="1236316"/>
            <a:ext cx="8220498" cy="6287840"/>
            <a:chOff x="0" y="0"/>
            <a:chExt cx="70189126" cy="53687498"/>
          </a:xfrm>
        </p:grpSpPr>
        <p:sp>
          <p:nvSpPr>
            <p:cNvPr name="Freeform 4" id="4"/>
            <p:cNvSpPr/>
            <p:nvPr/>
          </p:nvSpPr>
          <p:spPr>
            <a:xfrm>
              <a:off x="72390" y="72390"/>
              <a:ext cx="70044347" cy="53542719"/>
            </a:xfrm>
            <a:custGeom>
              <a:avLst/>
              <a:gdLst/>
              <a:ahLst/>
              <a:cxnLst/>
              <a:rect r="r" b="b" t="t" l="l"/>
              <a:pathLst>
                <a:path h="53542719" w="70044347">
                  <a:moveTo>
                    <a:pt x="0" y="0"/>
                  </a:moveTo>
                  <a:lnTo>
                    <a:pt x="70044347" y="0"/>
                  </a:lnTo>
                  <a:lnTo>
                    <a:pt x="70044347" y="53542719"/>
                  </a:lnTo>
                  <a:lnTo>
                    <a:pt x="0" y="53542719"/>
                  </a:lnTo>
                  <a:lnTo>
                    <a:pt x="0" y="0"/>
                  </a:lnTo>
                  <a:close/>
                </a:path>
              </a:pathLst>
            </a:custGeom>
            <a:solidFill>
              <a:srgbClr val="F8F2FF"/>
            </a:solidFill>
          </p:spPr>
        </p:sp>
        <p:sp>
          <p:nvSpPr>
            <p:cNvPr name="Freeform 5" id="5"/>
            <p:cNvSpPr/>
            <p:nvPr/>
          </p:nvSpPr>
          <p:spPr>
            <a:xfrm>
              <a:off x="0" y="0"/>
              <a:ext cx="70189123" cy="53687495"/>
            </a:xfrm>
            <a:custGeom>
              <a:avLst/>
              <a:gdLst/>
              <a:ahLst/>
              <a:cxnLst/>
              <a:rect r="r" b="b" t="t" l="l"/>
              <a:pathLst>
                <a:path h="53687495" w="70189123">
                  <a:moveTo>
                    <a:pt x="70044345" y="53542716"/>
                  </a:moveTo>
                  <a:lnTo>
                    <a:pt x="70189123" y="53542716"/>
                  </a:lnTo>
                  <a:lnTo>
                    <a:pt x="70189123" y="53687495"/>
                  </a:lnTo>
                  <a:lnTo>
                    <a:pt x="70044345" y="53687495"/>
                  </a:lnTo>
                  <a:lnTo>
                    <a:pt x="70044345" y="53542716"/>
                  </a:lnTo>
                  <a:close/>
                  <a:moveTo>
                    <a:pt x="0" y="144780"/>
                  </a:moveTo>
                  <a:lnTo>
                    <a:pt x="144780" y="144780"/>
                  </a:lnTo>
                  <a:lnTo>
                    <a:pt x="144780" y="53542716"/>
                  </a:lnTo>
                  <a:lnTo>
                    <a:pt x="0" y="53542716"/>
                  </a:lnTo>
                  <a:lnTo>
                    <a:pt x="0" y="144780"/>
                  </a:lnTo>
                  <a:close/>
                  <a:moveTo>
                    <a:pt x="0" y="53542716"/>
                  </a:moveTo>
                  <a:lnTo>
                    <a:pt x="144780" y="53542716"/>
                  </a:lnTo>
                  <a:lnTo>
                    <a:pt x="144780" y="53687495"/>
                  </a:lnTo>
                  <a:lnTo>
                    <a:pt x="0" y="53687495"/>
                  </a:lnTo>
                  <a:lnTo>
                    <a:pt x="0" y="53542716"/>
                  </a:lnTo>
                  <a:close/>
                  <a:moveTo>
                    <a:pt x="70044345" y="144780"/>
                  </a:moveTo>
                  <a:lnTo>
                    <a:pt x="70189123" y="144780"/>
                  </a:lnTo>
                  <a:lnTo>
                    <a:pt x="70189123" y="53542716"/>
                  </a:lnTo>
                  <a:lnTo>
                    <a:pt x="70044345" y="53542716"/>
                  </a:lnTo>
                  <a:lnTo>
                    <a:pt x="70044345" y="144780"/>
                  </a:lnTo>
                  <a:close/>
                  <a:moveTo>
                    <a:pt x="144780" y="53542716"/>
                  </a:moveTo>
                  <a:lnTo>
                    <a:pt x="70044345" y="53542716"/>
                  </a:lnTo>
                  <a:lnTo>
                    <a:pt x="70044345" y="53687495"/>
                  </a:lnTo>
                  <a:lnTo>
                    <a:pt x="144780" y="53687495"/>
                  </a:lnTo>
                  <a:lnTo>
                    <a:pt x="144780" y="53542716"/>
                  </a:lnTo>
                  <a:close/>
                  <a:moveTo>
                    <a:pt x="70044345" y="0"/>
                  </a:moveTo>
                  <a:lnTo>
                    <a:pt x="70189123" y="0"/>
                  </a:lnTo>
                  <a:lnTo>
                    <a:pt x="70189123" y="144780"/>
                  </a:lnTo>
                  <a:lnTo>
                    <a:pt x="70044345" y="144780"/>
                  </a:lnTo>
                  <a:lnTo>
                    <a:pt x="70044345" y="0"/>
                  </a:lnTo>
                  <a:close/>
                  <a:moveTo>
                    <a:pt x="0" y="0"/>
                  </a:moveTo>
                  <a:lnTo>
                    <a:pt x="144780" y="0"/>
                  </a:lnTo>
                  <a:lnTo>
                    <a:pt x="144780" y="144780"/>
                  </a:lnTo>
                  <a:lnTo>
                    <a:pt x="0" y="144780"/>
                  </a:lnTo>
                  <a:lnTo>
                    <a:pt x="0" y="0"/>
                  </a:lnTo>
                  <a:close/>
                  <a:moveTo>
                    <a:pt x="144780" y="0"/>
                  </a:moveTo>
                  <a:lnTo>
                    <a:pt x="70044345" y="0"/>
                  </a:lnTo>
                  <a:lnTo>
                    <a:pt x="70044345" y="144780"/>
                  </a:lnTo>
                  <a:lnTo>
                    <a:pt x="144780" y="144780"/>
                  </a:lnTo>
                  <a:lnTo>
                    <a:pt x="144780" y="0"/>
                  </a:lnTo>
                  <a:close/>
                </a:path>
              </a:pathLst>
            </a:custGeom>
            <a:solidFill>
              <a:srgbClr val="6C11DF"/>
            </a:solidFill>
          </p:spPr>
        </p:sp>
      </p:grpSp>
      <p:grpSp>
        <p:nvGrpSpPr>
          <p:cNvPr name="Group 6" id="6"/>
          <p:cNvGrpSpPr/>
          <p:nvPr/>
        </p:nvGrpSpPr>
        <p:grpSpPr>
          <a:xfrm rot="0">
            <a:off x="1028700" y="2061287"/>
            <a:ext cx="7485718" cy="5275742"/>
            <a:chOff x="0" y="0"/>
            <a:chExt cx="9980957" cy="7034322"/>
          </a:xfrm>
        </p:grpSpPr>
        <p:sp>
          <p:nvSpPr>
            <p:cNvPr name="TextBox 7" id="7"/>
            <p:cNvSpPr txBox="true"/>
            <p:nvPr/>
          </p:nvSpPr>
          <p:spPr>
            <a:xfrm rot="0">
              <a:off x="0" y="2789635"/>
              <a:ext cx="9980957" cy="4244687"/>
            </a:xfrm>
            <a:prstGeom prst="rect">
              <a:avLst/>
            </a:prstGeom>
          </p:spPr>
          <p:txBody>
            <a:bodyPr anchor="t" rtlCol="false" tIns="0" lIns="0" bIns="0" rIns="0">
              <a:spAutoFit/>
            </a:bodyPr>
            <a:lstStyle/>
            <a:p>
              <a:pPr>
                <a:lnSpc>
                  <a:spcPts val="4301"/>
                </a:lnSpc>
                <a:spcBef>
                  <a:spcPct val="0"/>
                </a:spcBef>
              </a:pPr>
              <a:r>
                <a:rPr lang="en-US" sz="3072">
                  <a:solidFill>
                    <a:srgbClr val="280850"/>
                  </a:solidFill>
                  <a:cs typeface="Space Mono"/>
                </a:rPr>
                <a:t>বৈদেশিক</a:t>
              </a:r>
              <a:r>
                <a:rPr lang="en-US" sz="3072">
                  <a:solidFill>
                    <a:srgbClr val="280850"/>
                  </a:solidFill>
                  <a:latin typeface="Space Mono"/>
                </a:rPr>
                <a:t> </a:t>
              </a:r>
              <a:r>
                <a:rPr lang="en-US" sz="3072">
                  <a:solidFill>
                    <a:srgbClr val="280850"/>
                  </a:solidFill>
                  <a:cs typeface="Space Mono"/>
                </a:rPr>
                <a:t>লেনদেনে</a:t>
              </a:r>
              <a:r>
                <a:rPr lang="en-US" sz="3072">
                  <a:solidFill>
                    <a:srgbClr val="280850"/>
                  </a:solidFill>
                  <a:latin typeface="Space Mono"/>
                </a:rPr>
                <a:t> </a:t>
              </a:r>
              <a:r>
                <a:rPr lang="en-US" sz="3072">
                  <a:solidFill>
                    <a:srgbClr val="280850"/>
                  </a:solidFill>
                  <a:cs typeface="Space Mono"/>
                </a:rPr>
                <a:t>ভারসাম্য আনয়ন ও স্থিতিশীলতা বজায় রাখার</a:t>
              </a:r>
              <a:r>
                <a:rPr lang="en-US" sz="3072">
                  <a:solidFill>
                    <a:srgbClr val="280850"/>
                  </a:solidFill>
                  <a:latin typeface="Space Mono"/>
                </a:rPr>
                <a:t> </a:t>
              </a:r>
              <a:r>
                <a:rPr lang="en-US" sz="3072">
                  <a:solidFill>
                    <a:srgbClr val="280850"/>
                  </a:solidFill>
                  <a:cs typeface="Space Mono"/>
                </a:rPr>
                <a:t>জন্য</a:t>
              </a:r>
              <a:r>
                <a:rPr lang="en-US" sz="3072">
                  <a:solidFill>
                    <a:srgbClr val="280850"/>
                  </a:solidFill>
                  <a:latin typeface="Space Mono"/>
                </a:rPr>
                <a:t> </a:t>
              </a:r>
              <a:r>
                <a:rPr lang="en-US" sz="3072">
                  <a:solidFill>
                    <a:srgbClr val="280850"/>
                  </a:solidFill>
                  <a:cs typeface="Space Mono"/>
                </a:rPr>
                <a:t>কেন্দ্রীয়</a:t>
              </a:r>
              <a:r>
                <a:rPr lang="en-US" sz="3072">
                  <a:solidFill>
                    <a:srgbClr val="280850"/>
                  </a:solidFill>
                  <a:latin typeface="Space Mono"/>
                </a:rPr>
                <a:t> </a:t>
              </a:r>
              <a:r>
                <a:rPr lang="en-US" sz="3072">
                  <a:solidFill>
                    <a:srgbClr val="280850"/>
                  </a:solidFill>
                  <a:cs typeface="Space Mono"/>
                </a:rPr>
                <a:t>ব্যাংক</a:t>
              </a:r>
              <a:r>
                <a:rPr lang="en-US" sz="3072">
                  <a:solidFill>
                    <a:srgbClr val="280850"/>
                  </a:solidFill>
                  <a:latin typeface="Space Mono"/>
                </a:rPr>
                <a:t> </a:t>
              </a:r>
              <a:r>
                <a:rPr lang="en-US" sz="3072">
                  <a:solidFill>
                    <a:srgbClr val="280850"/>
                  </a:solidFill>
                  <a:cs typeface="Space Mono"/>
                </a:rPr>
                <a:t>দেশীয়</a:t>
              </a:r>
              <a:r>
                <a:rPr lang="en-US" sz="3072">
                  <a:solidFill>
                    <a:srgbClr val="280850"/>
                  </a:solidFill>
                  <a:latin typeface="Space Mono"/>
                </a:rPr>
                <a:t> </a:t>
              </a:r>
              <a:r>
                <a:rPr lang="en-US" sz="3072">
                  <a:solidFill>
                    <a:srgbClr val="280850"/>
                  </a:solidFill>
                  <a:cs typeface="Space Mono"/>
                </a:rPr>
                <a:t>মুদ্রার</a:t>
              </a:r>
              <a:r>
                <a:rPr lang="en-US" sz="3072">
                  <a:solidFill>
                    <a:srgbClr val="280850"/>
                  </a:solidFill>
                  <a:latin typeface="Space Mono"/>
                </a:rPr>
                <a:t> </a:t>
              </a:r>
              <a:r>
                <a:rPr lang="en-US" sz="3072">
                  <a:solidFill>
                    <a:srgbClr val="280850"/>
                  </a:solidFill>
                  <a:cs typeface="Space Mono"/>
                </a:rPr>
                <a:t>সাথে</a:t>
              </a:r>
              <a:r>
                <a:rPr lang="en-US" sz="3072">
                  <a:solidFill>
                    <a:srgbClr val="280850"/>
                  </a:solidFill>
                  <a:latin typeface="Space Mono"/>
                </a:rPr>
                <a:t> </a:t>
              </a:r>
              <a:r>
                <a:rPr lang="en-US" sz="3072">
                  <a:solidFill>
                    <a:srgbClr val="280850"/>
                  </a:solidFill>
                  <a:cs typeface="Space Mono"/>
                </a:rPr>
                <a:t>বিদেশি</a:t>
              </a:r>
              <a:r>
                <a:rPr lang="en-US" sz="3072">
                  <a:solidFill>
                    <a:srgbClr val="280850"/>
                  </a:solidFill>
                  <a:latin typeface="Space Mono"/>
                </a:rPr>
                <a:t> </a:t>
              </a:r>
              <a:r>
                <a:rPr lang="en-US" sz="3072">
                  <a:solidFill>
                    <a:srgbClr val="280850"/>
                  </a:solidFill>
                  <a:cs typeface="Space Mono"/>
                </a:rPr>
                <a:t>মুদ্রার</a:t>
              </a:r>
              <a:r>
                <a:rPr lang="en-US" sz="3072">
                  <a:solidFill>
                    <a:srgbClr val="280850"/>
                  </a:solidFill>
                  <a:latin typeface="Space Mono"/>
                </a:rPr>
                <a:t> </a:t>
              </a:r>
              <a:r>
                <a:rPr lang="en-US" sz="3072">
                  <a:solidFill>
                    <a:srgbClr val="280850"/>
                  </a:solidFill>
                  <a:cs typeface="Space Mono"/>
                </a:rPr>
                <a:t>বিনিময়</a:t>
              </a:r>
              <a:r>
                <a:rPr lang="en-US" sz="3072">
                  <a:solidFill>
                    <a:srgbClr val="280850"/>
                  </a:solidFill>
                  <a:latin typeface="Space Mono"/>
                </a:rPr>
                <a:t> </a:t>
              </a:r>
              <a:r>
                <a:rPr lang="en-US" sz="3072">
                  <a:solidFill>
                    <a:srgbClr val="280850"/>
                  </a:solidFill>
                  <a:cs typeface="Space Mono"/>
                </a:rPr>
                <a:t>হার</a:t>
              </a:r>
              <a:r>
                <a:rPr lang="en-US" sz="3072">
                  <a:solidFill>
                    <a:srgbClr val="280850"/>
                  </a:solidFill>
                  <a:latin typeface="Space Mono"/>
                </a:rPr>
                <a:t> </a:t>
              </a:r>
              <a:r>
                <a:rPr lang="en-US" sz="3072">
                  <a:solidFill>
                    <a:srgbClr val="280850"/>
                  </a:solidFill>
                  <a:cs typeface="Space Mono"/>
                </a:rPr>
                <a:t>নির্ধারণ</a:t>
              </a:r>
              <a:r>
                <a:rPr lang="en-US" sz="3072">
                  <a:solidFill>
                    <a:srgbClr val="280850"/>
                  </a:solidFill>
                  <a:latin typeface="Space Mono"/>
                </a:rPr>
                <a:t> </a:t>
              </a:r>
              <a:r>
                <a:rPr lang="en-US" sz="3072">
                  <a:solidFill>
                    <a:srgbClr val="280850"/>
                  </a:solidFill>
                  <a:cs typeface="Space Mono"/>
                </a:rPr>
                <a:t>ও</a:t>
              </a:r>
              <a:r>
                <a:rPr lang="en-US" sz="3072">
                  <a:solidFill>
                    <a:srgbClr val="280850"/>
                  </a:solidFill>
                  <a:latin typeface="Space Mono"/>
                </a:rPr>
                <a:t> </a:t>
              </a:r>
              <a:r>
                <a:rPr lang="en-US" sz="3072">
                  <a:solidFill>
                    <a:srgbClr val="280850"/>
                  </a:solidFill>
                  <a:cs typeface="Space Mono"/>
                </a:rPr>
                <a:t>নিয়ন্ত্রণ</a:t>
              </a:r>
              <a:r>
                <a:rPr lang="en-US" sz="3072">
                  <a:solidFill>
                    <a:srgbClr val="280850"/>
                  </a:solidFill>
                  <a:latin typeface="Space Mono"/>
                </a:rPr>
                <a:t> </a:t>
              </a:r>
              <a:r>
                <a:rPr lang="en-US" sz="3072">
                  <a:solidFill>
                    <a:srgbClr val="280850"/>
                  </a:solidFill>
                  <a:cs typeface="Space Mono"/>
                </a:rPr>
                <a:t>করে।</a:t>
              </a:r>
              <a:r>
                <a:rPr lang="en-US" sz="3072">
                  <a:solidFill>
                    <a:srgbClr val="280850"/>
                  </a:solidFill>
                  <a:latin typeface="Space Mono"/>
                </a:rPr>
                <a:t> </a:t>
              </a:r>
              <a:r>
                <a:rPr lang="en-US" sz="3072">
                  <a:solidFill>
                    <a:srgbClr val="280850"/>
                  </a:solidFill>
                  <a:cs typeface="Space Mono"/>
                </a:rPr>
                <a:t>যেমন</a:t>
              </a:r>
              <a:r>
                <a:rPr lang="en-US" sz="3072">
                  <a:solidFill>
                    <a:srgbClr val="280850"/>
                  </a:solidFill>
                  <a:latin typeface="Space Mono"/>
                </a:rPr>
                <a:t> </a:t>
              </a:r>
              <a:r>
                <a:rPr lang="en-US" sz="3072">
                  <a:solidFill>
                    <a:srgbClr val="280850"/>
                  </a:solidFill>
                  <a:cs typeface="Space Mono"/>
                </a:rPr>
                <a:t>টাকার</a:t>
              </a:r>
              <a:r>
                <a:rPr lang="en-US" sz="3072">
                  <a:solidFill>
                    <a:srgbClr val="280850"/>
                  </a:solidFill>
                  <a:latin typeface="Space Mono"/>
                </a:rPr>
                <a:t> </a:t>
              </a:r>
              <a:r>
                <a:rPr lang="en-US" sz="3072">
                  <a:solidFill>
                    <a:srgbClr val="280850"/>
                  </a:solidFill>
                  <a:cs typeface="Space Mono"/>
                </a:rPr>
                <a:t>বিপরীতে</a:t>
              </a:r>
              <a:r>
                <a:rPr lang="en-US" sz="3072">
                  <a:solidFill>
                    <a:srgbClr val="280850"/>
                  </a:solidFill>
                  <a:latin typeface="Space Mono"/>
                </a:rPr>
                <a:t> </a:t>
              </a:r>
              <a:r>
                <a:rPr lang="en-US" sz="3072">
                  <a:solidFill>
                    <a:srgbClr val="280850"/>
                  </a:solidFill>
                  <a:cs typeface="Space Mono"/>
                </a:rPr>
                <a:t>ডলার, ইউরো ইত্যাদির বিনিময় হার নির্ধারণ।</a:t>
              </a:r>
            </a:p>
          </p:txBody>
        </p:sp>
        <p:sp>
          <p:nvSpPr>
            <p:cNvPr name="TextBox 8" id="8"/>
            <p:cNvSpPr txBox="true"/>
            <p:nvPr/>
          </p:nvSpPr>
          <p:spPr>
            <a:xfrm rot="0">
              <a:off x="0" y="95250"/>
              <a:ext cx="9980957" cy="2071930"/>
            </a:xfrm>
            <a:prstGeom prst="rect">
              <a:avLst/>
            </a:prstGeom>
          </p:spPr>
          <p:txBody>
            <a:bodyPr anchor="t" rtlCol="false" tIns="0" lIns="0" bIns="0" rIns="0">
              <a:spAutoFit/>
            </a:bodyPr>
            <a:lstStyle/>
            <a:p>
              <a:pPr>
                <a:lnSpc>
                  <a:spcPts val="5821"/>
                </a:lnSpc>
              </a:pPr>
              <a:r>
                <a:rPr lang="en-US" sz="5821">
                  <a:solidFill>
                    <a:srgbClr val="6C11DF"/>
                  </a:solidFill>
                  <a:cs typeface="Pathway Gothic One"/>
                </a:rPr>
                <a:t>বিনিময় হার নির্ধারণ ও</a:t>
              </a:r>
              <a:r>
                <a:rPr lang="en-US" sz="5821">
                  <a:solidFill>
                    <a:srgbClr val="6C11DF"/>
                  </a:solidFill>
                  <a:latin typeface="Pathway Gothic One"/>
                </a:rPr>
                <a:t> </a:t>
              </a:r>
              <a:r>
                <a:rPr lang="en-US" sz="5821">
                  <a:solidFill>
                    <a:srgbClr val="6C11DF"/>
                  </a:solidFill>
                  <a:cs typeface="Pathway Gothic One"/>
                </a:rPr>
                <a:t>নিয়ন্ত্রণ</a:t>
              </a:r>
            </a:p>
          </p:txBody>
        </p:sp>
      </p:grpSp>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6236029">
            <a:off x="11141964" y="3714316"/>
            <a:ext cx="13704233" cy="13539405"/>
          </a:xfrm>
          <a:prstGeom prst="rect">
            <a:avLst/>
          </a:prstGeom>
        </p:spPr>
      </p:pic>
      <p:grpSp>
        <p:nvGrpSpPr>
          <p:cNvPr name="Group 10" id="10"/>
          <p:cNvGrpSpPr/>
          <p:nvPr/>
        </p:nvGrpSpPr>
        <p:grpSpPr>
          <a:xfrm rot="0">
            <a:off x="9773582" y="1236316"/>
            <a:ext cx="8220498" cy="6287840"/>
            <a:chOff x="0" y="0"/>
            <a:chExt cx="70189126" cy="53687498"/>
          </a:xfrm>
        </p:grpSpPr>
        <p:sp>
          <p:nvSpPr>
            <p:cNvPr name="Freeform 11" id="11"/>
            <p:cNvSpPr/>
            <p:nvPr/>
          </p:nvSpPr>
          <p:spPr>
            <a:xfrm>
              <a:off x="72390" y="72390"/>
              <a:ext cx="70044347" cy="53542719"/>
            </a:xfrm>
            <a:custGeom>
              <a:avLst/>
              <a:gdLst/>
              <a:ahLst/>
              <a:cxnLst/>
              <a:rect r="r" b="b" t="t" l="l"/>
              <a:pathLst>
                <a:path h="53542719" w="70044347">
                  <a:moveTo>
                    <a:pt x="0" y="0"/>
                  </a:moveTo>
                  <a:lnTo>
                    <a:pt x="70044347" y="0"/>
                  </a:lnTo>
                  <a:lnTo>
                    <a:pt x="70044347" y="53542719"/>
                  </a:lnTo>
                  <a:lnTo>
                    <a:pt x="0" y="53542719"/>
                  </a:lnTo>
                  <a:lnTo>
                    <a:pt x="0" y="0"/>
                  </a:lnTo>
                  <a:close/>
                </a:path>
              </a:pathLst>
            </a:custGeom>
            <a:solidFill>
              <a:srgbClr val="F8F2FF"/>
            </a:solidFill>
          </p:spPr>
        </p:sp>
        <p:sp>
          <p:nvSpPr>
            <p:cNvPr name="Freeform 12" id="12"/>
            <p:cNvSpPr/>
            <p:nvPr/>
          </p:nvSpPr>
          <p:spPr>
            <a:xfrm>
              <a:off x="0" y="0"/>
              <a:ext cx="70189123" cy="53687495"/>
            </a:xfrm>
            <a:custGeom>
              <a:avLst/>
              <a:gdLst/>
              <a:ahLst/>
              <a:cxnLst/>
              <a:rect r="r" b="b" t="t" l="l"/>
              <a:pathLst>
                <a:path h="53687495" w="70189123">
                  <a:moveTo>
                    <a:pt x="70044345" y="53542716"/>
                  </a:moveTo>
                  <a:lnTo>
                    <a:pt x="70189123" y="53542716"/>
                  </a:lnTo>
                  <a:lnTo>
                    <a:pt x="70189123" y="53687495"/>
                  </a:lnTo>
                  <a:lnTo>
                    <a:pt x="70044345" y="53687495"/>
                  </a:lnTo>
                  <a:lnTo>
                    <a:pt x="70044345" y="53542716"/>
                  </a:lnTo>
                  <a:close/>
                  <a:moveTo>
                    <a:pt x="0" y="144780"/>
                  </a:moveTo>
                  <a:lnTo>
                    <a:pt x="144780" y="144780"/>
                  </a:lnTo>
                  <a:lnTo>
                    <a:pt x="144780" y="53542716"/>
                  </a:lnTo>
                  <a:lnTo>
                    <a:pt x="0" y="53542716"/>
                  </a:lnTo>
                  <a:lnTo>
                    <a:pt x="0" y="144780"/>
                  </a:lnTo>
                  <a:close/>
                  <a:moveTo>
                    <a:pt x="0" y="53542716"/>
                  </a:moveTo>
                  <a:lnTo>
                    <a:pt x="144780" y="53542716"/>
                  </a:lnTo>
                  <a:lnTo>
                    <a:pt x="144780" y="53687495"/>
                  </a:lnTo>
                  <a:lnTo>
                    <a:pt x="0" y="53687495"/>
                  </a:lnTo>
                  <a:lnTo>
                    <a:pt x="0" y="53542716"/>
                  </a:lnTo>
                  <a:close/>
                  <a:moveTo>
                    <a:pt x="70044345" y="144780"/>
                  </a:moveTo>
                  <a:lnTo>
                    <a:pt x="70189123" y="144780"/>
                  </a:lnTo>
                  <a:lnTo>
                    <a:pt x="70189123" y="53542716"/>
                  </a:lnTo>
                  <a:lnTo>
                    <a:pt x="70044345" y="53542716"/>
                  </a:lnTo>
                  <a:lnTo>
                    <a:pt x="70044345" y="144780"/>
                  </a:lnTo>
                  <a:close/>
                  <a:moveTo>
                    <a:pt x="144780" y="53542716"/>
                  </a:moveTo>
                  <a:lnTo>
                    <a:pt x="70044345" y="53542716"/>
                  </a:lnTo>
                  <a:lnTo>
                    <a:pt x="70044345" y="53687495"/>
                  </a:lnTo>
                  <a:lnTo>
                    <a:pt x="144780" y="53687495"/>
                  </a:lnTo>
                  <a:lnTo>
                    <a:pt x="144780" y="53542716"/>
                  </a:lnTo>
                  <a:close/>
                  <a:moveTo>
                    <a:pt x="70044345" y="0"/>
                  </a:moveTo>
                  <a:lnTo>
                    <a:pt x="70189123" y="0"/>
                  </a:lnTo>
                  <a:lnTo>
                    <a:pt x="70189123" y="144780"/>
                  </a:lnTo>
                  <a:lnTo>
                    <a:pt x="70044345" y="144780"/>
                  </a:lnTo>
                  <a:lnTo>
                    <a:pt x="70044345" y="0"/>
                  </a:lnTo>
                  <a:close/>
                  <a:moveTo>
                    <a:pt x="0" y="0"/>
                  </a:moveTo>
                  <a:lnTo>
                    <a:pt x="144780" y="0"/>
                  </a:lnTo>
                  <a:lnTo>
                    <a:pt x="144780" y="144780"/>
                  </a:lnTo>
                  <a:lnTo>
                    <a:pt x="0" y="144780"/>
                  </a:lnTo>
                  <a:lnTo>
                    <a:pt x="0" y="0"/>
                  </a:lnTo>
                  <a:close/>
                  <a:moveTo>
                    <a:pt x="144780" y="0"/>
                  </a:moveTo>
                  <a:lnTo>
                    <a:pt x="70044345" y="0"/>
                  </a:lnTo>
                  <a:lnTo>
                    <a:pt x="70044345" y="144780"/>
                  </a:lnTo>
                  <a:lnTo>
                    <a:pt x="144780" y="144780"/>
                  </a:lnTo>
                  <a:lnTo>
                    <a:pt x="144780" y="0"/>
                  </a:lnTo>
                  <a:close/>
                </a:path>
              </a:pathLst>
            </a:custGeom>
            <a:solidFill>
              <a:srgbClr val="6C11DF"/>
            </a:solidFill>
          </p:spPr>
        </p:sp>
      </p:grpSp>
      <p:grpSp>
        <p:nvGrpSpPr>
          <p:cNvPr name="Group 13" id="13"/>
          <p:cNvGrpSpPr/>
          <p:nvPr/>
        </p:nvGrpSpPr>
        <p:grpSpPr>
          <a:xfrm rot="0">
            <a:off x="10140972" y="1594256"/>
            <a:ext cx="7485718" cy="5742772"/>
            <a:chOff x="0" y="0"/>
            <a:chExt cx="9980957" cy="7657029"/>
          </a:xfrm>
        </p:grpSpPr>
        <p:sp>
          <p:nvSpPr>
            <p:cNvPr name="TextBox 14" id="14"/>
            <p:cNvSpPr txBox="true"/>
            <p:nvPr/>
          </p:nvSpPr>
          <p:spPr>
            <a:xfrm rot="0">
              <a:off x="0" y="1730564"/>
              <a:ext cx="9980957" cy="5926465"/>
            </a:xfrm>
            <a:prstGeom prst="rect">
              <a:avLst/>
            </a:prstGeom>
          </p:spPr>
          <p:txBody>
            <a:bodyPr anchor="t" rtlCol="false" tIns="0" lIns="0" bIns="0" rIns="0">
              <a:spAutoFit/>
            </a:bodyPr>
            <a:lstStyle/>
            <a:p>
              <a:pPr>
                <a:lnSpc>
                  <a:spcPts val="5040"/>
                </a:lnSpc>
                <a:spcBef>
                  <a:spcPct val="0"/>
                </a:spcBef>
              </a:pPr>
              <a:r>
                <a:rPr lang="en-US" sz="3600">
                  <a:solidFill>
                    <a:srgbClr val="280850"/>
                  </a:solidFill>
                  <a:cs typeface="Space Mono"/>
                </a:rPr>
                <a:t>দৈনন্দিন</a:t>
              </a:r>
              <a:r>
                <a:rPr lang="en-US" sz="3600">
                  <a:solidFill>
                    <a:srgbClr val="280850"/>
                  </a:solidFill>
                  <a:latin typeface="Space Mono"/>
                </a:rPr>
                <a:t> </a:t>
              </a:r>
              <a:r>
                <a:rPr lang="en-US" sz="3600">
                  <a:solidFill>
                    <a:srgbClr val="280850"/>
                  </a:solidFill>
                  <a:cs typeface="Space Mono"/>
                </a:rPr>
                <a:t>ব্যবসা-বাণিজ্য</a:t>
              </a:r>
              <a:r>
                <a:rPr lang="en-US" sz="3600">
                  <a:solidFill>
                    <a:srgbClr val="280850"/>
                  </a:solidFill>
                  <a:latin typeface="Space Mono"/>
                </a:rPr>
                <a:t> </a:t>
              </a:r>
              <a:r>
                <a:rPr lang="en-US" sz="3600">
                  <a:solidFill>
                    <a:srgbClr val="280850"/>
                  </a:solidFill>
                  <a:cs typeface="Space Mono"/>
                </a:rPr>
                <a:t>ও</a:t>
              </a:r>
              <a:r>
                <a:rPr lang="en-US" sz="3600">
                  <a:solidFill>
                    <a:srgbClr val="280850"/>
                  </a:solidFill>
                  <a:latin typeface="Space Mono"/>
                </a:rPr>
                <a:t> </a:t>
              </a:r>
              <a:r>
                <a:rPr lang="en-US" sz="3600">
                  <a:solidFill>
                    <a:srgbClr val="280850"/>
                  </a:solidFill>
                  <a:cs typeface="Space Mono"/>
                </a:rPr>
                <a:t>লেনদেনের</a:t>
              </a:r>
              <a:r>
                <a:rPr lang="en-US" sz="3600">
                  <a:solidFill>
                    <a:srgbClr val="280850"/>
                  </a:solidFill>
                  <a:latin typeface="Space Mono"/>
                </a:rPr>
                <a:t> </a:t>
              </a:r>
              <a:r>
                <a:rPr lang="en-US" sz="3600">
                  <a:solidFill>
                    <a:srgbClr val="280850"/>
                  </a:solidFill>
                  <a:cs typeface="Space Mono"/>
                </a:rPr>
                <a:t>ফলে</a:t>
              </a:r>
              <a:r>
                <a:rPr lang="en-US" sz="3600">
                  <a:solidFill>
                    <a:srgbClr val="280850"/>
                  </a:solidFill>
                  <a:latin typeface="Space Mono"/>
                </a:rPr>
                <a:t> </a:t>
              </a:r>
              <a:r>
                <a:rPr lang="en-US" sz="3600">
                  <a:solidFill>
                    <a:srgbClr val="280850"/>
                  </a:solidFill>
                  <a:cs typeface="Space Mono"/>
                </a:rPr>
                <a:t>বাণিজ্যিক</a:t>
              </a:r>
              <a:r>
                <a:rPr lang="en-US" sz="3600">
                  <a:solidFill>
                    <a:srgbClr val="280850"/>
                  </a:solidFill>
                  <a:latin typeface="Space Mono"/>
                </a:rPr>
                <a:t> </a:t>
              </a:r>
              <a:r>
                <a:rPr lang="en-US" sz="3600">
                  <a:solidFill>
                    <a:srgbClr val="280850"/>
                  </a:solidFill>
                  <a:cs typeface="Space Mono"/>
                </a:rPr>
                <a:t>ব্যাংকগুলোর মধ্যে চেক, ব্যাংক ড্রাফট ও পেঅর্ডার</a:t>
              </a:r>
              <a:r>
                <a:rPr lang="en-US" sz="3600">
                  <a:solidFill>
                    <a:srgbClr val="280850"/>
                  </a:solidFill>
                  <a:latin typeface="Space Mono"/>
                </a:rPr>
                <a:t> </a:t>
              </a:r>
              <a:r>
                <a:rPr lang="en-US" sz="3600">
                  <a:solidFill>
                    <a:srgbClr val="280850"/>
                  </a:solidFill>
                  <a:cs typeface="Space Mono"/>
                </a:rPr>
                <a:t>আদান-প্রদান</a:t>
              </a:r>
              <a:r>
                <a:rPr lang="en-US" sz="3600">
                  <a:solidFill>
                    <a:srgbClr val="280850"/>
                  </a:solidFill>
                  <a:latin typeface="Space Mono"/>
                </a:rPr>
                <a:t> </a:t>
              </a:r>
              <a:r>
                <a:rPr lang="en-US" sz="3600">
                  <a:solidFill>
                    <a:srgbClr val="280850"/>
                  </a:solidFill>
                  <a:cs typeface="Space Mono"/>
                </a:rPr>
                <a:t>হয়। এভাবে এ ব্যাংক বাণিজ্যিক</a:t>
              </a:r>
              <a:r>
                <a:rPr lang="en-US" sz="3600">
                  <a:solidFill>
                    <a:srgbClr val="280850"/>
                  </a:solidFill>
                  <a:latin typeface="Space Mono"/>
                </a:rPr>
                <a:t> </a:t>
              </a:r>
              <a:r>
                <a:rPr lang="en-US" sz="3600">
                  <a:solidFill>
                    <a:srgbClr val="280850"/>
                  </a:solidFill>
                  <a:cs typeface="Space Mono"/>
                </a:rPr>
                <a:t>বাণিজ্যিক</a:t>
              </a:r>
              <a:r>
                <a:rPr lang="en-US" sz="3600">
                  <a:solidFill>
                    <a:srgbClr val="280850"/>
                  </a:solidFill>
                  <a:latin typeface="Space Mono"/>
                </a:rPr>
                <a:t> </a:t>
              </a:r>
              <a:r>
                <a:rPr lang="en-US" sz="3600">
                  <a:solidFill>
                    <a:srgbClr val="280850"/>
                  </a:solidFill>
                  <a:cs typeface="Space Mono"/>
                </a:rPr>
                <a:t>ব্যাংকসমূহের</a:t>
              </a:r>
              <a:r>
                <a:rPr lang="en-US" sz="3600">
                  <a:solidFill>
                    <a:srgbClr val="280850"/>
                  </a:solidFill>
                  <a:latin typeface="Space Mono"/>
                </a:rPr>
                <a:t> </a:t>
              </a:r>
              <a:r>
                <a:rPr lang="en-US" sz="3600">
                  <a:solidFill>
                    <a:srgbClr val="280850"/>
                  </a:solidFill>
                  <a:cs typeface="Space Mono"/>
                </a:rPr>
                <a:t>চেক</a:t>
              </a:r>
              <a:r>
                <a:rPr lang="en-US" sz="3600">
                  <a:solidFill>
                    <a:srgbClr val="280850"/>
                  </a:solidFill>
                  <a:latin typeface="Space Mono"/>
                </a:rPr>
                <a:t>,  </a:t>
              </a:r>
              <a:r>
                <a:rPr lang="en-US" sz="3600">
                  <a:solidFill>
                    <a:srgbClr val="280850"/>
                  </a:solidFill>
                  <a:cs typeface="Space Mono"/>
                </a:rPr>
                <a:t>ব্যাংক</a:t>
              </a:r>
              <a:r>
                <a:rPr lang="en-US" sz="3600">
                  <a:solidFill>
                    <a:srgbClr val="280850"/>
                  </a:solidFill>
                  <a:latin typeface="Space Mono"/>
                </a:rPr>
                <a:t> </a:t>
              </a:r>
              <a:r>
                <a:rPr lang="en-US" sz="3600">
                  <a:solidFill>
                    <a:srgbClr val="280850"/>
                  </a:solidFill>
                  <a:cs typeface="Space Mono"/>
                </a:rPr>
                <a:t>ড্রাফট</a:t>
              </a:r>
              <a:r>
                <a:rPr lang="en-US" sz="3600">
                  <a:solidFill>
                    <a:srgbClr val="280850"/>
                  </a:solidFill>
                  <a:latin typeface="Space Mono"/>
                </a:rPr>
                <a:t> </a:t>
              </a:r>
              <a:r>
                <a:rPr lang="en-US" sz="3600">
                  <a:solidFill>
                    <a:srgbClr val="280850"/>
                  </a:solidFill>
                  <a:cs typeface="Space Mono"/>
                </a:rPr>
                <a:t>ও</a:t>
              </a:r>
              <a:r>
                <a:rPr lang="en-US" sz="3600">
                  <a:solidFill>
                    <a:srgbClr val="280850"/>
                  </a:solidFill>
                  <a:latin typeface="Space Mono"/>
                </a:rPr>
                <a:t> </a:t>
              </a:r>
              <a:r>
                <a:rPr lang="en-US" sz="3600">
                  <a:solidFill>
                    <a:srgbClr val="280850"/>
                  </a:solidFill>
                  <a:cs typeface="Space Mono"/>
                </a:rPr>
                <a:t>পেঅর্ডারের</a:t>
              </a:r>
              <a:r>
                <a:rPr lang="en-US" sz="3600">
                  <a:solidFill>
                    <a:srgbClr val="280850"/>
                  </a:solidFill>
                  <a:latin typeface="Space Mono"/>
                </a:rPr>
                <a:t> </a:t>
              </a:r>
              <a:r>
                <a:rPr lang="en-US" sz="3600">
                  <a:solidFill>
                    <a:srgbClr val="280850"/>
                  </a:solidFill>
                  <a:cs typeface="Space Mono"/>
                </a:rPr>
                <a:t>নিকাশঘর</a:t>
              </a:r>
              <a:r>
                <a:rPr lang="en-US" sz="3600">
                  <a:solidFill>
                    <a:srgbClr val="280850"/>
                  </a:solidFill>
                  <a:latin typeface="Space Mono"/>
                </a:rPr>
                <a:t> </a:t>
              </a:r>
              <a:r>
                <a:rPr lang="en-US" sz="3600">
                  <a:solidFill>
                    <a:srgbClr val="280850"/>
                  </a:solidFill>
                  <a:cs typeface="Space Mono"/>
                </a:rPr>
                <a:t>হিসাবে</a:t>
              </a:r>
              <a:r>
                <a:rPr lang="en-US" sz="3600">
                  <a:solidFill>
                    <a:srgbClr val="280850"/>
                  </a:solidFill>
                  <a:latin typeface="Space Mono"/>
                </a:rPr>
                <a:t> </a:t>
              </a:r>
              <a:r>
                <a:rPr lang="en-US" sz="3600">
                  <a:solidFill>
                    <a:srgbClr val="280850"/>
                  </a:solidFill>
                  <a:cs typeface="Space Mono"/>
                </a:rPr>
                <a:t>দায়িত্ব</a:t>
              </a:r>
              <a:r>
                <a:rPr lang="en-US" sz="3600">
                  <a:solidFill>
                    <a:srgbClr val="280850"/>
                  </a:solidFill>
                  <a:latin typeface="Space Mono"/>
                </a:rPr>
                <a:t> </a:t>
              </a:r>
              <a:r>
                <a:rPr lang="en-US" sz="3600">
                  <a:solidFill>
                    <a:srgbClr val="280850"/>
                  </a:solidFill>
                  <a:cs typeface="Space Mono"/>
                </a:rPr>
                <a:t>পালন</a:t>
              </a:r>
              <a:r>
                <a:rPr lang="en-US" sz="3600">
                  <a:solidFill>
                    <a:srgbClr val="280850"/>
                  </a:solidFill>
                  <a:latin typeface="Space Mono"/>
                </a:rPr>
                <a:t> </a:t>
              </a:r>
              <a:r>
                <a:rPr lang="en-US" sz="3600">
                  <a:solidFill>
                    <a:srgbClr val="280850"/>
                  </a:solidFill>
                  <a:cs typeface="Space Mono"/>
                </a:rPr>
                <a:t>করে।</a:t>
              </a:r>
            </a:p>
          </p:txBody>
        </p:sp>
        <p:sp>
          <p:nvSpPr>
            <p:cNvPr name="TextBox 15" id="15"/>
            <p:cNvSpPr txBox="true"/>
            <p:nvPr/>
          </p:nvSpPr>
          <p:spPr>
            <a:xfrm rot="0">
              <a:off x="0" y="114300"/>
              <a:ext cx="9980957" cy="1203863"/>
            </a:xfrm>
            <a:prstGeom prst="rect">
              <a:avLst/>
            </a:prstGeom>
          </p:spPr>
          <p:txBody>
            <a:bodyPr anchor="t" rtlCol="false" tIns="0" lIns="0" bIns="0" rIns="0">
              <a:spAutoFit/>
            </a:bodyPr>
            <a:lstStyle/>
            <a:p>
              <a:pPr>
                <a:lnSpc>
                  <a:spcPts val="6510"/>
                </a:lnSpc>
              </a:pPr>
              <a:r>
                <a:rPr lang="en-US" sz="6510">
                  <a:solidFill>
                    <a:srgbClr val="6C11DF"/>
                  </a:solidFill>
                  <a:cs typeface="Pathway Gothic One"/>
                </a:rPr>
                <a:t>নিকাশ</a:t>
              </a:r>
              <a:r>
                <a:rPr lang="en-US" sz="6510">
                  <a:solidFill>
                    <a:srgbClr val="6C11DF"/>
                  </a:solidFill>
                  <a:latin typeface="Pathway Gothic One"/>
                </a:rPr>
                <a:t> </a:t>
              </a:r>
              <a:r>
                <a:rPr lang="en-US" sz="6510">
                  <a:solidFill>
                    <a:srgbClr val="6C11DF"/>
                  </a:solidFill>
                  <a:cs typeface="Pathway Gothic One"/>
                </a:rPr>
                <a:t>ঘর</a:t>
              </a:r>
            </a:p>
          </p:txBody>
        </p:sp>
      </p:grpSp>
      <p:sp>
        <p:nvSpPr>
          <p:cNvPr name="TextBox 16" id="16"/>
          <p:cNvSpPr txBox="true"/>
          <p:nvPr/>
        </p:nvSpPr>
        <p:spPr>
          <a:xfrm rot="0">
            <a:off x="1028700" y="9026015"/>
            <a:ext cx="4729873" cy="232285"/>
          </a:xfrm>
          <a:prstGeom prst="rect">
            <a:avLst/>
          </a:prstGeom>
        </p:spPr>
        <p:txBody>
          <a:bodyPr anchor="t" rtlCol="false" tIns="0" lIns="0" bIns="0" rIns="0">
            <a:spAutoFit/>
          </a:bodyPr>
          <a:lstStyle/>
          <a:p>
            <a:pPr>
              <a:lnSpc>
                <a:spcPts val="1959"/>
              </a:lnSpc>
              <a:spcBef>
                <a:spcPct val="0"/>
              </a:spcBef>
            </a:pPr>
            <a:r>
              <a:rPr lang="en-US" sz="1400">
                <a:solidFill>
                  <a:srgbClr val="280850"/>
                </a:solidFill>
                <a:latin typeface="Space Mono"/>
              </a:rPr>
              <a:t>MARKETING PLAN 2020</a:t>
            </a:r>
          </a:p>
        </p:txBody>
      </p:sp>
      <p:sp>
        <p:nvSpPr>
          <p:cNvPr name="TextBox 17" id="17"/>
          <p:cNvSpPr txBox="true"/>
          <p:nvPr/>
        </p:nvSpPr>
        <p:spPr>
          <a:xfrm rot="0">
            <a:off x="16818173" y="990600"/>
            <a:ext cx="441127" cy="321576"/>
          </a:xfrm>
          <a:prstGeom prst="rect">
            <a:avLst/>
          </a:prstGeom>
        </p:spPr>
        <p:txBody>
          <a:bodyPr anchor="t" rtlCol="false" tIns="0" lIns="0" bIns="0" rIns="0">
            <a:spAutoFit/>
          </a:bodyPr>
          <a:lstStyle/>
          <a:p>
            <a:pPr algn="r">
              <a:lnSpc>
                <a:spcPts val="2659"/>
              </a:lnSpc>
              <a:spcBef>
                <a:spcPct val="0"/>
              </a:spcBef>
            </a:pPr>
            <a:r>
              <a:rPr lang="en-US" sz="1899">
                <a:solidFill>
                  <a:srgbClr val="280850"/>
                </a:solidFill>
                <a:latin typeface="Space Mono"/>
              </a:rPr>
              <a:t>08</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1D7151"/>
        </a:solidFill>
      </p:bgPr>
    </p:bg>
    <p:spTree>
      <p:nvGrpSpPr>
        <p:cNvPr id="1" name=""/>
        <p:cNvGrpSpPr/>
        <p:nvPr/>
      </p:nvGrpSpPr>
      <p:grpSpPr>
        <a:xfrm>
          <a:off x="0" y="0"/>
          <a:ext cx="0" cy="0"/>
          <a:chOff x="0" y="0"/>
          <a:chExt cx="0" cy="0"/>
        </a:xfrm>
      </p:grpSpPr>
      <p:grpSp>
        <p:nvGrpSpPr>
          <p:cNvPr name="Group 2" id="2"/>
          <p:cNvGrpSpPr/>
          <p:nvPr/>
        </p:nvGrpSpPr>
        <p:grpSpPr>
          <a:xfrm rot="5400000">
            <a:off x="7703781" y="1488473"/>
            <a:ext cx="1704249" cy="1176189"/>
            <a:chOff x="0" y="0"/>
            <a:chExt cx="2684819" cy="1852930"/>
          </a:xfrm>
        </p:grpSpPr>
        <p:sp>
          <p:nvSpPr>
            <p:cNvPr name="Freeform 3" id="3"/>
            <p:cNvSpPr/>
            <p:nvPr/>
          </p:nvSpPr>
          <p:spPr>
            <a:xfrm>
              <a:off x="0" y="0"/>
              <a:ext cx="2684819" cy="1854200"/>
            </a:xfrm>
            <a:custGeom>
              <a:avLst/>
              <a:gdLst/>
              <a:ahLst/>
              <a:cxnLst/>
              <a:rect r="r" b="b" t="t" l="l"/>
              <a:pathLst>
                <a:path h="1854200" w="2684819">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sp>
        <p:nvSpPr>
          <p:cNvPr name="TextBox 4" id="4"/>
          <p:cNvSpPr txBox="true"/>
          <p:nvPr/>
        </p:nvSpPr>
        <p:spPr>
          <a:xfrm rot="0">
            <a:off x="2277427" y="314488"/>
            <a:ext cx="12556958" cy="909955"/>
          </a:xfrm>
          <a:prstGeom prst="rect">
            <a:avLst/>
          </a:prstGeom>
        </p:spPr>
        <p:txBody>
          <a:bodyPr anchor="t" rtlCol="false" tIns="0" lIns="0" bIns="0" rIns="0">
            <a:spAutoFit/>
          </a:bodyPr>
          <a:lstStyle/>
          <a:p>
            <a:pPr algn="ctr">
              <a:lnSpc>
                <a:spcPts val="7040"/>
              </a:lnSpc>
            </a:pPr>
            <a:r>
              <a:rPr lang="en-US" sz="6400">
                <a:solidFill>
                  <a:srgbClr val="FFC0C0"/>
                </a:solidFill>
                <a:cs typeface="League Spartan"/>
              </a:rPr>
              <a:t>বাংলাদেশের </a:t>
            </a:r>
            <a:r>
              <a:rPr lang="en-US" sz="6400">
                <a:solidFill>
                  <a:srgbClr val="FFC0C0"/>
                </a:solidFill>
                <a:cs typeface="League Spartan"/>
              </a:rPr>
              <a:t>ব্যাংক</a:t>
            </a:r>
            <a:r>
              <a:rPr lang="en-US" sz="6400">
                <a:solidFill>
                  <a:srgbClr val="FFC0C0"/>
                </a:solidFill>
                <a:latin typeface="League Spartan"/>
              </a:rPr>
              <a:t> </a:t>
            </a:r>
            <a:r>
              <a:rPr lang="en-US" sz="6400">
                <a:solidFill>
                  <a:srgbClr val="FFC0C0"/>
                </a:solidFill>
                <a:cs typeface="League Spartan"/>
              </a:rPr>
              <a:t>ব্যবস্থা</a:t>
            </a:r>
          </a:p>
        </p:txBody>
      </p:sp>
      <p:grpSp>
        <p:nvGrpSpPr>
          <p:cNvPr name="Group 5" id="5"/>
          <p:cNvGrpSpPr/>
          <p:nvPr/>
        </p:nvGrpSpPr>
        <p:grpSpPr>
          <a:xfrm rot="5400000">
            <a:off x="7732356" y="3435711"/>
            <a:ext cx="1704249" cy="1176189"/>
            <a:chOff x="0" y="0"/>
            <a:chExt cx="2684819" cy="1852930"/>
          </a:xfrm>
        </p:grpSpPr>
        <p:sp>
          <p:nvSpPr>
            <p:cNvPr name="Freeform 6" id="6"/>
            <p:cNvSpPr/>
            <p:nvPr/>
          </p:nvSpPr>
          <p:spPr>
            <a:xfrm>
              <a:off x="0" y="0"/>
              <a:ext cx="2684819" cy="1854200"/>
            </a:xfrm>
            <a:custGeom>
              <a:avLst/>
              <a:gdLst/>
              <a:ahLst/>
              <a:cxnLst/>
              <a:rect r="r" b="b" t="t" l="l"/>
              <a:pathLst>
                <a:path h="1854200" w="2684819">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grpSp>
        <p:nvGrpSpPr>
          <p:cNvPr name="Group 7" id="7"/>
          <p:cNvGrpSpPr/>
          <p:nvPr/>
        </p:nvGrpSpPr>
        <p:grpSpPr>
          <a:xfrm rot="5400000">
            <a:off x="13807098" y="3435711"/>
            <a:ext cx="1704249" cy="1176189"/>
            <a:chOff x="0" y="0"/>
            <a:chExt cx="2684819" cy="1852930"/>
          </a:xfrm>
        </p:grpSpPr>
        <p:sp>
          <p:nvSpPr>
            <p:cNvPr name="Freeform 8" id="8"/>
            <p:cNvSpPr/>
            <p:nvPr/>
          </p:nvSpPr>
          <p:spPr>
            <a:xfrm>
              <a:off x="0" y="0"/>
              <a:ext cx="2684819" cy="1854200"/>
            </a:xfrm>
            <a:custGeom>
              <a:avLst/>
              <a:gdLst/>
              <a:ahLst/>
              <a:cxnLst/>
              <a:rect r="r" b="b" t="t" l="l"/>
              <a:pathLst>
                <a:path h="1854200" w="2684819">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grpSp>
        <p:nvGrpSpPr>
          <p:cNvPr name="Group 9" id="9"/>
          <p:cNvGrpSpPr/>
          <p:nvPr/>
        </p:nvGrpSpPr>
        <p:grpSpPr>
          <a:xfrm rot="5400000">
            <a:off x="1677587" y="3314216"/>
            <a:ext cx="1704249" cy="1176189"/>
            <a:chOff x="0" y="0"/>
            <a:chExt cx="2684819" cy="1852930"/>
          </a:xfrm>
        </p:grpSpPr>
        <p:sp>
          <p:nvSpPr>
            <p:cNvPr name="Freeform 10" id="10"/>
            <p:cNvSpPr/>
            <p:nvPr/>
          </p:nvSpPr>
          <p:spPr>
            <a:xfrm>
              <a:off x="0" y="0"/>
              <a:ext cx="2684819" cy="1854200"/>
            </a:xfrm>
            <a:custGeom>
              <a:avLst/>
              <a:gdLst/>
              <a:ahLst/>
              <a:cxnLst/>
              <a:rect r="r" b="b" t="t" l="l"/>
              <a:pathLst>
                <a:path h="1854200" w="2684819">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sp>
        <p:nvSpPr>
          <p:cNvPr name="TextBox 11" id="11"/>
          <p:cNvSpPr txBox="true"/>
          <p:nvPr/>
        </p:nvSpPr>
        <p:spPr>
          <a:xfrm rot="0">
            <a:off x="0" y="5200650"/>
            <a:ext cx="5630923" cy="909955"/>
          </a:xfrm>
          <a:prstGeom prst="rect">
            <a:avLst/>
          </a:prstGeom>
        </p:spPr>
        <p:txBody>
          <a:bodyPr anchor="t" rtlCol="false" tIns="0" lIns="0" bIns="0" rIns="0">
            <a:spAutoFit/>
          </a:bodyPr>
          <a:lstStyle/>
          <a:p>
            <a:pPr algn="ctr">
              <a:lnSpc>
                <a:spcPts val="7040"/>
              </a:lnSpc>
            </a:pPr>
            <a:r>
              <a:rPr lang="en-US" sz="6400">
                <a:solidFill>
                  <a:srgbClr val="FFC0C0"/>
                </a:solidFill>
                <a:cs typeface="League Spartan"/>
              </a:rPr>
              <a:t>কেন্দ্রীয় ব্যাংক</a:t>
            </a:r>
          </a:p>
        </p:txBody>
      </p:sp>
      <p:sp>
        <p:nvSpPr>
          <p:cNvPr name="TextBox 12" id="12"/>
          <p:cNvSpPr txBox="true"/>
          <p:nvPr/>
        </p:nvSpPr>
        <p:spPr>
          <a:xfrm rot="0">
            <a:off x="5630923" y="5200650"/>
            <a:ext cx="5630923" cy="909955"/>
          </a:xfrm>
          <a:prstGeom prst="rect">
            <a:avLst/>
          </a:prstGeom>
        </p:spPr>
        <p:txBody>
          <a:bodyPr anchor="t" rtlCol="false" tIns="0" lIns="0" bIns="0" rIns="0">
            <a:spAutoFit/>
          </a:bodyPr>
          <a:lstStyle/>
          <a:p>
            <a:pPr algn="ctr">
              <a:lnSpc>
                <a:spcPts val="7040"/>
              </a:lnSpc>
            </a:pPr>
            <a:r>
              <a:rPr lang="en-US" sz="6400">
                <a:solidFill>
                  <a:srgbClr val="FFC0C0"/>
                </a:solidFill>
                <a:cs typeface="League Spartan"/>
              </a:rPr>
              <a:t>বাণিজ্যিক ব্যাংক</a:t>
            </a:r>
          </a:p>
        </p:txBody>
      </p:sp>
      <p:sp>
        <p:nvSpPr>
          <p:cNvPr name="TextBox 13" id="13"/>
          <p:cNvSpPr txBox="true"/>
          <p:nvPr/>
        </p:nvSpPr>
        <p:spPr>
          <a:xfrm rot="0">
            <a:off x="12114726" y="5200650"/>
            <a:ext cx="5800679" cy="909955"/>
          </a:xfrm>
          <a:prstGeom prst="rect">
            <a:avLst/>
          </a:prstGeom>
        </p:spPr>
        <p:txBody>
          <a:bodyPr anchor="t" rtlCol="false" tIns="0" lIns="0" bIns="0" rIns="0">
            <a:spAutoFit/>
          </a:bodyPr>
          <a:lstStyle/>
          <a:p>
            <a:pPr algn="ctr">
              <a:lnSpc>
                <a:spcPts val="7040"/>
              </a:lnSpc>
            </a:pPr>
            <a:r>
              <a:rPr lang="en-US" sz="6400">
                <a:solidFill>
                  <a:srgbClr val="FFC0C0"/>
                </a:solidFill>
                <a:cs typeface="League Spartan"/>
              </a:rPr>
              <a:t>বিশেষায়িত ব্যাংক</a:t>
            </a:r>
          </a:p>
        </p:txBody>
      </p:sp>
      <p:grpSp>
        <p:nvGrpSpPr>
          <p:cNvPr name="Group 14" id="14"/>
          <p:cNvGrpSpPr/>
          <p:nvPr/>
        </p:nvGrpSpPr>
        <p:grpSpPr>
          <a:xfrm rot="5400000">
            <a:off x="1657615" y="6374635"/>
            <a:ext cx="1704249" cy="1176189"/>
            <a:chOff x="0" y="0"/>
            <a:chExt cx="2684819" cy="1852930"/>
          </a:xfrm>
        </p:grpSpPr>
        <p:sp>
          <p:nvSpPr>
            <p:cNvPr name="Freeform 15" id="15"/>
            <p:cNvSpPr/>
            <p:nvPr/>
          </p:nvSpPr>
          <p:spPr>
            <a:xfrm>
              <a:off x="0" y="0"/>
              <a:ext cx="2684819" cy="1854200"/>
            </a:xfrm>
            <a:custGeom>
              <a:avLst/>
              <a:gdLst/>
              <a:ahLst/>
              <a:cxnLst/>
              <a:rect r="r" b="b" t="t" l="l"/>
              <a:pathLst>
                <a:path h="1854200" w="2684819">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sp>
        <p:nvSpPr>
          <p:cNvPr name="TextBox 16" id="16"/>
          <p:cNvSpPr txBox="true"/>
          <p:nvPr/>
        </p:nvSpPr>
        <p:spPr>
          <a:xfrm rot="0">
            <a:off x="0" y="8146732"/>
            <a:ext cx="5630923" cy="909955"/>
          </a:xfrm>
          <a:prstGeom prst="rect">
            <a:avLst/>
          </a:prstGeom>
        </p:spPr>
        <p:txBody>
          <a:bodyPr anchor="t" rtlCol="false" tIns="0" lIns="0" bIns="0" rIns="0">
            <a:spAutoFit/>
          </a:bodyPr>
          <a:lstStyle/>
          <a:p>
            <a:pPr algn="ctr">
              <a:lnSpc>
                <a:spcPts val="7040"/>
              </a:lnSpc>
            </a:pPr>
            <a:r>
              <a:rPr lang="en-US" sz="6400">
                <a:solidFill>
                  <a:srgbClr val="FFC0C0"/>
                </a:solidFill>
                <a:cs typeface="League Spartan"/>
              </a:rPr>
              <a:t>বাংলাদেশ ব্যাংক</a:t>
            </a:r>
          </a:p>
        </p:txBody>
      </p:sp>
      <p:grpSp>
        <p:nvGrpSpPr>
          <p:cNvPr name="Group 17" id="17"/>
          <p:cNvGrpSpPr/>
          <p:nvPr/>
        </p:nvGrpSpPr>
        <p:grpSpPr>
          <a:xfrm rot="5400000">
            <a:off x="14111424" y="6243530"/>
            <a:ext cx="1667887" cy="1151094"/>
            <a:chOff x="0" y="0"/>
            <a:chExt cx="2684819" cy="1852930"/>
          </a:xfrm>
        </p:grpSpPr>
        <p:sp>
          <p:nvSpPr>
            <p:cNvPr name="Freeform 18" id="18"/>
            <p:cNvSpPr/>
            <p:nvPr/>
          </p:nvSpPr>
          <p:spPr>
            <a:xfrm>
              <a:off x="0" y="0"/>
              <a:ext cx="2684819" cy="1854200"/>
            </a:xfrm>
            <a:custGeom>
              <a:avLst/>
              <a:gdLst/>
              <a:ahLst/>
              <a:cxnLst/>
              <a:rect r="r" b="b" t="t" l="l"/>
              <a:pathLst>
                <a:path h="1854200" w="2684819">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sp>
        <p:nvSpPr>
          <p:cNvPr name="TextBox 19" id="19"/>
          <p:cNvSpPr txBox="true"/>
          <p:nvPr/>
        </p:nvSpPr>
        <p:spPr>
          <a:xfrm rot="0">
            <a:off x="10474146" y="7767638"/>
            <a:ext cx="7905650" cy="2357120"/>
          </a:xfrm>
          <a:prstGeom prst="rect">
            <a:avLst/>
          </a:prstGeom>
        </p:spPr>
        <p:txBody>
          <a:bodyPr anchor="t" rtlCol="false" tIns="0" lIns="0" bIns="0" rIns="0">
            <a:spAutoFit/>
          </a:bodyPr>
          <a:lstStyle/>
          <a:p>
            <a:pPr algn="ctr">
              <a:lnSpc>
                <a:spcPts val="6160"/>
              </a:lnSpc>
            </a:pPr>
            <a:r>
              <a:rPr lang="en-US" sz="5600">
                <a:solidFill>
                  <a:srgbClr val="FFC0C0"/>
                </a:solidFill>
                <a:cs typeface="League Spartan"/>
              </a:rPr>
              <a:t>বাংলাদেশ কৃষি ব্যাংক</a:t>
            </a:r>
          </a:p>
          <a:p>
            <a:pPr algn="ctr">
              <a:lnSpc>
                <a:spcPts val="6160"/>
              </a:lnSpc>
            </a:pPr>
            <a:r>
              <a:rPr lang="en-US" sz="5600">
                <a:solidFill>
                  <a:srgbClr val="FFC0C0"/>
                </a:solidFill>
                <a:cs typeface="League Spartan"/>
              </a:rPr>
              <a:t>বাংলাদেশ সমবায় ব্যাংক</a:t>
            </a:r>
          </a:p>
          <a:p>
            <a:pPr algn="ctr">
              <a:lnSpc>
                <a:spcPts val="6160"/>
              </a:lnSpc>
            </a:pPr>
            <a:r>
              <a:rPr lang="en-US" sz="5600">
                <a:solidFill>
                  <a:srgbClr val="FFC0C0"/>
                </a:solidFill>
                <a:cs typeface="League Spartan"/>
              </a:rPr>
              <a:t>গ্রামীণ ব্যাংক</a:t>
            </a:r>
          </a:p>
        </p:txBody>
      </p:sp>
      <p:pic>
        <p:nvPicPr>
          <p:cNvPr name="Picture 20" id="2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277427" y="2767696"/>
            <a:ext cx="12667941" cy="368522"/>
          </a:xfrm>
          <a:prstGeom prst="rect">
            <a:avLst/>
          </a:prstGeom>
        </p:spPr>
      </p:pic>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1D7151"/>
        </a:solidFill>
      </p:bgPr>
    </p:bg>
    <p:spTree>
      <p:nvGrpSpPr>
        <p:cNvPr id="1" name=""/>
        <p:cNvGrpSpPr/>
        <p:nvPr/>
      </p:nvGrpSpPr>
      <p:grpSpPr>
        <a:xfrm>
          <a:off x="0" y="0"/>
          <a:ext cx="0" cy="0"/>
          <a:chOff x="0" y="0"/>
          <a:chExt cx="0" cy="0"/>
        </a:xfrm>
      </p:grpSpPr>
      <p:sp>
        <p:nvSpPr>
          <p:cNvPr name="TextBox 2" id="2"/>
          <p:cNvSpPr txBox="true"/>
          <p:nvPr/>
        </p:nvSpPr>
        <p:spPr>
          <a:xfrm rot="0">
            <a:off x="7274472" y="252095"/>
            <a:ext cx="5630923" cy="909955"/>
          </a:xfrm>
          <a:prstGeom prst="rect">
            <a:avLst/>
          </a:prstGeom>
        </p:spPr>
        <p:txBody>
          <a:bodyPr anchor="t" rtlCol="false" tIns="0" lIns="0" bIns="0" rIns="0">
            <a:spAutoFit/>
          </a:bodyPr>
          <a:lstStyle/>
          <a:p>
            <a:pPr algn="ctr">
              <a:lnSpc>
                <a:spcPts val="7040"/>
              </a:lnSpc>
            </a:pPr>
            <a:r>
              <a:rPr lang="en-US" sz="6400">
                <a:solidFill>
                  <a:srgbClr val="FFC0C0"/>
                </a:solidFill>
                <a:cs typeface="League Spartan"/>
              </a:rPr>
              <a:t>বাণিজ্যিক ব্যাংক</a:t>
            </a:r>
          </a:p>
        </p:txBody>
      </p:sp>
      <p:grpSp>
        <p:nvGrpSpPr>
          <p:cNvPr name="Group 3" id="3"/>
          <p:cNvGrpSpPr/>
          <p:nvPr/>
        </p:nvGrpSpPr>
        <p:grpSpPr>
          <a:xfrm rot="5400000">
            <a:off x="8950817" y="1370880"/>
            <a:ext cx="1347947" cy="930287"/>
            <a:chOff x="0" y="0"/>
            <a:chExt cx="2684819" cy="1852930"/>
          </a:xfrm>
        </p:grpSpPr>
        <p:sp>
          <p:nvSpPr>
            <p:cNvPr name="Freeform 4" id="4"/>
            <p:cNvSpPr/>
            <p:nvPr/>
          </p:nvSpPr>
          <p:spPr>
            <a:xfrm>
              <a:off x="0" y="0"/>
              <a:ext cx="2684819" cy="1854200"/>
            </a:xfrm>
            <a:custGeom>
              <a:avLst/>
              <a:gdLst/>
              <a:ahLst/>
              <a:cxnLst/>
              <a:rect r="r" b="b" t="t" l="l"/>
              <a:pathLst>
                <a:path h="1854200" w="2684819">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grpSp>
        <p:nvGrpSpPr>
          <p:cNvPr name="Group 5" id="5"/>
          <p:cNvGrpSpPr/>
          <p:nvPr/>
        </p:nvGrpSpPr>
        <p:grpSpPr>
          <a:xfrm rot="5400000">
            <a:off x="13651541" y="3231054"/>
            <a:ext cx="1188586" cy="820304"/>
            <a:chOff x="0" y="0"/>
            <a:chExt cx="2684819" cy="1852930"/>
          </a:xfrm>
        </p:grpSpPr>
        <p:sp>
          <p:nvSpPr>
            <p:cNvPr name="Freeform 6" id="6"/>
            <p:cNvSpPr/>
            <p:nvPr/>
          </p:nvSpPr>
          <p:spPr>
            <a:xfrm>
              <a:off x="0" y="0"/>
              <a:ext cx="2684819" cy="1854200"/>
            </a:xfrm>
            <a:custGeom>
              <a:avLst/>
              <a:gdLst/>
              <a:ahLst/>
              <a:cxnLst/>
              <a:rect r="r" b="b" t="t" l="l"/>
              <a:pathLst>
                <a:path h="1854200" w="2684819">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4805186" y="2699824"/>
            <a:ext cx="9639209" cy="280413"/>
          </a:xfrm>
          <a:prstGeom prst="rect">
            <a:avLst/>
          </a:prstGeom>
        </p:spPr>
      </p:pic>
      <p:sp>
        <p:nvSpPr>
          <p:cNvPr name="TextBox 8" id="8"/>
          <p:cNvSpPr txBox="true"/>
          <p:nvPr/>
        </p:nvSpPr>
        <p:spPr>
          <a:xfrm rot="0">
            <a:off x="11628377" y="4292648"/>
            <a:ext cx="5630923" cy="909955"/>
          </a:xfrm>
          <a:prstGeom prst="rect">
            <a:avLst/>
          </a:prstGeom>
        </p:spPr>
        <p:txBody>
          <a:bodyPr anchor="t" rtlCol="false" tIns="0" lIns="0" bIns="0" rIns="0">
            <a:spAutoFit/>
          </a:bodyPr>
          <a:lstStyle/>
          <a:p>
            <a:pPr algn="ctr">
              <a:lnSpc>
                <a:spcPts val="7040"/>
              </a:lnSpc>
            </a:pPr>
            <a:r>
              <a:rPr lang="en-US" sz="6400">
                <a:solidFill>
                  <a:srgbClr val="FFC0C0"/>
                </a:solidFill>
                <a:cs typeface="League Spartan"/>
              </a:rPr>
              <a:t>বিদেশী</a:t>
            </a:r>
          </a:p>
        </p:txBody>
      </p:sp>
      <p:sp>
        <p:nvSpPr>
          <p:cNvPr name="TextBox 9" id="9"/>
          <p:cNvSpPr txBox="true"/>
          <p:nvPr/>
        </p:nvSpPr>
        <p:spPr>
          <a:xfrm rot="0">
            <a:off x="2399876" y="4225973"/>
            <a:ext cx="5630923" cy="909955"/>
          </a:xfrm>
          <a:prstGeom prst="rect">
            <a:avLst/>
          </a:prstGeom>
        </p:spPr>
        <p:txBody>
          <a:bodyPr anchor="t" rtlCol="false" tIns="0" lIns="0" bIns="0" rIns="0">
            <a:spAutoFit/>
          </a:bodyPr>
          <a:lstStyle/>
          <a:p>
            <a:pPr algn="ctr">
              <a:lnSpc>
                <a:spcPts val="7040"/>
              </a:lnSpc>
            </a:pPr>
            <a:r>
              <a:rPr lang="en-US" sz="6400">
                <a:solidFill>
                  <a:srgbClr val="FFC0C0"/>
                </a:solidFill>
                <a:cs typeface="League Spartan"/>
              </a:rPr>
              <a:t>দেশি</a:t>
            </a:r>
          </a:p>
        </p:txBody>
      </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957296" y="5066801"/>
            <a:ext cx="9336386" cy="271604"/>
          </a:xfrm>
          <a:prstGeom prst="rect">
            <a:avLst/>
          </a:prstGeom>
        </p:spPr>
      </p:pic>
      <p:grpSp>
        <p:nvGrpSpPr>
          <p:cNvPr name="Group 11" id="11"/>
          <p:cNvGrpSpPr/>
          <p:nvPr/>
        </p:nvGrpSpPr>
        <p:grpSpPr>
          <a:xfrm rot="5400000">
            <a:off x="8935170" y="5547236"/>
            <a:ext cx="1347947" cy="930287"/>
            <a:chOff x="0" y="0"/>
            <a:chExt cx="2684819" cy="1852930"/>
          </a:xfrm>
        </p:grpSpPr>
        <p:sp>
          <p:nvSpPr>
            <p:cNvPr name="Freeform 12" id="12"/>
            <p:cNvSpPr/>
            <p:nvPr/>
          </p:nvSpPr>
          <p:spPr>
            <a:xfrm>
              <a:off x="0" y="0"/>
              <a:ext cx="2684819" cy="1854200"/>
            </a:xfrm>
            <a:custGeom>
              <a:avLst/>
              <a:gdLst/>
              <a:ahLst/>
              <a:cxnLst/>
              <a:rect r="r" b="b" t="t" l="l"/>
              <a:pathLst>
                <a:path h="1854200" w="2684819">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grpSp>
        <p:nvGrpSpPr>
          <p:cNvPr name="Group 13" id="13"/>
          <p:cNvGrpSpPr/>
          <p:nvPr/>
        </p:nvGrpSpPr>
        <p:grpSpPr>
          <a:xfrm rot="5400000">
            <a:off x="821338" y="5411434"/>
            <a:ext cx="1347947" cy="930287"/>
            <a:chOff x="0" y="0"/>
            <a:chExt cx="2684819" cy="1852930"/>
          </a:xfrm>
        </p:grpSpPr>
        <p:sp>
          <p:nvSpPr>
            <p:cNvPr name="Freeform 14" id="14"/>
            <p:cNvSpPr/>
            <p:nvPr/>
          </p:nvSpPr>
          <p:spPr>
            <a:xfrm>
              <a:off x="0" y="0"/>
              <a:ext cx="2684819" cy="1854200"/>
            </a:xfrm>
            <a:custGeom>
              <a:avLst/>
              <a:gdLst/>
              <a:ahLst/>
              <a:cxnLst/>
              <a:rect r="r" b="b" t="t" l="l"/>
              <a:pathLst>
                <a:path h="1854200" w="2684819">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grpSp>
        <p:nvGrpSpPr>
          <p:cNvPr name="Group 15" id="15"/>
          <p:cNvGrpSpPr/>
          <p:nvPr/>
        </p:nvGrpSpPr>
        <p:grpSpPr>
          <a:xfrm rot="5400000">
            <a:off x="13770421" y="5275632"/>
            <a:ext cx="1347947" cy="930287"/>
            <a:chOff x="0" y="0"/>
            <a:chExt cx="2684819" cy="1852930"/>
          </a:xfrm>
        </p:grpSpPr>
        <p:sp>
          <p:nvSpPr>
            <p:cNvPr name="Freeform 16" id="16"/>
            <p:cNvSpPr/>
            <p:nvPr/>
          </p:nvSpPr>
          <p:spPr>
            <a:xfrm>
              <a:off x="0" y="0"/>
              <a:ext cx="2684819" cy="1854200"/>
            </a:xfrm>
            <a:custGeom>
              <a:avLst/>
              <a:gdLst/>
              <a:ahLst/>
              <a:cxnLst/>
              <a:rect r="r" b="b" t="t" l="l"/>
              <a:pathLst>
                <a:path h="1854200" w="2684819">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sp>
        <p:nvSpPr>
          <p:cNvPr name="TextBox 17" id="17"/>
          <p:cNvSpPr txBox="true"/>
          <p:nvPr/>
        </p:nvSpPr>
        <p:spPr>
          <a:xfrm rot="0">
            <a:off x="-1375141" y="6607700"/>
            <a:ext cx="5630923" cy="909955"/>
          </a:xfrm>
          <a:prstGeom prst="rect">
            <a:avLst/>
          </a:prstGeom>
        </p:spPr>
        <p:txBody>
          <a:bodyPr anchor="t" rtlCol="false" tIns="0" lIns="0" bIns="0" rIns="0">
            <a:spAutoFit/>
          </a:bodyPr>
          <a:lstStyle/>
          <a:p>
            <a:pPr algn="ctr">
              <a:lnSpc>
                <a:spcPts val="7040"/>
              </a:lnSpc>
            </a:pPr>
            <a:r>
              <a:rPr lang="en-US" sz="6400">
                <a:solidFill>
                  <a:srgbClr val="FFC0C0"/>
                </a:solidFill>
                <a:cs typeface="League Spartan"/>
              </a:rPr>
              <a:t>সরকারি</a:t>
            </a:r>
          </a:p>
        </p:txBody>
      </p:sp>
      <p:sp>
        <p:nvSpPr>
          <p:cNvPr name="TextBox 18" id="18"/>
          <p:cNvSpPr txBox="true"/>
          <p:nvPr/>
        </p:nvSpPr>
        <p:spPr>
          <a:xfrm rot="0">
            <a:off x="6328538" y="6743502"/>
            <a:ext cx="5630923" cy="909955"/>
          </a:xfrm>
          <a:prstGeom prst="rect">
            <a:avLst/>
          </a:prstGeom>
        </p:spPr>
        <p:txBody>
          <a:bodyPr anchor="t" rtlCol="false" tIns="0" lIns="0" bIns="0" rIns="0">
            <a:spAutoFit/>
          </a:bodyPr>
          <a:lstStyle/>
          <a:p>
            <a:pPr algn="ctr">
              <a:lnSpc>
                <a:spcPts val="7040"/>
              </a:lnSpc>
            </a:pPr>
            <a:r>
              <a:rPr lang="en-US" sz="6400">
                <a:solidFill>
                  <a:srgbClr val="FFC0C0"/>
                </a:solidFill>
                <a:cs typeface="League Spartan"/>
              </a:rPr>
              <a:t>বেসরকারি</a:t>
            </a:r>
          </a:p>
        </p:txBody>
      </p:sp>
      <p:grpSp>
        <p:nvGrpSpPr>
          <p:cNvPr name="Group 19" id="19"/>
          <p:cNvGrpSpPr/>
          <p:nvPr/>
        </p:nvGrpSpPr>
        <p:grpSpPr>
          <a:xfrm rot="5400000">
            <a:off x="4621045" y="3024172"/>
            <a:ext cx="1188586" cy="820304"/>
            <a:chOff x="0" y="0"/>
            <a:chExt cx="2684819" cy="1852930"/>
          </a:xfrm>
        </p:grpSpPr>
        <p:sp>
          <p:nvSpPr>
            <p:cNvPr name="Freeform 20" id="20"/>
            <p:cNvSpPr/>
            <p:nvPr/>
          </p:nvSpPr>
          <p:spPr>
            <a:xfrm>
              <a:off x="0" y="0"/>
              <a:ext cx="2684819" cy="1854200"/>
            </a:xfrm>
            <a:custGeom>
              <a:avLst/>
              <a:gdLst/>
              <a:ahLst/>
              <a:cxnLst/>
              <a:rect r="r" b="b" t="t" l="l"/>
              <a:pathLst>
                <a:path h="1854200" w="2684819">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grpSp>
        <p:nvGrpSpPr>
          <p:cNvPr name="Group 21" id="21"/>
          <p:cNvGrpSpPr/>
          <p:nvPr/>
        </p:nvGrpSpPr>
        <p:grpSpPr>
          <a:xfrm rot="5400000">
            <a:off x="8959859" y="7614793"/>
            <a:ext cx="1188586" cy="820304"/>
            <a:chOff x="0" y="0"/>
            <a:chExt cx="2684819" cy="1852930"/>
          </a:xfrm>
        </p:grpSpPr>
        <p:sp>
          <p:nvSpPr>
            <p:cNvPr name="Freeform 22" id="22"/>
            <p:cNvSpPr/>
            <p:nvPr/>
          </p:nvSpPr>
          <p:spPr>
            <a:xfrm>
              <a:off x="0" y="0"/>
              <a:ext cx="2684819" cy="1854200"/>
            </a:xfrm>
            <a:custGeom>
              <a:avLst/>
              <a:gdLst/>
              <a:ahLst/>
              <a:cxnLst/>
              <a:rect r="r" b="b" t="t" l="l"/>
              <a:pathLst>
                <a:path h="1854200" w="2684819">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grpSp>
        <p:nvGrpSpPr>
          <p:cNvPr name="Group 23" id="23"/>
          <p:cNvGrpSpPr/>
          <p:nvPr/>
        </p:nvGrpSpPr>
        <p:grpSpPr>
          <a:xfrm rot="5400000">
            <a:off x="846027" y="7616072"/>
            <a:ext cx="1188586" cy="820304"/>
            <a:chOff x="0" y="0"/>
            <a:chExt cx="2684819" cy="1852930"/>
          </a:xfrm>
        </p:grpSpPr>
        <p:sp>
          <p:nvSpPr>
            <p:cNvPr name="Freeform 24" id="24"/>
            <p:cNvSpPr/>
            <p:nvPr/>
          </p:nvSpPr>
          <p:spPr>
            <a:xfrm>
              <a:off x="0" y="0"/>
              <a:ext cx="2684819" cy="1854200"/>
            </a:xfrm>
            <a:custGeom>
              <a:avLst/>
              <a:gdLst/>
              <a:ahLst/>
              <a:cxnLst/>
              <a:rect r="r" b="b" t="t" l="l"/>
              <a:pathLst>
                <a:path h="1854200" w="2684819">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sp>
        <p:nvSpPr>
          <p:cNvPr name="TextBox 25" id="25"/>
          <p:cNvSpPr txBox="true"/>
          <p:nvPr/>
        </p:nvSpPr>
        <p:spPr>
          <a:xfrm rot="0">
            <a:off x="13580" y="8658616"/>
            <a:ext cx="5515490" cy="1188629"/>
          </a:xfrm>
          <a:prstGeom prst="rect">
            <a:avLst/>
          </a:prstGeom>
        </p:spPr>
        <p:txBody>
          <a:bodyPr anchor="t" rtlCol="false" tIns="0" lIns="0" bIns="0" rIns="0">
            <a:spAutoFit/>
          </a:bodyPr>
          <a:lstStyle/>
          <a:p>
            <a:pPr algn="ctr">
              <a:lnSpc>
                <a:spcPts val="4660"/>
              </a:lnSpc>
              <a:spcBef>
                <a:spcPct val="0"/>
              </a:spcBef>
            </a:pPr>
            <a:r>
              <a:rPr lang="en-US" sz="4237">
                <a:solidFill>
                  <a:srgbClr val="FFC0C0"/>
                </a:solidFill>
                <a:cs typeface="League Spartan Bold"/>
              </a:rPr>
              <a:t>জনতা ব্যাংক লিমিটেড </a:t>
            </a:r>
          </a:p>
          <a:p>
            <a:pPr algn="ctr">
              <a:lnSpc>
                <a:spcPts val="4660"/>
              </a:lnSpc>
              <a:spcBef>
                <a:spcPct val="0"/>
              </a:spcBef>
            </a:pPr>
            <a:r>
              <a:rPr lang="en-US" sz="4237">
                <a:solidFill>
                  <a:srgbClr val="FFC0C0"/>
                </a:solidFill>
                <a:cs typeface="League Spartan Bold"/>
              </a:rPr>
              <a:t>সোনালী ব্যাংক লিমিটেড</a:t>
            </a:r>
          </a:p>
        </p:txBody>
      </p:sp>
      <p:sp>
        <p:nvSpPr>
          <p:cNvPr name="TextBox 26" id="26"/>
          <p:cNvSpPr txBox="true"/>
          <p:nvPr/>
        </p:nvSpPr>
        <p:spPr>
          <a:xfrm rot="0">
            <a:off x="6970988" y="8647813"/>
            <a:ext cx="4988474" cy="1535818"/>
          </a:xfrm>
          <a:prstGeom prst="rect">
            <a:avLst/>
          </a:prstGeom>
        </p:spPr>
        <p:txBody>
          <a:bodyPr anchor="t" rtlCol="false" tIns="0" lIns="0" bIns="0" rIns="0">
            <a:spAutoFit/>
          </a:bodyPr>
          <a:lstStyle/>
          <a:p>
            <a:pPr algn="ctr">
              <a:lnSpc>
                <a:spcPts val="4021"/>
              </a:lnSpc>
              <a:spcBef>
                <a:spcPct val="0"/>
              </a:spcBef>
            </a:pPr>
            <a:r>
              <a:rPr lang="en-US" sz="3655">
                <a:solidFill>
                  <a:srgbClr val="FFC0C0"/>
                </a:solidFill>
                <a:cs typeface="League Spartan Bold"/>
              </a:rPr>
              <a:t>ব্র্যাক ব্যাংক লিমিটেড </a:t>
            </a:r>
          </a:p>
          <a:p>
            <a:pPr algn="ctr">
              <a:lnSpc>
                <a:spcPts val="4021"/>
              </a:lnSpc>
              <a:spcBef>
                <a:spcPct val="0"/>
              </a:spcBef>
            </a:pPr>
            <a:r>
              <a:rPr lang="en-US" sz="3655">
                <a:solidFill>
                  <a:srgbClr val="FFC0C0"/>
                </a:solidFill>
                <a:cs typeface="League Spartan Bold"/>
              </a:rPr>
              <a:t>সিটি ব্যাংক লিমিটেড</a:t>
            </a:r>
          </a:p>
          <a:p>
            <a:pPr algn="ctr">
              <a:lnSpc>
                <a:spcPts val="4021"/>
              </a:lnSpc>
              <a:spcBef>
                <a:spcPct val="0"/>
              </a:spcBef>
            </a:pPr>
            <a:r>
              <a:rPr lang="en-US" sz="3655">
                <a:solidFill>
                  <a:srgbClr val="FFC0C0"/>
                </a:solidFill>
                <a:latin typeface="League Spartan Bold"/>
              </a:rPr>
              <a:t> ন্যাশনাল ব্যাংক লিমিটেড</a:t>
            </a:r>
          </a:p>
        </p:txBody>
      </p:sp>
      <p:sp>
        <p:nvSpPr>
          <p:cNvPr name="TextBox 27" id="27"/>
          <p:cNvSpPr txBox="true"/>
          <p:nvPr/>
        </p:nvSpPr>
        <p:spPr>
          <a:xfrm rot="0">
            <a:off x="12163169" y="6724452"/>
            <a:ext cx="5850473" cy="1900518"/>
          </a:xfrm>
          <a:prstGeom prst="rect">
            <a:avLst/>
          </a:prstGeom>
        </p:spPr>
        <p:txBody>
          <a:bodyPr anchor="t" rtlCol="false" tIns="0" lIns="0" bIns="0" rIns="0">
            <a:spAutoFit/>
          </a:bodyPr>
          <a:lstStyle/>
          <a:p>
            <a:pPr algn="ctr">
              <a:lnSpc>
                <a:spcPts val="4983"/>
              </a:lnSpc>
              <a:spcBef>
                <a:spcPct val="0"/>
              </a:spcBef>
            </a:pPr>
            <a:r>
              <a:rPr lang="en-US" sz="4530">
                <a:solidFill>
                  <a:srgbClr val="FFC0C0"/>
                </a:solidFill>
                <a:cs typeface="League Spartan Bold"/>
              </a:rPr>
              <a:t>স্ট্যান্ডার্ড চার্টার্ড ব্যাংক</a:t>
            </a:r>
          </a:p>
          <a:p>
            <a:pPr algn="ctr">
              <a:lnSpc>
                <a:spcPts val="4983"/>
              </a:lnSpc>
              <a:spcBef>
                <a:spcPct val="0"/>
              </a:spcBef>
            </a:pPr>
            <a:r>
              <a:rPr lang="en-US" sz="4530">
                <a:solidFill>
                  <a:srgbClr val="FFC0C0"/>
                </a:solidFill>
                <a:latin typeface="League Spartan Bold"/>
              </a:rPr>
              <a:t> স্টেট ব্যাংক অফ ইন্ডিয়া</a:t>
            </a:r>
          </a:p>
          <a:p>
            <a:pPr algn="ctr">
              <a:lnSpc>
                <a:spcPts val="4983"/>
              </a:lnSpc>
              <a:spcBef>
                <a:spcPct val="0"/>
              </a:spcBef>
            </a:pPr>
            <a:r>
              <a:rPr lang="en-US" sz="4530">
                <a:solidFill>
                  <a:srgbClr val="FFC0C0"/>
                </a:solidFill>
                <a:latin typeface="League Spartan Bold"/>
              </a:rPr>
              <a:t> এইচএসবিসি</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05769" y="2077812"/>
            <a:ext cx="11790317" cy="8033941"/>
            <a:chOff x="0" y="0"/>
            <a:chExt cx="15720423" cy="10711921"/>
          </a:xfrm>
        </p:grpSpPr>
        <p:sp>
          <p:nvSpPr>
            <p:cNvPr name="TextBox 3" id="3"/>
            <p:cNvSpPr txBox="true"/>
            <p:nvPr/>
          </p:nvSpPr>
          <p:spPr>
            <a:xfrm rot="0">
              <a:off x="0" y="4719559"/>
              <a:ext cx="12530999" cy="5992362"/>
            </a:xfrm>
            <a:prstGeom prst="rect">
              <a:avLst/>
            </a:prstGeom>
          </p:spPr>
          <p:txBody>
            <a:bodyPr anchor="t" rtlCol="false" tIns="0" lIns="0" bIns="0" rIns="0">
              <a:spAutoFit/>
            </a:bodyPr>
            <a:lstStyle/>
            <a:p>
              <a:pPr marL="528823" indent="-264411" lvl="1">
                <a:lnSpc>
                  <a:spcPts val="4484"/>
                </a:lnSpc>
                <a:buFont typeface="Arial"/>
                <a:buChar char="•"/>
              </a:pPr>
              <a:r>
                <a:rPr lang="en-US" sz="3203" spc="64">
                  <a:solidFill>
                    <a:srgbClr val="202020"/>
                  </a:solidFill>
                  <a:cs typeface="Glacial Indifference"/>
                </a:rPr>
                <a:t>অর্থ ও অর্থের প্রকারভেদ</a:t>
              </a:r>
            </a:p>
            <a:p>
              <a:pPr marL="528823" indent="-264411" lvl="1">
                <a:lnSpc>
                  <a:spcPts val="4484"/>
                </a:lnSpc>
                <a:buFont typeface="Arial"/>
                <a:buChar char="•"/>
              </a:pPr>
              <a:r>
                <a:rPr lang="en-US" sz="3203" spc="64">
                  <a:solidFill>
                    <a:srgbClr val="202020"/>
                  </a:solidFill>
                  <a:cs typeface="Glacial Indifference"/>
                </a:rPr>
                <a:t>অর্থের কার্যাবলি</a:t>
              </a:r>
            </a:p>
            <a:p>
              <a:pPr marL="528823" indent="-264411" lvl="1">
                <a:lnSpc>
                  <a:spcPts val="4484"/>
                </a:lnSpc>
                <a:buFont typeface="Arial"/>
                <a:buChar char="•"/>
              </a:pPr>
              <a:r>
                <a:rPr lang="en-US" sz="3203" spc="64">
                  <a:solidFill>
                    <a:srgbClr val="202020"/>
                  </a:solidFill>
                  <a:cs typeface="Glacial Indifference"/>
                </a:rPr>
                <a:t>বাণিজ্যিক ব্যাংক</a:t>
              </a:r>
            </a:p>
            <a:p>
              <a:pPr marL="528823" indent="-264411" lvl="1">
                <a:lnSpc>
                  <a:spcPts val="4484"/>
                </a:lnSpc>
                <a:buFont typeface="Arial"/>
                <a:buChar char="•"/>
              </a:pPr>
              <a:r>
                <a:rPr lang="en-US" sz="3203" spc="64">
                  <a:solidFill>
                    <a:srgbClr val="202020"/>
                  </a:solidFill>
                  <a:cs typeface="Glacial Indifference"/>
                </a:rPr>
                <a:t>ব্যাংক হিসাব খোলার ও পরিচালনার নিয়ম</a:t>
              </a:r>
            </a:p>
            <a:p>
              <a:pPr marL="528823" indent="-264411" lvl="1">
                <a:lnSpc>
                  <a:spcPts val="4484"/>
                </a:lnSpc>
                <a:buFont typeface="Arial"/>
                <a:buChar char="•"/>
              </a:pPr>
              <a:r>
                <a:rPr lang="en-US" sz="3203" spc="64">
                  <a:solidFill>
                    <a:srgbClr val="202020"/>
                  </a:solidFill>
                  <a:cs typeface="Glacial Indifference"/>
                </a:rPr>
                <a:t>কেন্দ্রীয় ব্যাংক </a:t>
              </a:r>
            </a:p>
            <a:p>
              <a:pPr marL="528823" indent="-264411" lvl="1">
                <a:lnSpc>
                  <a:spcPts val="4484"/>
                </a:lnSpc>
                <a:buFont typeface="Arial"/>
                <a:buChar char="•"/>
              </a:pPr>
              <a:r>
                <a:rPr lang="en-US" sz="3203" spc="64">
                  <a:solidFill>
                    <a:srgbClr val="202020"/>
                  </a:solidFill>
                  <a:latin typeface="Glacial Indifference"/>
                </a:rPr>
                <a:t> বাংলাদেশের ব্যাংক ব্যবস্থা</a:t>
              </a:r>
            </a:p>
            <a:p>
              <a:pPr marL="528823" indent="-264411" lvl="1">
                <a:lnSpc>
                  <a:spcPts val="4484"/>
                </a:lnSpc>
                <a:buFont typeface="Arial"/>
                <a:buChar char="•"/>
              </a:pPr>
              <a:r>
                <a:rPr lang="en-US" sz="3203" spc="64">
                  <a:solidFill>
                    <a:srgbClr val="202020"/>
                  </a:solidFill>
                  <a:cs typeface="Glacial Indifference"/>
                </a:rPr>
                <a:t>কৃষি উন্নয়ন, শিল্পায়ন ও অত্নকর্মসংস্থানে বাংলাদেশ ব্যাংক ব্যবস্থার ভূমিকা</a:t>
              </a:r>
            </a:p>
          </p:txBody>
        </p:sp>
        <p:sp>
          <p:nvSpPr>
            <p:cNvPr name="TextBox 4" id="4"/>
            <p:cNvSpPr txBox="true"/>
            <p:nvPr/>
          </p:nvSpPr>
          <p:spPr>
            <a:xfrm rot="0">
              <a:off x="0" y="95250"/>
              <a:ext cx="15720423" cy="1871532"/>
            </a:xfrm>
            <a:prstGeom prst="rect">
              <a:avLst/>
            </a:prstGeom>
          </p:spPr>
          <p:txBody>
            <a:bodyPr anchor="t" rtlCol="false" tIns="0" lIns="0" bIns="0" rIns="0">
              <a:spAutoFit/>
            </a:bodyPr>
            <a:lstStyle/>
            <a:p>
              <a:pPr>
                <a:lnSpc>
                  <a:spcPts val="10737"/>
                </a:lnSpc>
              </a:pPr>
              <a:r>
                <a:rPr lang="en-US" sz="9761">
                  <a:solidFill>
                    <a:srgbClr val="202020"/>
                  </a:solidFill>
                  <a:cs typeface="League Spartan Bold"/>
                </a:rPr>
                <a:t>অর্থ ও ব্যাংক-ব্যবস্থা</a:t>
              </a:r>
            </a:p>
          </p:txBody>
        </p:sp>
        <p:sp>
          <p:nvSpPr>
            <p:cNvPr name="TextBox 5" id="5"/>
            <p:cNvSpPr txBox="true"/>
            <p:nvPr/>
          </p:nvSpPr>
          <p:spPr>
            <a:xfrm rot="0">
              <a:off x="0" y="2268004"/>
              <a:ext cx="14140694" cy="1030370"/>
            </a:xfrm>
            <a:prstGeom prst="rect">
              <a:avLst/>
            </a:prstGeom>
          </p:spPr>
          <p:txBody>
            <a:bodyPr anchor="t" rtlCol="false" tIns="0" lIns="0" bIns="0" rIns="0">
              <a:spAutoFit/>
            </a:bodyPr>
            <a:lstStyle/>
            <a:p>
              <a:pPr>
                <a:lnSpc>
                  <a:spcPts val="6345"/>
                </a:lnSpc>
              </a:pPr>
              <a:r>
                <a:rPr lang="en-US" sz="4880">
                  <a:solidFill>
                    <a:srgbClr val="202020"/>
                  </a:solidFill>
                  <a:cs typeface="Glacial Indifference"/>
                </a:rPr>
                <a:t>শিখনফল</a:t>
              </a:r>
            </a:p>
          </p:txBody>
        </p:sp>
      </p:grpSp>
      <p:pic>
        <p:nvPicPr>
          <p:cNvPr name="Picture 6" id="6"/>
          <p:cNvPicPr>
            <a:picLocks noChangeAspect="true"/>
          </p:cNvPicPr>
          <p:nvPr/>
        </p:nvPicPr>
        <p:blipFill>
          <a:blip r:embed="rId2"/>
          <a:srcRect l="0" t="0" r="0" b="0"/>
          <a:stretch>
            <a:fillRect/>
          </a:stretch>
        </p:blipFill>
        <p:spPr>
          <a:xfrm flipH="false" flipV="false" rot="0">
            <a:off x="10545343" y="2745593"/>
            <a:ext cx="7541407" cy="7541407"/>
          </a:xfrm>
          <a:prstGeom prst="rect">
            <a:avLst/>
          </a:prstGeom>
        </p:spPr>
      </p:pic>
      <p:sp>
        <p:nvSpPr>
          <p:cNvPr name="TextBox 7" id="7"/>
          <p:cNvSpPr txBox="true"/>
          <p:nvPr/>
        </p:nvSpPr>
        <p:spPr>
          <a:xfrm rot="0">
            <a:off x="734106" y="1430983"/>
            <a:ext cx="6001481" cy="614295"/>
          </a:xfrm>
          <a:prstGeom prst="rect">
            <a:avLst/>
          </a:prstGeom>
        </p:spPr>
        <p:txBody>
          <a:bodyPr anchor="t" rtlCol="false" tIns="0" lIns="0" bIns="0" rIns="0">
            <a:spAutoFit/>
          </a:bodyPr>
          <a:lstStyle/>
          <a:p>
            <a:pPr>
              <a:lnSpc>
                <a:spcPts val="5040"/>
              </a:lnSpc>
            </a:pPr>
            <a:r>
              <a:rPr lang="en-US" sz="3600" spc="540">
                <a:solidFill>
                  <a:srgbClr val="202020"/>
                </a:solidFill>
                <a:cs typeface="Glacial Indifference Bold"/>
              </a:rPr>
              <a:t>সপ্তম অধ্যায়</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blipFill>
          <a:blip r:embed="rId2"/>
          <a:srcRect l="0" t="7547" r="0" b="7547"/>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0">
            <a:off x="3729755" y="1478918"/>
            <a:ext cx="10828489" cy="7329165"/>
            <a:chOff x="0" y="0"/>
            <a:chExt cx="14437985" cy="9772219"/>
          </a:xfrm>
        </p:grpSpPr>
        <p:sp>
          <p:nvSpPr>
            <p:cNvPr name="TextBox 3" id="3"/>
            <p:cNvSpPr txBox="true"/>
            <p:nvPr/>
          </p:nvSpPr>
          <p:spPr>
            <a:xfrm rot="-592460">
              <a:off x="321423" y="1551946"/>
              <a:ext cx="13634597" cy="4125035"/>
            </a:xfrm>
            <a:prstGeom prst="rect">
              <a:avLst/>
            </a:prstGeom>
          </p:spPr>
          <p:txBody>
            <a:bodyPr anchor="t" rtlCol="false" tIns="0" lIns="0" bIns="0" rIns="0">
              <a:spAutoFit/>
            </a:bodyPr>
            <a:lstStyle/>
            <a:p>
              <a:pPr algn="ctr">
                <a:lnSpc>
                  <a:spcPts val="22455"/>
                </a:lnSpc>
                <a:spcBef>
                  <a:spcPct val="0"/>
                </a:spcBef>
              </a:pPr>
              <a:r>
                <a:rPr lang="en-US" sz="22455">
                  <a:solidFill>
                    <a:srgbClr val="F6F3E4"/>
                  </a:solidFill>
                  <a:latin typeface="Bukhari Script Bold"/>
                </a:rPr>
                <a:t>Thank</a:t>
              </a:r>
            </a:p>
          </p:txBody>
        </p:sp>
        <p:sp>
          <p:nvSpPr>
            <p:cNvPr name="TextBox 4" id="4"/>
            <p:cNvSpPr txBox="true"/>
            <p:nvPr/>
          </p:nvSpPr>
          <p:spPr>
            <a:xfrm rot="-515361">
              <a:off x="1792625" y="5132967"/>
              <a:ext cx="12434519" cy="3731897"/>
            </a:xfrm>
            <a:prstGeom prst="rect">
              <a:avLst/>
            </a:prstGeom>
          </p:spPr>
          <p:txBody>
            <a:bodyPr anchor="t" rtlCol="false" tIns="0" lIns="0" bIns="0" rIns="0">
              <a:spAutoFit/>
            </a:bodyPr>
            <a:lstStyle/>
            <a:p>
              <a:pPr algn="ctr">
                <a:lnSpc>
                  <a:spcPts val="20210"/>
                </a:lnSpc>
                <a:spcBef>
                  <a:spcPct val="0"/>
                </a:spcBef>
              </a:pPr>
              <a:r>
                <a:rPr lang="en-US" sz="20210">
                  <a:solidFill>
                    <a:srgbClr val="F6F3E4"/>
                  </a:solidFill>
                  <a:latin typeface="Bukhari Script Bold"/>
                </a:rPr>
                <a:t>you!</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4233013">
            <a:off x="-1837713" y="4320820"/>
            <a:ext cx="20784673" cy="20784673"/>
          </a:xfrm>
          <a:prstGeom prst="rect">
            <a:avLst/>
          </a:prstGeom>
        </p:spPr>
      </p:pic>
      <p:sp>
        <p:nvSpPr>
          <p:cNvPr name="TextBox 3" id="3"/>
          <p:cNvSpPr txBox="true"/>
          <p:nvPr/>
        </p:nvSpPr>
        <p:spPr>
          <a:xfrm rot="0">
            <a:off x="7011232" y="3115289"/>
            <a:ext cx="10057568" cy="3211655"/>
          </a:xfrm>
          <a:prstGeom prst="rect">
            <a:avLst/>
          </a:prstGeom>
        </p:spPr>
        <p:txBody>
          <a:bodyPr anchor="t" rtlCol="false" tIns="0" lIns="0" bIns="0" rIns="0">
            <a:spAutoFit/>
          </a:bodyPr>
          <a:lstStyle/>
          <a:p>
            <a:pPr>
              <a:lnSpc>
                <a:spcPts val="6460"/>
              </a:lnSpc>
            </a:pPr>
            <a:r>
              <a:rPr lang="en-US" sz="4306">
                <a:solidFill>
                  <a:srgbClr val="1A1E2D"/>
                </a:solidFill>
                <a:cs typeface="Nunito"/>
              </a:rPr>
              <a:t>সরকার কর্তৃক প্রবর্তিত যে বস্তু মূল্যের পরিমাপক, দেনাপাওনা মেটানোর উপায় হিসেবে সর্বএ গ্রহণযোগ্য, সঞ্চয়ের বাহন ও ঋণের ভিত্তি হিসেবে স্বীকৃত  তাকে অর্থ বলে।</a:t>
            </a:r>
          </a:p>
        </p:txBody>
      </p:sp>
      <p:grpSp>
        <p:nvGrpSpPr>
          <p:cNvPr name="Group 4" id="4"/>
          <p:cNvGrpSpPr/>
          <p:nvPr/>
        </p:nvGrpSpPr>
        <p:grpSpPr>
          <a:xfrm rot="0">
            <a:off x="16083443" y="1340375"/>
            <a:ext cx="985357" cy="226106"/>
            <a:chOff x="0" y="0"/>
            <a:chExt cx="1313810" cy="301474"/>
          </a:xfrm>
        </p:grpSpPr>
        <p:grpSp>
          <p:nvGrpSpPr>
            <p:cNvPr name="Group 5" id="5"/>
            <p:cNvGrpSpPr/>
            <p:nvPr/>
          </p:nvGrpSpPr>
          <p:grpSpPr>
            <a:xfrm rot="0">
              <a:off x="0" y="0"/>
              <a:ext cx="301474" cy="301474"/>
              <a:chOff x="0" y="0"/>
              <a:chExt cx="6350000" cy="6350000"/>
            </a:xfrm>
          </p:grpSpPr>
          <p:sp>
            <p:nvSpPr>
              <p:cNvPr name="Freeform 6" id="6"/>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nvGrpSpPr>
            <p:cNvPr name="Group 7" id="7"/>
            <p:cNvGrpSpPr/>
            <p:nvPr/>
          </p:nvGrpSpPr>
          <p:grpSpPr>
            <a:xfrm rot="0">
              <a:off x="506168" y="0"/>
              <a:ext cx="301474" cy="301474"/>
              <a:chOff x="0" y="0"/>
              <a:chExt cx="6350000" cy="6350000"/>
            </a:xfrm>
          </p:grpSpPr>
          <p:sp>
            <p:nvSpPr>
              <p:cNvPr name="Freeform 8" id="8"/>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60053"/>
              </a:solidFill>
            </p:spPr>
          </p:sp>
        </p:grpSp>
        <p:grpSp>
          <p:nvGrpSpPr>
            <p:cNvPr name="Group 9" id="9"/>
            <p:cNvGrpSpPr/>
            <p:nvPr/>
          </p:nvGrpSpPr>
          <p:grpSpPr>
            <a:xfrm rot="0">
              <a:off x="1012335" y="0"/>
              <a:ext cx="301474" cy="301474"/>
              <a:chOff x="0" y="0"/>
              <a:chExt cx="6350000" cy="6350000"/>
            </a:xfrm>
          </p:grpSpPr>
          <p:sp>
            <p:nvSpPr>
              <p:cNvPr name="Freeform 10" id="10"/>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sp>
        <p:nvSpPr>
          <p:cNvPr name="TextBox 11" id="11"/>
          <p:cNvSpPr txBox="true"/>
          <p:nvPr/>
        </p:nvSpPr>
        <p:spPr>
          <a:xfrm rot="0">
            <a:off x="1028700" y="1114425"/>
            <a:ext cx="7229884" cy="1339607"/>
          </a:xfrm>
          <a:prstGeom prst="rect">
            <a:avLst/>
          </a:prstGeom>
        </p:spPr>
        <p:txBody>
          <a:bodyPr anchor="t" rtlCol="false" tIns="0" lIns="0" bIns="0" rIns="0">
            <a:spAutoFit/>
          </a:bodyPr>
          <a:lstStyle/>
          <a:p>
            <a:pPr algn="l" marL="0" indent="0" lvl="0">
              <a:lnSpc>
                <a:spcPts val="10338"/>
              </a:lnSpc>
              <a:spcBef>
                <a:spcPct val="0"/>
              </a:spcBef>
            </a:pPr>
            <a:r>
              <a:rPr lang="en-US" sz="9398">
                <a:solidFill>
                  <a:srgbClr val="1A1E2D"/>
                </a:solidFill>
                <a:cs typeface="Noto Serif Display Black Bold"/>
              </a:rPr>
              <a:t>অর্থ</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4233013">
            <a:off x="-1598758" y="3896092"/>
            <a:ext cx="20784673" cy="20784673"/>
          </a:xfrm>
          <a:prstGeom prst="rect">
            <a:avLst/>
          </a:prstGeom>
        </p:spPr>
      </p:pic>
      <p:grpSp>
        <p:nvGrpSpPr>
          <p:cNvPr name="Group 3" id="3"/>
          <p:cNvGrpSpPr/>
          <p:nvPr/>
        </p:nvGrpSpPr>
        <p:grpSpPr>
          <a:xfrm rot="0">
            <a:off x="3310474" y="1888266"/>
            <a:ext cx="11667051" cy="2089458"/>
            <a:chOff x="0" y="0"/>
            <a:chExt cx="15556068" cy="2785944"/>
          </a:xfrm>
        </p:grpSpPr>
        <p:sp>
          <p:nvSpPr>
            <p:cNvPr name="TextBox 4" id="4"/>
            <p:cNvSpPr txBox="true"/>
            <p:nvPr/>
          </p:nvSpPr>
          <p:spPr>
            <a:xfrm rot="0">
              <a:off x="0" y="2137748"/>
              <a:ext cx="15556068" cy="648196"/>
            </a:xfrm>
            <a:prstGeom prst="rect">
              <a:avLst/>
            </a:prstGeom>
          </p:spPr>
          <p:txBody>
            <a:bodyPr anchor="t" rtlCol="false" tIns="0" lIns="0" bIns="0" rIns="0">
              <a:spAutoFit/>
            </a:bodyPr>
            <a:lstStyle/>
            <a:p>
              <a:pPr algn="ctr">
                <a:lnSpc>
                  <a:spcPts val="4200"/>
                </a:lnSpc>
              </a:pPr>
              <a:r>
                <a:rPr lang="en-US" sz="2800">
                  <a:solidFill>
                    <a:srgbClr val="1A1E2D"/>
                  </a:solidFill>
                  <a:cs typeface="Nunito"/>
                </a:rPr>
                <a:t>তৈরির উপকরণের দিক থেকে অর্থকে দুভাগে ভাগ করা যায়।</a:t>
              </a:r>
            </a:p>
          </p:txBody>
        </p:sp>
        <p:sp>
          <p:nvSpPr>
            <p:cNvPr name="TextBox 5" id="5"/>
            <p:cNvSpPr txBox="true"/>
            <p:nvPr/>
          </p:nvSpPr>
          <p:spPr>
            <a:xfrm rot="0">
              <a:off x="52951" y="76200"/>
              <a:ext cx="15503117" cy="1642533"/>
            </a:xfrm>
            <a:prstGeom prst="rect">
              <a:avLst/>
            </a:prstGeom>
          </p:spPr>
          <p:txBody>
            <a:bodyPr anchor="t" rtlCol="false" tIns="0" lIns="0" bIns="0" rIns="0">
              <a:spAutoFit/>
            </a:bodyPr>
            <a:lstStyle/>
            <a:p>
              <a:pPr algn="ctr">
                <a:lnSpc>
                  <a:spcPts val="9350"/>
                </a:lnSpc>
                <a:spcBef>
                  <a:spcPct val="0"/>
                </a:spcBef>
              </a:pPr>
              <a:r>
                <a:rPr lang="en-US" sz="8500">
                  <a:solidFill>
                    <a:srgbClr val="1A1E2D"/>
                  </a:solidFill>
                  <a:cs typeface="Noto Serif Display Black Bold"/>
                </a:rPr>
                <a:t>অর্থের</a:t>
              </a:r>
              <a:r>
                <a:rPr lang="en-US" sz="8500">
                  <a:solidFill>
                    <a:srgbClr val="1A1E2D"/>
                  </a:solidFill>
                  <a:latin typeface="Noto Serif Display Black Bold"/>
                </a:rPr>
                <a:t> প্রকারভেদ</a:t>
              </a:r>
            </a:p>
          </p:txBody>
        </p:sp>
      </p:grpSp>
      <p:grpSp>
        <p:nvGrpSpPr>
          <p:cNvPr name="Group 6" id="6"/>
          <p:cNvGrpSpPr/>
          <p:nvPr/>
        </p:nvGrpSpPr>
        <p:grpSpPr>
          <a:xfrm rot="0">
            <a:off x="3310474" y="5382535"/>
            <a:ext cx="5000955" cy="4375932"/>
            <a:chOff x="0" y="0"/>
            <a:chExt cx="6667940" cy="5834576"/>
          </a:xfrm>
        </p:grpSpPr>
        <p:sp>
          <p:nvSpPr>
            <p:cNvPr name="AutoShape 7" id="7"/>
            <p:cNvSpPr/>
            <p:nvPr/>
          </p:nvSpPr>
          <p:spPr>
            <a:xfrm rot="0">
              <a:off x="0" y="0"/>
              <a:ext cx="5707996" cy="1207273"/>
            </a:xfrm>
            <a:prstGeom prst="rect">
              <a:avLst/>
            </a:prstGeom>
            <a:solidFill>
              <a:srgbClr val="E60053"/>
            </a:solidFill>
          </p:spPr>
        </p:sp>
        <p:sp>
          <p:nvSpPr>
            <p:cNvPr name="TextBox 8" id="8"/>
            <p:cNvSpPr txBox="true"/>
            <p:nvPr/>
          </p:nvSpPr>
          <p:spPr>
            <a:xfrm rot="0">
              <a:off x="472937" y="288756"/>
              <a:ext cx="4762122" cy="797826"/>
            </a:xfrm>
            <a:prstGeom prst="rect">
              <a:avLst/>
            </a:prstGeom>
          </p:spPr>
          <p:txBody>
            <a:bodyPr anchor="t" rtlCol="false" tIns="0" lIns="0" bIns="0" rIns="0">
              <a:spAutoFit/>
            </a:bodyPr>
            <a:lstStyle/>
            <a:p>
              <a:pPr algn="ctr">
                <a:lnSpc>
                  <a:spcPts val="5040"/>
                </a:lnSpc>
              </a:pPr>
              <a:r>
                <a:rPr lang="en-US" sz="3600" spc="72">
                  <a:solidFill>
                    <a:srgbClr val="FFFFFF"/>
                  </a:solidFill>
                  <a:cs typeface="Nunito"/>
                </a:rPr>
                <a:t>ধাতব মুদ্রা</a:t>
              </a:r>
            </a:p>
          </p:txBody>
        </p:sp>
        <p:sp>
          <p:nvSpPr>
            <p:cNvPr name="TextBox 9" id="9"/>
            <p:cNvSpPr txBox="true"/>
            <p:nvPr/>
          </p:nvSpPr>
          <p:spPr>
            <a:xfrm rot="0">
              <a:off x="0" y="1662824"/>
              <a:ext cx="6667940" cy="4171752"/>
            </a:xfrm>
            <a:prstGeom prst="rect">
              <a:avLst/>
            </a:prstGeom>
          </p:spPr>
          <p:txBody>
            <a:bodyPr anchor="t" rtlCol="false" tIns="0" lIns="0" bIns="0" rIns="0">
              <a:spAutoFit/>
            </a:bodyPr>
            <a:lstStyle/>
            <a:p>
              <a:pPr>
                <a:lnSpc>
                  <a:spcPts val="4200"/>
                </a:lnSpc>
              </a:pPr>
              <a:r>
                <a:rPr lang="en-US" sz="2800">
                  <a:solidFill>
                    <a:srgbClr val="1A1E2D"/>
                  </a:solidFill>
                  <a:cs typeface="Nunito"/>
                </a:rPr>
                <a:t>ধাতব খন্ড় দ্বারা তৈরি যে মুদ্রার মাধ্যমে মানুষ প্রাত্যহিক জীবনের লেনদেন করে, তাকে ধাতব মুদ্রা বলে।</a:t>
              </a:r>
            </a:p>
            <a:p>
              <a:pPr>
                <a:lnSpc>
                  <a:spcPts val="4200"/>
                </a:lnSpc>
              </a:pPr>
              <a:r>
                <a:rPr lang="en-US" sz="2800">
                  <a:solidFill>
                    <a:srgbClr val="1A1E2D"/>
                  </a:solidFill>
                  <a:cs typeface="Nunito"/>
                </a:rPr>
                <a:t>বাংলাদেশে ৫ টাকা, ২ টাকা, ১ টাকা, ৫০ পয়সা ইত্যাদি ধাতব মুদ্রা আছে।</a:t>
              </a:r>
            </a:p>
          </p:txBody>
        </p:sp>
      </p:grpSp>
      <p:grpSp>
        <p:nvGrpSpPr>
          <p:cNvPr name="Group 10" id="10"/>
          <p:cNvGrpSpPr/>
          <p:nvPr/>
        </p:nvGrpSpPr>
        <p:grpSpPr>
          <a:xfrm rot="0">
            <a:off x="9976570" y="5382535"/>
            <a:ext cx="5000955" cy="4904465"/>
            <a:chOff x="0" y="0"/>
            <a:chExt cx="6667940" cy="6539287"/>
          </a:xfrm>
        </p:grpSpPr>
        <p:sp>
          <p:nvSpPr>
            <p:cNvPr name="AutoShape 11" id="11"/>
            <p:cNvSpPr/>
            <p:nvPr/>
          </p:nvSpPr>
          <p:spPr>
            <a:xfrm rot="0">
              <a:off x="0" y="0"/>
              <a:ext cx="5707996" cy="1207273"/>
            </a:xfrm>
            <a:prstGeom prst="rect">
              <a:avLst/>
            </a:prstGeom>
            <a:solidFill>
              <a:srgbClr val="E60053"/>
            </a:solidFill>
          </p:spPr>
        </p:sp>
        <p:sp>
          <p:nvSpPr>
            <p:cNvPr name="TextBox 12" id="12"/>
            <p:cNvSpPr txBox="true"/>
            <p:nvPr/>
          </p:nvSpPr>
          <p:spPr>
            <a:xfrm rot="0">
              <a:off x="472937" y="288756"/>
              <a:ext cx="4762122" cy="797826"/>
            </a:xfrm>
            <a:prstGeom prst="rect">
              <a:avLst/>
            </a:prstGeom>
          </p:spPr>
          <p:txBody>
            <a:bodyPr anchor="t" rtlCol="false" tIns="0" lIns="0" bIns="0" rIns="0">
              <a:spAutoFit/>
            </a:bodyPr>
            <a:lstStyle/>
            <a:p>
              <a:pPr algn="ctr" marL="0" indent="0" lvl="0">
                <a:lnSpc>
                  <a:spcPts val="5040"/>
                </a:lnSpc>
                <a:spcBef>
                  <a:spcPct val="0"/>
                </a:spcBef>
              </a:pPr>
              <a:r>
                <a:rPr lang="en-US" sz="3600" spc="72">
                  <a:solidFill>
                    <a:srgbClr val="FFFFFF"/>
                  </a:solidFill>
                  <a:cs typeface="Nunito"/>
                </a:rPr>
                <a:t>কাগজি নোট</a:t>
              </a:r>
            </a:p>
          </p:txBody>
        </p:sp>
        <p:sp>
          <p:nvSpPr>
            <p:cNvPr name="TextBox 13" id="13"/>
            <p:cNvSpPr txBox="true"/>
            <p:nvPr/>
          </p:nvSpPr>
          <p:spPr>
            <a:xfrm rot="0">
              <a:off x="0" y="1662824"/>
              <a:ext cx="6667940" cy="4876463"/>
            </a:xfrm>
            <a:prstGeom prst="rect">
              <a:avLst/>
            </a:prstGeom>
          </p:spPr>
          <p:txBody>
            <a:bodyPr anchor="t" rtlCol="false" tIns="0" lIns="0" bIns="0" rIns="0">
              <a:spAutoFit/>
            </a:bodyPr>
            <a:lstStyle/>
            <a:p>
              <a:pPr>
                <a:lnSpc>
                  <a:spcPts val="4200"/>
                </a:lnSpc>
              </a:pPr>
              <a:r>
                <a:rPr lang="en-US" sz="2800">
                  <a:solidFill>
                    <a:srgbClr val="1A1E2D"/>
                  </a:solidFill>
                  <a:cs typeface="Nunito"/>
                </a:rPr>
                <a:t>যেসব মুদ্রা কাগজ দ্বারা তৈরি করা হয়, তাকে কাগজি মুদ্রা বা  নোট বলে।</a:t>
              </a:r>
            </a:p>
            <a:p>
              <a:pPr>
                <a:lnSpc>
                  <a:spcPts val="4200"/>
                </a:lnSpc>
              </a:pPr>
              <a:r>
                <a:rPr lang="en-US" sz="2800">
                  <a:solidFill>
                    <a:srgbClr val="1A1E2D"/>
                  </a:solidFill>
                  <a:cs typeface="Nunito"/>
                </a:rPr>
                <a:t>বাংলাদেশের কাগজি মুদ্রা হলো ১ টাকা, ২ টাকা, ৫ টাকা, ১০ টাকা, ২০টাকা, ৫০ টাকা, ১০০ টাকা, ৫০০ টাকা, ১০০০ টাকার নোট।</a:t>
              </a:r>
            </a:p>
          </p:txBody>
        </p:sp>
      </p:grpSp>
      <p:grpSp>
        <p:nvGrpSpPr>
          <p:cNvPr name="Group 14" id="14"/>
          <p:cNvGrpSpPr/>
          <p:nvPr/>
        </p:nvGrpSpPr>
        <p:grpSpPr>
          <a:xfrm rot="0">
            <a:off x="16273943" y="1224632"/>
            <a:ext cx="985357" cy="226106"/>
            <a:chOff x="0" y="0"/>
            <a:chExt cx="1313810" cy="301474"/>
          </a:xfrm>
        </p:grpSpPr>
        <p:grpSp>
          <p:nvGrpSpPr>
            <p:cNvPr name="Group 15" id="15"/>
            <p:cNvGrpSpPr/>
            <p:nvPr/>
          </p:nvGrpSpPr>
          <p:grpSpPr>
            <a:xfrm rot="0">
              <a:off x="0" y="0"/>
              <a:ext cx="301474" cy="301474"/>
              <a:chOff x="0" y="0"/>
              <a:chExt cx="6350000" cy="6350000"/>
            </a:xfrm>
          </p:grpSpPr>
          <p:sp>
            <p:nvSpPr>
              <p:cNvPr name="Freeform 16" id="16"/>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60053"/>
              </a:solidFill>
            </p:spPr>
          </p:sp>
        </p:grpSp>
        <p:grpSp>
          <p:nvGrpSpPr>
            <p:cNvPr name="Group 17" id="17"/>
            <p:cNvGrpSpPr/>
            <p:nvPr/>
          </p:nvGrpSpPr>
          <p:grpSpPr>
            <a:xfrm rot="0">
              <a:off x="506168" y="0"/>
              <a:ext cx="301474" cy="301474"/>
              <a:chOff x="0" y="0"/>
              <a:chExt cx="6350000" cy="6350000"/>
            </a:xfrm>
          </p:grpSpPr>
          <p:sp>
            <p:nvSpPr>
              <p:cNvPr name="Freeform 18" id="18"/>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nvGrpSpPr>
            <p:cNvPr name="Group 19" id="19"/>
            <p:cNvGrpSpPr/>
            <p:nvPr/>
          </p:nvGrpSpPr>
          <p:grpSpPr>
            <a:xfrm rot="0">
              <a:off x="1012335" y="0"/>
              <a:ext cx="301474" cy="301474"/>
              <a:chOff x="0" y="0"/>
              <a:chExt cx="6350000" cy="6350000"/>
            </a:xfrm>
          </p:grpSpPr>
          <p:sp>
            <p:nvSpPr>
              <p:cNvPr name="Freeform 20" id="20"/>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4233013">
            <a:off x="-1598758" y="3896092"/>
            <a:ext cx="20784673" cy="20784673"/>
          </a:xfrm>
          <a:prstGeom prst="rect">
            <a:avLst/>
          </a:prstGeom>
        </p:spPr>
      </p:pic>
      <p:grpSp>
        <p:nvGrpSpPr>
          <p:cNvPr name="Group 3" id="3"/>
          <p:cNvGrpSpPr/>
          <p:nvPr/>
        </p:nvGrpSpPr>
        <p:grpSpPr>
          <a:xfrm rot="0">
            <a:off x="3310474" y="1888266"/>
            <a:ext cx="11667051" cy="2089458"/>
            <a:chOff x="0" y="0"/>
            <a:chExt cx="15556068" cy="2785944"/>
          </a:xfrm>
        </p:grpSpPr>
        <p:sp>
          <p:nvSpPr>
            <p:cNvPr name="TextBox 4" id="4"/>
            <p:cNvSpPr txBox="true"/>
            <p:nvPr/>
          </p:nvSpPr>
          <p:spPr>
            <a:xfrm rot="0">
              <a:off x="0" y="2137748"/>
              <a:ext cx="15556068" cy="648196"/>
            </a:xfrm>
            <a:prstGeom prst="rect">
              <a:avLst/>
            </a:prstGeom>
          </p:spPr>
          <p:txBody>
            <a:bodyPr anchor="t" rtlCol="false" tIns="0" lIns="0" bIns="0" rIns="0">
              <a:spAutoFit/>
            </a:bodyPr>
            <a:lstStyle/>
            <a:p>
              <a:pPr algn="ctr">
                <a:lnSpc>
                  <a:spcPts val="4200"/>
                </a:lnSpc>
              </a:pPr>
              <a:r>
                <a:rPr lang="en-US" sz="2800">
                  <a:solidFill>
                    <a:srgbClr val="1A1E2D"/>
                  </a:solidFill>
                  <a:cs typeface="Nunito"/>
                </a:rPr>
                <a:t>ধাতব</a:t>
              </a:r>
              <a:r>
                <a:rPr lang="en-US" sz="2800">
                  <a:solidFill>
                    <a:srgbClr val="1A1E2D"/>
                  </a:solidFill>
                  <a:latin typeface="Nunito"/>
                </a:rPr>
                <a:t> মুদ্রাকে বস্তুগত মূল্যমানের দিক থেকে আবার দুভাগে ভাগ করা যায়।</a:t>
              </a:r>
            </a:p>
          </p:txBody>
        </p:sp>
        <p:sp>
          <p:nvSpPr>
            <p:cNvPr name="TextBox 5" id="5"/>
            <p:cNvSpPr txBox="true"/>
            <p:nvPr/>
          </p:nvSpPr>
          <p:spPr>
            <a:xfrm rot="0">
              <a:off x="52951" y="76200"/>
              <a:ext cx="15503117" cy="1642533"/>
            </a:xfrm>
            <a:prstGeom prst="rect">
              <a:avLst/>
            </a:prstGeom>
          </p:spPr>
          <p:txBody>
            <a:bodyPr anchor="t" rtlCol="false" tIns="0" lIns="0" bIns="0" rIns="0">
              <a:spAutoFit/>
            </a:bodyPr>
            <a:lstStyle/>
            <a:p>
              <a:pPr algn="ctr">
                <a:lnSpc>
                  <a:spcPts val="9350"/>
                </a:lnSpc>
                <a:spcBef>
                  <a:spcPct val="0"/>
                </a:spcBef>
              </a:pPr>
              <a:r>
                <a:rPr lang="en-US" sz="8500">
                  <a:solidFill>
                    <a:srgbClr val="1A1E2D"/>
                  </a:solidFill>
                  <a:cs typeface="Noto Serif Display Black Bold"/>
                </a:rPr>
                <a:t>ধাতব</a:t>
              </a:r>
              <a:r>
                <a:rPr lang="en-US" sz="8500">
                  <a:solidFill>
                    <a:srgbClr val="1A1E2D"/>
                  </a:solidFill>
                  <a:latin typeface="Noto Serif Display Black Bold"/>
                </a:rPr>
                <a:t> মুদ্রা</a:t>
              </a:r>
            </a:p>
          </p:txBody>
        </p:sp>
      </p:grpSp>
      <p:grpSp>
        <p:nvGrpSpPr>
          <p:cNvPr name="Group 6" id="6"/>
          <p:cNvGrpSpPr/>
          <p:nvPr/>
        </p:nvGrpSpPr>
        <p:grpSpPr>
          <a:xfrm rot="0">
            <a:off x="3222218" y="5536405"/>
            <a:ext cx="5000955" cy="4203059"/>
            <a:chOff x="0" y="0"/>
            <a:chExt cx="6667940" cy="5604079"/>
          </a:xfrm>
        </p:grpSpPr>
        <p:sp>
          <p:nvSpPr>
            <p:cNvPr name="AutoShape 7" id="7"/>
            <p:cNvSpPr/>
            <p:nvPr/>
          </p:nvSpPr>
          <p:spPr>
            <a:xfrm rot="0">
              <a:off x="0" y="0"/>
              <a:ext cx="5707996" cy="1207273"/>
            </a:xfrm>
            <a:prstGeom prst="rect">
              <a:avLst/>
            </a:prstGeom>
            <a:solidFill>
              <a:srgbClr val="E60053"/>
            </a:solidFill>
          </p:spPr>
        </p:sp>
        <p:sp>
          <p:nvSpPr>
            <p:cNvPr name="TextBox 8" id="8"/>
            <p:cNvSpPr txBox="true"/>
            <p:nvPr/>
          </p:nvSpPr>
          <p:spPr>
            <a:xfrm rot="0">
              <a:off x="472937" y="288756"/>
              <a:ext cx="4762122" cy="797826"/>
            </a:xfrm>
            <a:prstGeom prst="rect">
              <a:avLst/>
            </a:prstGeom>
          </p:spPr>
          <p:txBody>
            <a:bodyPr anchor="t" rtlCol="false" tIns="0" lIns="0" bIns="0" rIns="0">
              <a:spAutoFit/>
            </a:bodyPr>
            <a:lstStyle/>
            <a:p>
              <a:pPr algn="ctr">
                <a:lnSpc>
                  <a:spcPts val="5040"/>
                </a:lnSpc>
              </a:pPr>
              <a:r>
                <a:rPr lang="en-US" sz="3600" spc="72">
                  <a:solidFill>
                    <a:srgbClr val="FFFFFF"/>
                  </a:solidFill>
                  <a:cs typeface="Nunito"/>
                </a:rPr>
                <a:t>প্রামাণিক মুদ্রা </a:t>
              </a:r>
            </a:p>
          </p:txBody>
        </p:sp>
        <p:sp>
          <p:nvSpPr>
            <p:cNvPr name="TextBox 9" id="9"/>
            <p:cNvSpPr txBox="true"/>
            <p:nvPr/>
          </p:nvSpPr>
          <p:spPr>
            <a:xfrm rot="0">
              <a:off x="0" y="1653299"/>
              <a:ext cx="6667940" cy="3950780"/>
            </a:xfrm>
            <a:prstGeom prst="rect">
              <a:avLst/>
            </a:prstGeom>
          </p:spPr>
          <p:txBody>
            <a:bodyPr anchor="t" rtlCol="false" tIns="0" lIns="0" bIns="0" rIns="0">
              <a:spAutoFit/>
            </a:bodyPr>
            <a:lstStyle/>
            <a:p>
              <a:pPr>
                <a:lnSpc>
                  <a:spcPts val="4800"/>
                </a:lnSpc>
              </a:pPr>
              <a:r>
                <a:rPr lang="en-US" sz="3200">
                  <a:solidFill>
                    <a:srgbClr val="1A1E2D"/>
                  </a:solidFill>
                  <a:cs typeface="Nunito"/>
                </a:rPr>
                <a:t>প্রামাণিক</a:t>
              </a:r>
              <a:r>
                <a:rPr lang="en-US" sz="3200">
                  <a:solidFill>
                    <a:srgbClr val="1A1E2D"/>
                  </a:solidFill>
                  <a:latin typeface="Nunito"/>
                </a:rPr>
                <a:t> মুদ্রা বলতে বোঝায় যে মুদ্রা  গলানোর মৃধ্যমে ধাতু হিসেবে বিক্রি করলে দৃশ্যমান মূল্যের সমপরিমান মূল্য পাওয়া যায়।</a:t>
              </a:r>
            </a:p>
          </p:txBody>
        </p:sp>
      </p:grpSp>
      <p:grpSp>
        <p:nvGrpSpPr>
          <p:cNvPr name="Group 10" id="10"/>
          <p:cNvGrpSpPr/>
          <p:nvPr/>
        </p:nvGrpSpPr>
        <p:grpSpPr>
          <a:xfrm rot="0">
            <a:off x="10064826" y="5536405"/>
            <a:ext cx="5000955" cy="2997632"/>
            <a:chOff x="0" y="0"/>
            <a:chExt cx="6667940" cy="3996843"/>
          </a:xfrm>
        </p:grpSpPr>
        <p:sp>
          <p:nvSpPr>
            <p:cNvPr name="AutoShape 11" id="11"/>
            <p:cNvSpPr/>
            <p:nvPr/>
          </p:nvSpPr>
          <p:spPr>
            <a:xfrm rot="0">
              <a:off x="0" y="0"/>
              <a:ext cx="5707996" cy="1207273"/>
            </a:xfrm>
            <a:prstGeom prst="rect">
              <a:avLst/>
            </a:prstGeom>
            <a:solidFill>
              <a:srgbClr val="E60053"/>
            </a:solidFill>
          </p:spPr>
        </p:sp>
        <p:sp>
          <p:nvSpPr>
            <p:cNvPr name="TextBox 12" id="12"/>
            <p:cNvSpPr txBox="true"/>
            <p:nvPr/>
          </p:nvSpPr>
          <p:spPr>
            <a:xfrm rot="0">
              <a:off x="472937" y="288756"/>
              <a:ext cx="4762122" cy="797826"/>
            </a:xfrm>
            <a:prstGeom prst="rect">
              <a:avLst/>
            </a:prstGeom>
          </p:spPr>
          <p:txBody>
            <a:bodyPr anchor="t" rtlCol="false" tIns="0" lIns="0" bIns="0" rIns="0">
              <a:spAutoFit/>
            </a:bodyPr>
            <a:lstStyle/>
            <a:p>
              <a:pPr algn="ctr" marL="0" indent="0" lvl="0">
                <a:lnSpc>
                  <a:spcPts val="5040"/>
                </a:lnSpc>
                <a:spcBef>
                  <a:spcPct val="0"/>
                </a:spcBef>
              </a:pPr>
              <a:r>
                <a:rPr lang="en-US" sz="3600" spc="72">
                  <a:solidFill>
                    <a:srgbClr val="FFFFFF"/>
                  </a:solidFill>
                  <a:cs typeface="Nunito"/>
                </a:rPr>
                <a:t>প্রতীক মুদ্রা</a:t>
              </a:r>
            </a:p>
          </p:txBody>
        </p:sp>
        <p:sp>
          <p:nvSpPr>
            <p:cNvPr name="TextBox 13" id="13"/>
            <p:cNvSpPr txBox="true"/>
            <p:nvPr/>
          </p:nvSpPr>
          <p:spPr>
            <a:xfrm rot="0">
              <a:off x="0" y="1653299"/>
              <a:ext cx="6667940" cy="2343544"/>
            </a:xfrm>
            <a:prstGeom prst="rect">
              <a:avLst/>
            </a:prstGeom>
          </p:spPr>
          <p:txBody>
            <a:bodyPr anchor="t" rtlCol="false" tIns="0" lIns="0" bIns="0" rIns="0">
              <a:spAutoFit/>
            </a:bodyPr>
            <a:lstStyle/>
            <a:p>
              <a:pPr>
                <a:lnSpc>
                  <a:spcPts val="4800"/>
                </a:lnSpc>
              </a:pPr>
              <a:r>
                <a:rPr lang="en-US" sz="3200">
                  <a:solidFill>
                    <a:srgbClr val="1A1E2D"/>
                  </a:solidFill>
                  <a:cs typeface="Nunito"/>
                </a:rPr>
                <a:t>প্রতীক</a:t>
              </a:r>
              <a:r>
                <a:rPr lang="en-US" sz="3200">
                  <a:solidFill>
                    <a:srgbClr val="1A1E2D"/>
                  </a:solidFill>
                  <a:latin typeface="Nunito"/>
                </a:rPr>
                <a:t> মুদ্রা বলতে বোঝায় যে মুদ্রার ধাতব মূল্য তার দৃশ্যমান মূল্যের চেয়ে কম থাকে।</a:t>
              </a:r>
            </a:p>
          </p:txBody>
        </p:sp>
      </p:grpSp>
      <p:grpSp>
        <p:nvGrpSpPr>
          <p:cNvPr name="Group 14" id="14"/>
          <p:cNvGrpSpPr/>
          <p:nvPr/>
        </p:nvGrpSpPr>
        <p:grpSpPr>
          <a:xfrm rot="0">
            <a:off x="16273943" y="1224632"/>
            <a:ext cx="985357" cy="226106"/>
            <a:chOff x="0" y="0"/>
            <a:chExt cx="1313810" cy="301474"/>
          </a:xfrm>
        </p:grpSpPr>
        <p:grpSp>
          <p:nvGrpSpPr>
            <p:cNvPr name="Group 15" id="15"/>
            <p:cNvGrpSpPr/>
            <p:nvPr/>
          </p:nvGrpSpPr>
          <p:grpSpPr>
            <a:xfrm rot="0">
              <a:off x="0" y="0"/>
              <a:ext cx="301474" cy="301474"/>
              <a:chOff x="0" y="0"/>
              <a:chExt cx="6350000" cy="6350000"/>
            </a:xfrm>
          </p:grpSpPr>
          <p:sp>
            <p:nvSpPr>
              <p:cNvPr name="Freeform 16" id="16"/>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60053"/>
              </a:solidFill>
            </p:spPr>
          </p:sp>
        </p:grpSp>
        <p:grpSp>
          <p:nvGrpSpPr>
            <p:cNvPr name="Group 17" id="17"/>
            <p:cNvGrpSpPr/>
            <p:nvPr/>
          </p:nvGrpSpPr>
          <p:grpSpPr>
            <a:xfrm rot="0">
              <a:off x="506168" y="0"/>
              <a:ext cx="301474" cy="301474"/>
              <a:chOff x="0" y="0"/>
              <a:chExt cx="6350000" cy="6350000"/>
            </a:xfrm>
          </p:grpSpPr>
          <p:sp>
            <p:nvSpPr>
              <p:cNvPr name="Freeform 18" id="18"/>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nvGrpSpPr>
            <p:cNvPr name="Group 19" id="19"/>
            <p:cNvGrpSpPr/>
            <p:nvPr/>
          </p:nvGrpSpPr>
          <p:grpSpPr>
            <a:xfrm rot="0">
              <a:off x="1012335" y="0"/>
              <a:ext cx="301474" cy="301474"/>
              <a:chOff x="0" y="0"/>
              <a:chExt cx="6350000" cy="6350000"/>
            </a:xfrm>
          </p:grpSpPr>
          <p:sp>
            <p:nvSpPr>
              <p:cNvPr name="Freeform 20" id="20"/>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4233013">
            <a:off x="-1598758" y="3896092"/>
            <a:ext cx="20784673" cy="20784673"/>
          </a:xfrm>
          <a:prstGeom prst="rect">
            <a:avLst/>
          </a:prstGeom>
        </p:spPr>
      </p:pic>
      <p:grpSp>
        <p:nvGrpSpPr>
          <p:cNvPr name="Group 3" id="3"/>
          <p:cNvGrpSpPr/>
          <p:nvPr/>
        </p:nvGrpSpPr>
        <p:grpSpPr>
          <a:xfrm rot="0">
            <a:off x="3310474" y="1858795"/>
            <a:ext cx="11667051" cy="2148398"/>
            <a:chOff x="0" y="0"/>
            <a:chExt cx="15556068" cy="2864531"/>
          </a:xfrm>
        </p:grpSpPr>
        <p:sp>
          <p:nvSpPr>
            <p:cNvPr name="TextBox 4" id="4"/>
            <p:cNvSpPr txBox="true"/>
            <p:nvPr/>
          </p:nvSpPr>
          <p:spPr>
            <a:xfrm rot="0">
              <a:off x="0" y="2128223"/>
              <a:ext cx="15556068" cy="736308"/>
            </a:xfrm>
            <a:prstGeom prst="rect">
              <a:avLst/>
            </a:prstGeom>
          </p:spPr>
          <p:txBody>
            <a:bodyPr anchor="t" rtlCol="false" tIns="0" lIns="0" bIns="0" rIns="0">
              <a:spAutoFit/>
            </a:bodyPr>
            <a:lstStyle/>
            <a:p>
              <a:pPr algn="ctr">
                <a:lnSpc>
                  <a:spcPts val="4800"/>
                </a:lnSpc>
              </a:pPr>
              <a:r>
                <a:rPr lang="en-US" sz="3200">
                  <a:solidFill>
                    <a:srgbClr val="1A1E2D"/>
                  </a:solidFill>
                  <a:cs typeface="Nunito"/>
                </a:rPr>
                <a:t>কাগজি মুদ্রাকে দুভাগে ভাগ করা যায়</a:t>
              </a:r>
            </a:p>
          </p:txBody>
        </p:sp>
        <p:sp>
          <p:nvSpPr>
            <p:cNvPr name="TextBox 5" id="5"/>
            <p:cNvSpPr txBox="true"/>
            <p:nvPr/>
          </p:nvSpPr>
          <p:spPr>
            <a:xfrm rot="0">
              <a:off x="52951" y="76200"/>
              <a:ext cx="15503117" cy="1642533"/>
            </a:xfrm>
            <a:prstGeom prst="rect">
              <a:avLst/>
            </a:prstGeom>
          </p:spPr>
          <p:txBody>
            <a:bodyPr anchor="t" rtlCol="false" tIns="0" lIns="0" bIns="0" rIns="0">
              <a:spAutoFit/>
            </a:bodyPr>
            <a:lstStyle/>
            <a:p>
              <a:pPr algn="ctr">
                <a:lnSpc>
                  <a:spcPts val="9350"/>
                </a:lnSpc>
                <a:spcBef>
                  <a:spcPct val="0"/>
                </a:spcBef>
              </a:pPr>
              <a:r>
                <a:rPr lang="en-US" sz="8500">
                  <a:solidFill>
                    <a:srgbClr val="1A1E2D"/>
                  </a:solidFill>
                  <a:cs typeface="Noto Serif Display Black Bold"/>
                </a:rPr>
                <a:t>কাগজি</a:t>
              </a:r>
              <a:r>
                <a:rPr lang="en-US" sz="8500">
                  <a:solidFill>
                    <a:srgbClr val="1A1E2D"/>
                  </a:solidFill>
                  <a:latin typeface="Noto Serif Display Black Bold"/>
                </a:rPr>
                <a:t> নোট</a:t>
              </a:r>
            </a:p>
          </p:txBody>
        </p:sp>
      </p:grpSp>
      <p:grpSp>
        <p:nvGrpSpPr>
          <p:cNvPr name="Group 6" id="6"/>
          <p:cNvGrpSpPr/>
          <p:nvPr/>
        </p:nvGrpSpPr>
        <p:grpSpPr>
          <a:xfrm rot="0">
            <a:off x="2550043" y="5143500"/>
            <a:ext cx="5587768" cy="5057331"/>
            <a:chOff x="0" y="0"/>
            <a:chExt cx="7450358" cy="6743108"/>
          </a:xfrm>
        </p:grpSpPr>
        <p:sp>
          <p:nvSpPr>
            <p:cNvPr name="AutoShape 7" id="7"/>
            <p:cNvSpPr/>
            <p:nvPr/>
          </p:nvSpPr>
          <p:spPr>
            <a:xfrm rot="0">
              <a:off x="0" y="0"/>
              <a:ext cx="6377773" cy="1348934"/>
            </a:xfrm>
            <a:prstGeom prst="rect">
              <a:avLst/>
            </a:prstGeom>
            <a:solidFill>
              <a:srgbClr val="E60053"/>
            </a:solidFill>
          </p:spPr>
        </p:sp>
        <p:sp>
          <p:nvSpPr>
            <p:cNvPr name="TextBox 8" id="8"/>
            <p:cNvSpPr txBox="true"/>
            <p:nvPr/>
          </p:nvSpPr>
          <p:spPr>
            <a:xfrm rot="0">
              <a:off x="528431" y="320937"/>
              <a:ext cx="5320911" cy="893145"/>
            </a:xfrm>
            <a:prstGeom prst="rect">
              <a:avLst/>
            </a:prstGeom>
          </p:spPr>
          <p:txBody>
            <a:bodyPr anchor="t" rtlCol="false" tIns="0" lIns="0" bIns="0" rIns="0">
              <a:spAutoFit/>
            </a:bodyPr>
            <a:lstStyle/>
            <a:p>
              <a:pPr algn="ctr">
                <a:lnSpc>
                  <a:spcPts val="5631"/>
                </a:lnSpc>
              </a:pPr>
              <a:r>
                <a:rPr lang="en-US" sz="4022" spc="80">
                  <a:solidFill>
                    <a:srgbClr val="FFFFFF"/>
                  </a:solidFill>
                  <a:cs typeface="Nunito"/>
                </a:rPr>
                <a:t>রূপান্তরযোগ্য মুদ্রা</a:t>
              </a:r>
            </a:p>
          </p:txBody>
        </p:sp>
        <p:sp>
          <p:nvSpPr>
            <p:cNvPr name="TextBox 9" id="9"/>
            <p:cNvSpPr txBox="true"/>
            <p:nvPr/>
          </p:nvSpPr>
          <p:spPr>
            <a:xfrm rot="0">
              <a:off x="0" y="1867999"/>
              <a:ext cx="7450358" cy="4875109"/>
            </a:xfrm>
            <a:prstGeom prst="rect">
              <a:avLst/>
            </a:prstGeom>
          </p:spPr>
          <p:txBody>
            <a:bodyPr anchor="t" rtlCol="false" tIns="0" lIns="0" bIns="0" rIns="0">
              <a:spAutoFit/>
            </a:bodyPr>
            <a:lstStyle/>
            <a:p>
              <a:pPr>
                <a:lnSpc>
                  <a:spcPts val="4200"/>
                </a:lnSpc>
              </a:pPr>
              <a:r>
                <a:rPr lang="en-US" sz="2800">
                  <a:solidFill>
                    <a:srgbClr val="1A1E2D"/>
                  </a:solidFill>
                  <a:cs typeface="Nunito"/>
                </a:rPr>
                <a:t>রূপান্তরযোগ্য</a:t>
              </a:r>
              <a:r>
                <a:rPr lang="en-US" sz="2800">
                  <a:solidFill>
                    <a:srgbClr val="1A1E2D"/>
                  </a:solidFill>
                  <a:latin typeface="Nunito"/>
                </a:rPr>
                <a:t> মুদ্রা বলতে বুঝায় যে কাগজি নোটের পরিবর্তে চাওয়ামাএ সরকার সমমূল্যের দেশীয় মুদ্রা দিতে বাদ্য  থাকে ।বাংলাদেশের রূপান্তরযোগ্য মুদ্রা হলো - ৫ টাকা ,১০ টাকা, ২০ টাকা, ৫০ টাকা, ১০০ টাকা, ৫০০ টাকা ও ১০০০ টাকার নোট।</a:t>
              </a:r>
            </a:p>
          </p:txBody>
        </p:sp>
      </p:grpSp>
      <p:grpSp>
        <p:nvGrpSpPr>
          <p:cNvPr name="Group 10" id="10"/>
          <p:cNvGrpSpPr/>
          <p:nvPr/>
        </p:nvGrpSpPr>
        <p:grpSpPr>
          <a:xfrm rot="0">
            <a:off x="9453310" y="5143500"/>
            <a:ext cx="5524216" cy="4537676"/>
            <a:chOff x="0" y="0"/>
            <a:chExt cx="7365621" cy="6050234"/>
          </a:xfrm>
        </p:grpSpPr>
        <p:sp>
          <p:nvSpPr>
            <p:cNvPr name="AutoShape 11" id="11"/>
            <p:cNvSpPr/>
            <p:nvPr/>
          </p:nvSpPr>
          <p:spPr>
            <a:xfrm rot="0">
              <a:off x="0" y="0"/>
              <a:ext cx="6305235" cy="1333592"/>
            </a:xfrm>
            <a:prstGeom prst="rect">
              <a:avLst/>
            </a:prstGeom>
            <a:solidFill>
              <a:srgbClr val="E60053"/>
            </a:solidFill>
          </p:spPr>
        </p:sp>
        <p:sp>
          <p:nvSpPr>
            <p:cNvPr name="TextBox 12" id="12"/>
            <p:cNvSpPr txBox="true"/>
            <p:nvPr/>
          </p:nvSpPr>
          <p:spPr>
            <a:xfrm rot="0">
              <a:off x="522421" y="335470"/>
              <a:ext cx="5260393" cy="699909"/>
            </a:xfrm>
            <a:prstGeom prst="rect">
              <a:avLst/>
            </a:prstGeom>
          </p:spPr>
          <p:txBody>
            <a:bodyPr anchor="t" rtlCol="false" tIns="0" lIns="0" bIns="0" rIns="0">
              <a:spAutoFit/>
            </a:bodyPr>
            <a:lstStyle/>
            <a:p>
              <a:pPr algn="ctr" marL="0" indent="0" lvl="0">
                <a:lnSpc>
                  <a:spcPts val="4479"/>
                </a:lnSpc>
                <a:spcBef>
                  <a:spcPct val="0"/>
                </a:spcBef>
              </a:pPr>
              <a:r>
                <a:rPr lang="en-US" sz="3199" spc="63">
                  <a:solidFill>
                    <a:srgbClr val="FFFFFF"/>
                  </a:solidFill>
                  <a:cs typeface="Nunito"/>
                </a:rPr>
                <a:t>রূপান্তর অযোগ্য</a:t>
              </a:r>
              <a:r>
                <a:rPr lang="en-US" sz="3199" spc="63" u="none">
                  <a:solidFill>
                    <a:srgbClr val="FFFFFF"/>
                  </a:solidFill>
                  <a:latin typeface="Nunito"/>
                </a:rPr>
                <a:t> মুদ্রা</a:t>
              </a:r>
            </a:p>
          </p:txBody>
        </p:sp>
        <p:sp>
          <p:nvSpPr>
            <p:cNvPr name="TextBox 13" id="13"/>
            <p:cNvSpPr txBox="true"/>
            <p:nvPr/>
          </p:nvSpPr>
          <p:spPr>
            <a:xfrm rot="0">
              <a:off x="0" y="1855303"/>
              <a:ext cx="7365621" cy="4194931"/>
            </a:xfrm>
            <a:prstGeom prst="rect">
              <a:avLst/>
            </a:prstGeom>
          </p:spPr>
          <p:txBody>
            <a:bodyPr anchor="t" rtlCol="false" tIns="0" lIns="0" bIns="0" rIns="0">
              <a:spAutoFit/>
            </a:bodyPr>
            <a:lstStyle/>
            <a:p>
              <a:pPr>
                <a:lnSpc>
                  <a:spcPts val="4199"/>
                </a:lnSpc>
              </a:pPr>
              <a:r>
                <a:rPr lang="en-US" sz="2800">
                  <a:solidFill>
                    <a:srgbClr val="1A1E2D"/>
                  </a:solidFill>
                  <a:cs typeface="Nunito"/>
                </a:rPr>
                <a:t>রূপান্তর অযোগ্য</a:t>
              </a:r>
              <a:r>
                <a:rPr lang="en-US" sz="2800">
                  <a:solidFill>
                    <a:srgbClr val="1A1E2D"/>
                  </a:solidFill>
                  <a:latin typeface="Nunito"/>
                </a:rPr>
                <a:t> মুদ্রা বলতে বুঝায় যে কাগজি নোটের পরিবর্তে সরকারের কাছ থেকে কোনো বৈদেশিক মুদ্রা, সোনা, রূপা পাওয়া যায় না।</a:t>
              </a:r>
            </a:p>
            <a:p>
              <a:pPr>
                <a:lnSpc>
                  <a:spcPts val="4200"/>
                </a:lnSpc>
              </a:pPr>
              <a:r>
                <a:rPr lang="en-US" sz="2799">
                  <a:solidFill>
                    <a:srgbClr val="1A1E2D"/>
                  </a:solidFill>
                  <a:cs typeface="Nunito"/>
                </a:rPr>
                <a:t>বাংলাদেশের রূপান্তর অযোগ্য মুদ্রা হলো - ১ টাকা ও ২ টাকার নোট।</a:t>
              </a:r>
            </a:p>
          </p:txBody>
        </p:sp>
      </p:grpSp>
      <p:grpSp>
        <p:nvGrpSpPr>
          <p:cNvPr name="Group 14" id="14"/>
          <p:cNvGrpSpPr/>
          <p:nvPr/>
        </p:nvGrpSpPr>
        <p:grpSpPr>
          <a:xfrm rot="0">
            <a:off x="16273943" y="1224632"/>
            <a:ext cx="985357" cy="226106"/>
            <a:chOff x="0" y="0"/>
            <a:chExt cx="1313810" cy="301474"/>
          </a:xfrm>
        </p:grpSpPr>
        <p:grpSp>
          <p:nvGrpSpPr>
            <p:cNvPr name="Group 15" id="15"/>
            <p:cNvGrpSpPr/>
            <p:nvPr/>
          </p:nvGrpSpPr>
          <p:grpSpPr>
            <a:xfrm rot="0">
              <a:off x="0" y="0"/>
              <a:ext cx="301474" cy="301474"/>
              <a:chOff x="0" y="0"/>
              <a:chExt cx="6350000" cy="6350000"/>
            </a:xfrm>
          </p:grpSpPr>
          <p:sp>
            <p:nvSpPr>
              <p:cNvPr name="Freeform 16" id="16"/>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60053"/>
              </a:solidFill>
            </p:spPr>
          </p:sp>
        </p:grpSp>
        <p:grpSp>
          <p:nvGrpSpPr>
            <p:cNvPr name="Group 17" id="17"/>
            <p:cNvGrpSpPr/>
            <p:nvPr/>
          </p:nvGrpSpPr>
          <p:grpSpPr>
            <a:xfrm rot="0">
              <a:off x="506168" y="0"/>
              <a:ext cx="301474" cy="301474"/>
              <a:chOff x="0" y="0"/>
              <a:chExt cx="6350000" cy="6350000"/>
            </a:xfrm>
          </p:grpSpPr>
          <p:sp>
            <p:nvSpPr>
              <p:cNvPr name="Freeform 18" id="18"/>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nvGrpSpPr>
            <p:cNvPr name="Group 19" id="19"/>
            <p:cNvGrpSpPr/>
            <p:nvPr/>
          </p:nvGrpSpPr>
          <p:grpSpPr>
            <a:xfrm rot="0">
              <a:off x="1012335" y="0"/>
              <a:ext cx="301474" cy="301474"/>
              <a:chOff x="0" y="0"/>
              <a:chExt cx="6350000" cy="6350000"/>
            </a:xfrm>
          </p:grpSpPr>
          <p:sp>
            <p:nvSpPr>
              <p:cNvPr name="Freeform 20" id="20"/>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4233013">
            <a:off x="-1598758" y="3896092"/>
            <a:ext cx="20784673" cy="20784673"/>
          </a:xfrm>
          <a:prstGeom prst="rect">
            <a:avLst/>
          </a:prstGeom>
        </p:spPr>
      </p:pic>
      <p:grpSp>
        <p:nvGrpSpPr>
          <p:cNvPr name="Group 3" id="3"/>
          <p:cNvGrpSpPr/>
          <p:nvPr/>
        </p:nvGrpSpPr>
        <p:grpSpPr>
          <a:xfrm rot="0">
            <a:off x="3310474" y="1858795"/>
            <a:ext cx="11667051" cy="2148398"/>
            <a:chOff x="0" y="0"/>
            <a:chExt cx="15556068" cy="2864531"/>
          </a:xfrm>
        </p:grpSpPr>
        <p:sp>
          <p:nvSpPr>
            <p:cNvPr name="TextBox 4" id="4"/>
            <p:cNvSpPr txBox="true"/>
            <p:nvPr/>
          </p:nvSpPr>
          <p:spPr>
            <a:xfrm rot="0">
              <a:off x="0" y="2128223"/>
              <a:ext cx="15556068" cy="736308"/>
            </a:xfrm>
            <a:prstGeom prst="rect">
              <a:avLst/>
            </a:prstGeom>
          </p:spPr>
          <p:txBody>
            <a:bodyPr anchor="t" rtlCol="false" tIns="0" lIns="0" bIns="0" rIns="0">
              <a:spAutoFit/>
            </a:bodyPr>
            <a:lstStyle/>
            <a:p>
              <a:pPr algn="ctr">
                <a:lnSpc>
                  <a:spcPts val="4800"/>
                </a:lnSpc>
              </a:pPr>
              <a:r>
                <a:rPr lang="en-US" sz="3200">
                  <a:solidFill>
                    <a:srgbClr val="1A1E2D"/>
                  </a:solidFill>
                  <a:cs typeface="Nunito"/>
                </a:rPr>
                <a:t>গ্রহণের</a:t>
              </a:r>
              <a:r>
                <a:rPr lang="en-US" sz="3200">
                  <a:solidFill>
                    <a:srgbClr val="1A1E2D"/>
                  </a:solidFill>
                  <a:latin typeface="Nunito"/>
                </a:rPr>
                <a:t> বাধ্যবাধকতার দিক থেকে অর্থকে দুভাগে ভাগ করা যায়।</a:t>
              </a:r>
            </a:p>
          </p:txBody>
        </p:sp>
        <p:sp>
          <p:nvSpPr>
            <p:cNvPr name="TextBox 5" id="5"/>
            <p:cNvSpPr txBox="true"/>
            <p:nvPr/>
          </p:nvSpPr>
          <p:spPr>
            <a:xfrm rot="0">
              <a:off x="52951" y="76200"/>
              <a:ext cx="15503117" cy="1642533"/>
            </a:xfrm>
            <a:prstGeom prst="rect">
              <a:avLst/>
            </a:prstGeom>
          </p:spPr>
          <p:txBody>
            <a:bodyPr anchor="t" rtlCol="false" tIns="0" lIns="0" bIns="0" rIns="0">
              <a:spAutoFit/>
            </a:bodyPr>
            <a:lstStyle/>
            <a:p>
              <a:pPr algn="ctr">
                <a:lnSpc>
                  <a:spcPts val="9350"/>
                </a:lnSpc>
                <a:spcBef>
                  <a:spcPct val="0"/>
                </a:spcBef>
              </a:pPr>
              <a:r>
                <a:rPr lang="en-US" sz="8500">
                  <a:solidFill>
                    <a:srgbClr val="1A1E2D"/>
                  </a:solidFill>
                  <a:cs typeface="Noto Serif Display Black Bold"/>
                </a:rPr>
                <a:t>অর্থের</a:t>
              </a:r>
              <a:r>
                <a:rPr lang="en-US" sz="8500">
                  <a:solidFill>
                    <a:srgbClr val="1A1E2D"/>
                  </a:solidFill>
                  <a:latin typeface="Noto Serif Display Black Bold"/>
                </a:rPr>
                <a:t> প্রকারভেদ</a:t>
              </a:r>
            </a:p>
          </p:txBody>
        </p:sp>
      </p:grpSp>
      <p:grpSp>
        <p:nvGrpSpPr>
          <p:cNvPr name="Group 6" id="6"/>
          <p:cNvGrpSpPr/>
          <p:nvPr/>
        </p:nvGrpSpPr>
        <p:grpSpPr>
          <a:xfrm rot="0">
            <a:off x="3222218" y="5536405"/>
            <a:ext cx="5000955" cy="2997632"/>
            <a:chOff x="0" y="0"/>
            <a:chExt cx="6667940" cy="3996843"/>
          </a:xfrm>
        </p:grpSpPr>
        <p:sp>
          <p:nvSpPr>
            <p:cNvPr name="AutoShape 7" id="7"/>
            <p:cNvSpPr/>
            <p:nvPr/>
          </p:nvSpPr>
          <p:spPr>
            <a:xfrm rot="0">
              <a:off x="0" y="0"/>
              <a:ext cx="5707996" cy="1207273"/>
            </a:xfrm>
            <a:prstGeom prst="rect">
              <a:avLst/>
            </a:prstGeom>
            <a:solidFill>
              <a:srgbClr val="E60053"/>
            </a:solidFill>
          </p:spPr>
        </p:sp>
        <p:sp>
          <p:nvSpPr>
            <p:cNvPr name="TextBox 8" id="8"/>
            <p:cNvSpPr txBox="true"/>
            <p:nvPr/>
          </p:nvSpPr>
          <p:spPr>
            <a:xfrm rot="0">
              <a:off x="472937" y="298281"/>
              <a:ext cx="4762122" cy="553561"/>
            </a:xfrm>
            <a:prstGeom prst="rect">
              <a:avLst/>
            </a:prstGeom>
          </p:spPr>
          <p:txBody>
            <a:bodyPr anchor="t" rtlCol="false" tIns="0" lIns="0" bIns="0" rIns="0">
              <a:spAutoFit/>
            </a:bodyPr>
            <a:lstStyle/>
            <a:p>
              <a:pPr algn="ctr">
                <a:lnSpc>
                  <a:spcPts val="3500"/>
                </a:lnSpc>
              </a:pPr>
              <a:r>
                <a:rPr lang="en-US" sz="2500" spc="50">
                  <a:solidFill>
                    <a:srgbClr val="FFFFFF"/>
                  </a:solidFill>
                  <a:cs typeface="Nunito"/>
                </a:rPr>
                <a:t>বিহিত অর্থ</a:t>
              </a:r>
            </a:p>
          </p:txBody>
        </p:sp>
        <p:sp>
          <p:nvSpPr>
            <p:cNvPr name="TextBox 9" id="9"/>
            <p:cNvSpPr txBox="true"/>
            <p:nvPr/>
          </p:nvSpPr>
          <p:spPr>
            <a:xfrm rot="0">
              <a:off x="0" y="1653299"/>
              <a:ext cx="6667940" cy="2343544"/>
            </a:xfrm>
            <a:prstGeom prst="rect">
              <a:avLst/>
            </a:prstGeom>
          </p:spPr>
          <p:txBody>
            <a:bodyPr anchor="t" rtlCol="false" tIns="0" lIns="0" bIns="0" rIns="0">
              <a:spAutoFit/>
            </a:bodyPr>
            <a:lstStyle/>
            <a:p>
              <a:pPr>
                <a:lnSpc>
                  <a:spcPts val="4800"/>
                </a:lnSpc>
              </a:pPr>
              <a:r>
                <a:rPr lang="en-US" sz="3200">
                  <a:solidFill>
                    <a:srgbClr val="1A1E2D"/>
                  </a:solidFill>
                  <a:cs typeface="Nunito"/>
                </a:rPr>
                <a:t>যে অর্থ সরকারি আইন দ্বারা প্রচলিত, তাকে বিহিত অর্থ বলে।</a:t>
              </a:r>
            </a:p>
          </p:txBody>
        </p:sp>
      </p:grpSp>
      <p:grpSp>
        <p:nvGrpSpPr>
          <p:cNvPr name="Group 10" id="10"/>
          <p:cNvGrpSpPr/>
          <p:nvPr/>
        </p:nvGrpSpPr>
        <p:grpSpPr>
          <a:xfrm rot="0">
            <a:off x="10064826" y="5536405"/>
            <a:ext cx="5000955" cy="3318865"/>
            <a:chOff x="0" y="0"/>
            <a:chExt cx="6667940" cy="4425154"/>
          </a:xfrm>
        </p:grpSpPr>
        <p:sp>
          <p:nvSpPr>
            <p:cNvPr name="AutoShape 11" id="11"/>
            <p:cNvSpPr/>
            <p:nvPr/>
          </p:nvSpPr>
          <p:spPr>
            <a:xfrm rot="0">
              <a:off x="0" y="0"/>
              <a:ext cx="5707996" cy="1207273"/>
            </a:xfrm>
            <a:prstGeom prst="rect">
              <a:avLst/>
            </a:prstGeom>
            <a:solidFill>
              <a:srgbClr val="E60053"/>
            </a:solidFill>
          </p:spPr>
        </p:sp>
        <p:sp>
          <p:nvSpPr>
            <p:cNvPr name="TextBox 12" id="12"/>
            <p:cNvSpPr txBox="true"/>
            <p:nvPr/>
          </p:nvSpPr>
          <p:spPr>
            <a:xfrm rot="0">
              <a:off x="472937" y="298281"/>
              <a:ext cx="4762122" cy="553561"/>
            </a:xfrm>
            <a:prstGeom prst="rect">
              <a:avLst/>
            </a:prstGeom>
          </p:spPr>
          <p:txBody>
            <a:bodyPr anchor="t" rtlCol="false" tIns="0" lIns="0" bIns="0" rIns="0">
              <a:spAutoFit/>
            </a:bodyPr>
            <a:lstStyle/>
            <a:p>
              <a:pPr algn="ctr" marL="0" indent="0" lvl="0">
                <a:lnSpc>
                  <a:spcPts val="3500"/>
                </a:lnSpc>
                <a:spcBef>
                  <a:spcPct val="0"/>
                </a:spcBef>
              </a:pPr>
              <a:r>
                <a:rPr lang="en-US" sz="2500" spc="50">
                  <a:solidFill>
                    <a:srgbClr val="FFFFFF"/>
                  </a:solidFill>
                  <a:cs typeface="Nunito"/>
                </a:rPr>
                <a:t>ব্যাংক সৃষ্ট অর্থ</a:t>
              </a:r>
            </a:p>
          </p:txBody>
        </p:sp>
        <p:sp>
          <p:nvSpPr>
            <p:cNvPr name="TextBox 13" id="13"/>
            <p:cNvSpPr txBox="true"/>
            <p:nvPr/>
          </p:nvSpPr>
          <p:spPr>
            <a:xfrm rot="0">
              <a:off x="0" y="1662824"/>
              <a:ext cx="6667940" cy="2762330"/>
            </a:xfrm>
            <a:prstGeom prst="rect">
              <a:avLst/>
            </a:prstGeom>
          </p:spPr>
          <p:txBody>
            <a:bodyPr anchor="t" rtlCol="false" tIns="0" lIns="0" bIns="0" rIns="0">
              <a:spAutoFit/>
            </a:bodyPr>
            <a:lstStyle/>
            <a:p>
              <a:pPr>
                <a:lnSpc>
                  <a:spcPts val="4200"/>
                </a:lnSpc>
              </a:pPr>
              <a:r>
                <a:rPr lang="en-US" sz="2800">
                  <a:solidFill>
                    <a:srgbClr val="1A1E2D"/>
                  </a:solidFill>
                  <a:cs typeface="Nunito"/>
                </a:rPr>
                <a:t>ব্যাংক সৃষ্ট অর্থ হলো - চলতি হিসাবে আমনত এবং সঞ্চয়ী হিসাবে আমানত যা চেকের দ্বারা তোলা যায়।</a:t>
              </a:r>
            </a:p>
          </p:txBody>
        </p:sp>
      </p:grpSp>
      <p:grpSp>
        <p:nvGrpSpPr>
          <p:cNvPr name="Group 14" id="14"/>
          <p:cNvGrpSpPr/>
          <p:nvPr/>
        </p:nvGrpSpPr>
        <p:grpSpPr>
          <a:xfrm rot="0">
            <a:off x="16273943" y="1224632"/>
            <a:ext cx="985357" cy="226106"/>
            <a:chOff x="0" y="0"/>
            <a:chExt cx="1313810" cy="301474"/>
          </a:xfrm>
        </p:grpSpPr>
        <p:grpSp>
          <p:nvGrpSpPr>
            <p:cNvPr name="Group 15" id="15"/>
            <p:cNvGrpSpPr/>
            <p:nvPr/>
          </p:nvGrpSpPr>
          <p:grpSpPr>
            <a:xfrm rot="0">
              <a:off x="0" y="0"/>
              <a:ext cx="301474" cy="301474"/>
              <a:chOff x="0" y="0"/>
              <a:chExt cx="6350000" cy="6350000"/>
            </a:xfrm>
          </p:grpSpPr>
          <p:sp>
            <p:nvSpPr>
              <p:cNvPr name="Freeform 16" id="16"/>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60053"/>
              </a:solidFill>
            </p:spPr>
          </p:sp>
        </p:grpSp>
        <p:grpSp>
          <p:nvGrpSpPr>
            <p:cNvPr name="Group 17" id="17"/>
            <p:cNvGrpSpPr/>
            <p:nvPr/>
          </p:nvGrpSpPr>
          <p:grpSpPr>
            <a:xfrm rot="0">
              <a:off x="506168" y="0"/>
              <a:ext cx="301474" cy="301474"/>
              <a:chOff x="0" y="0"/>
              <a:chExt cx="6350000" cy="6350000"/>
            </a:xfrm>
          </p:grpSpPr>
          <p:sp>
            <p:nvSpPr>
              <p:cNvPr name="Freeform 18" id="18"/>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nvGrpSpPr>
            <p:cNvPr name="Group 19" id="19"/>
            <p:cNvGrpSpPr/>
            <p:nvPr/>
          </p:nvGrpSpPr>
          <p:grpSpPr>
            <a:xfrm rot="0">
              <a:off x="1012335" y="0"/>
              <a:ext cx="301474" cy="301474"/>
              <a:chOff x="0" y="0"/>
              <a:chExt cx="6350000" cy="6350000"/>
            </a:xfrm>
          </p:grpSpPr>
          <p:sp>
            <p:nvSpPr>
              <p:cNvPr name="Freeform 20" id="20"/>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4233013">
            <a:off x="-1598758" y="3896092"/>
            <a:ext cx="20784673" cy="20784673"/>
          </a:xfrm>
          <a:prstGeom prst="rect">
            <a:avLst/>
          </a:prstGeom>
        </p:spPr>
      </p:pic>
      <p:grpSp>
        <p:nvGrpSpPr>
          <p:cNvPr name="Group 3" id="3"/>
          <p:cNvGrpSpPr/>
          <p:nvPr/>
        </p:nvGrpSpPr>
        <p:grpSpPr>
          <a:xfrm rot="0">
            <a:off x="3572918" y="5536405"/>
            <a:ext cx="5000955" cy="4375932"/>
            <a:chOff x="0" y="0"/>
            <a:chExt cx="6667940" cy="5834576"/>
          </a:xfrm>
        </p:grpSpPr>
        <p:sp>
          <p:nvSpPr>
            <p:cNvPr name="AutoShape 4" id="4"/>
            <p:cNvSpPr/>
            <p:nvPr/>
          </p:nvSpPr>
          <p:spPr>
            <a:xfrm rot="0">
              <a:off x="0" y="0"/>
              <a:ext cx="5707996" cy="1207273"/>
            </a:xfrm>
            <a:prstGeom prst="rect">
              <a:avLst/>
            </a:prstGeom>
            <a:solidFill>
              <a:srgbClr val="E60053"/>
            </a:solidFill>
          </p:spPr>
        </p:sp>
        <p:sp>
          <p:nvSpPr>
            <p:cNvPr name="TextBox 5" id="5"/>
            <p:cNvSpPr txBox="true"/>
            <p:nvPr/>
          </p:nvSpPr>
          <p:spPr>
            <a:xfrm rot="0">
              <a:off x="472937" y="298281"/>
              <a:ext cx="4762122" cy="553561"/>
            </a:xfrm>
            <a:prstGeom prst="rect">
              <a:avLst/>
            </a:prstGeom>
          </p:spPr>
          <p:txBody>
            <a:bodyPr anchor="t" rtlCol="false" tIns="0" lIns="0" bIns="0" rIns="0">
              <a:spAutoFit/>
            </a:bodyPr>
            <a:lstStyle/>
            <a:p>
              <a:pPr algn="ctr">
                <a:lnSpc>
                  <a:spcPts val="3500"/>
                </a:lnSpc>
              </a:pPr>
              <a:r>
                <a:rPr lang="en-US" sz="2500" spc="50">
                  <a:solidFill>
                    <a:srgbClr val="FFFFFF"/>
                  </a:solidFill>
                  <a:cs typeface="Nunito"/>
                </a:rPr>
                <a:t>অসীম বিহিত অর্থ</a:t>
              </a:r>
            </a:p>
          </p:txBody>
        </p:sp>
        <p:sp>
          <p:nvSpPr>
            <p:cNvPr name="TextBox 6" id="6"/>
            <p:cNvSpPr txBox="true"/>
            <p:nvPr/>
          </p:nvSpPr>
          <p:spPr>
            <a:xfrm rot="0">
              <a:off x="0" y="1662824"/>
              <a:ext cx="6667940" cy="4171752"/>
            </a:xfrm>
            <a:prstGeom prst="rect">
              <a:avLst/>
            </a:prstGeom>
          </p:spPr>
          <p:txBody>
            <a:bodyPr anchor="t" rtlCol="false" tIns="0" lIns="0" bIns="0" rIns="0">
              <a:spAutoFit/>
            </a:bodyPr>
            <a:lstStyle/>
            <a:p>
              <a:pPr>
                <a:lnSpc>
                  <a:spcPts val="4200"/>
                </a:lnSpc>
              </a:pPr>
              <a:r>
                <a:rPr lang="en-US" sz="2800">
                  <a:solidFill>
                    <a:srgbClr val="1A1E2D"/>
                  </a:solidFill>
                  <a:cs typeface="Nunito"/>
                </a:rPr>
                <a:t>অসীম বিহিত অর্থ বলতে বুঝায়, যে বিহিত অর্থ দ্বারা আইনগত যেকোনো পরিমান লেনদেন করা যায় এবং দেনা পাওনা পরিশোধ করলে পাওনাদার তা গ্রহণকরতে বাধ্য থাকে।</a:t>
              </a:r>
            </a:p>
          </p:txBody>
        </p:sp>
      </p:grpSp>
      <p:grpSp>
        <p:nvGrpSpPr>
          <p:cNvPr name="Group 7" id="7"/>
          <p:cNvGrpSpPr/>
          <p:nvPr/>
        </p:nvGrpSpPr>
        <p:grpSpPr>
          <a:xfrm rot="0">
            <a:off x="9538776" y="5536405"/>
            <a:ext cx="5000955" cy="3847399"/>
            <a:chOff x="0" y="0"/>
            <a:chExt cx="6667940" cy="5129865"/>
          </a:xfrm>
        </p:grpSpPr>
        <p:sp>
          <p:nvSpPr>
            <p:cNvPr name="AutoShape 8" id="8"/>
            <p:cNvSpPr/>
            <p:nvPr/>
          </p:nvSpPr>
          <p:spPr>
            <a:xfrm rot="0">
              <a:off x="0" y="0"/>
              <a:ext cx="5707996" cy="1207273"/>
            </a:xfrm>
            <a:prstGeom prst="rect">
              <a:avLst/>
            </a:prstGeom>
            <a:solidFill>
              <a:srgbClr val="E60053"/>
            </a:solidFill>
          </p:spPr>
        </p:sp>
        <p:sp>
          <p:nvSpPr>
            <p:cNvPr name="TextBox 9" id="9"/>
            <p:cNvSpPr txBox="true"/>
            <p:nvPr/>
          </p:nvSpPr>
          <p:spPr>
            <a:xfrm rot="0">
              <a:off x="472937" y="298281"/>
              <a:ext cx="4762122" cy="553561"/>
            </a:xfrm>
            <a:prstGeom prst="rect">
              <a:avLst/>
            </a:prstGeom>
          </p:spPr>
          <p:txBody>
            <a:bodyPr anchor="t" rtlCol="false" tIns="0" lIns="0" bIns="0" rIns="0">
              <a:spAutoFit/>
            </a:bodyPr>
            <a:lstStyle/>
            <a:p>
              <a:pPr algn="ctr" marL="0" indent="0" lvl="0">
                <a:lnSpc>
                  <a:spcPts val="3500"/>
                </a:lnSpc>
                <a:spcBef>
                  <a:spcPct val="0"/>
                </a:spcBef>
              </a:pPr>
              <a:r>
                <a:rPr lang="en-US" sz="2500" spc="50">
                  <a:solidFill>
                    <a:srgbClr val="FFFFFF"/>
                  </a:solidFill>
                  <a:cs typeface="Nunito"/>
                </a:rPr>
                <a:t>সসীম বিহিত অর্থ</a:t>
              </a:r>
            </a:p>
          </p:txBody>
        </p:sp>
        <p:sp>
          <p:nvSpPr>
            <p:cNvPr name="TextBox 10" id="10"/>
            <p:cNvSpPr txBox="true"/>
            <p:nvPr/>
          </p:nvSpPr>
          <p:spPr>
            <a:xfrm rot="0">
              <a:off x="0" y="1662824"/>
              <a:ext cx="6667940" cy="3467041"/>
            </a:xfrm>
            <a:prstGeom prst="rect">
              <a:avLst/>
            </a:prstGeom>
          </p:spPr>
          <p:txBody>
            <a:bodyPr anchor="t" rtlCol="false" tIns="0" lIns="0" bIns="0" rIns="0">
              <a:spAutoFit/>
            </a:bodyPr>
            <a:lstStyle/>
            <a:p>
              <a:pPr>
                <a:lnSpc>
                  <a:spcPts val="4200"/>
                </a:lnSpc>
              </a:pPr>
              <a:r>
                <a:rPr lang="en-US" sz="2800">
                  <a:solidFill>
                    <a:srgbClr val="1A1E2D"/>
                  </a:solidFill>
                  <a:cs typeface="Nunito"/>
                </a:rPr>
                <a:t>সসীম</a:t>
              </a:r>
              <a:r>
                <a:rPr lang="en-US" sz="2800">
                  <a:solidFill>
                    <a:srgbClr val="1A1E2D"/>
                  </a:solidFill>
                  <a:latin typeface="Nunito"/>
                </a:rPr>
                <a:t> বিহিত অর্থ বলতে বুঝায়, যে বিহিত অর্থ দ্বারা একটি নির্দিষ্ট সীমা পর্যন্ত লেনদেন করা যায়, আইনগত ভাবে জনগণকে অধিক গ্রহণে  বাধ্য করা যায় না।</a:t>
              </a:r>
            </a:p>
          </p:txBody>
        </p:sp>
      </p:grpSp>
      <p:grpSp>
        <p:nvGrpSpPr>
          <p:cNvPr name="Group 11" id="11"/>
          <p:cNvGrpSpPr/>
          <p:nvPr/>
        </p:nvGrpSpPr>
        <p:grpSpPr>
          <a:xfrm rot="0">
            <a:off x="16273943" y="1224632"/>
            <a:ext cx="985357" cy="226106"/>
            <a:chOff x="0" y="0"/>
            <a:chExt cx="1313810" cy="301474"/>
          </a:xfrm>
        </p:grpSpPr>
        <p:grpSp>
          <p:nvGrpSpPr>
            <p:cNvPr name="Group 12" id="12"/>
            <p:cNvGrpSpPr/>
            <p:nvPr/>
          </p:nvGrpSpPr>
          <p:grpSpPr>
            <a:xfrm rot="0">
              <a:off x="0" y="0"/>
              <a:ext cx="301474" cy="301474"/>
              <a:chOff x="0" y="0"/>
              <a:chExt cx="6350000" cy="6350000"/>
            </a:xfrm>
          </p:grpSpPr>
          <p:sp>
            <p:nvSpPr>
              <p:cNvPr name="Freeform 13" id="13"/>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60053"/>
              </a:solidFill>
            </p:spPr>
          </p:sp>
        </p:grpSp>
        <p:grpSp>
          <p:nvGrpSpPr>
            <p:cNvPr name="Group 14" id="14"/>
            <p:cNvGrpSpPr/>
            <p:nvPr/>
          </p:nvGrpSpPr>
          <p:grpSpPr>
            <a:xfrm rot="0">
              <a:off x="506168" y="0"/>
              <a:ext cx="301474" cy="301474"/>
              <a:chOff x="0" y="0"/>
              <a:chExt cx="6350000" cy="6350000"/>
            </a:xfrm>
          </p:grpSpPr>
          <p:sp>
            <p:nvSpPr>
              <p:cNvPr name="Freeform 15" id="15"/>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nvGrpSpPr>
            <p:cNvPr name="Group 16" id="16"/>
            <p:cNvGrpSpPr/>
            <p:nvPr/>
          </p:nvGrpSpPr>
          <p:grpSpPr>
            <a:xfrm rot="0">
              <a:off x="1012335" y="0"/>
              <a:ext cx="301474" cy="301474"/>
              <a:chOff x="0" y="0"/>
              <a:chExt cx="6350000" cy="6350000"/>
            </a:xfrm>
          </p:grpSpPr>
          <p:sp>
            <p:nvSpPr>
              <p:cNvPr name="Freeform 17" id="17"/>
              <p:cNvSpPr/>
              <p:nvPr/>
            </p:nvSpPr>
            <p:spPr>
              <a:xfrm>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grpSp>
        <p:nvGrpSpPr>
          <p:cNvPr name="Group 18" id="18"/>
          <p:cNvGrpSpPr/>
          <p:nvPr/>
        </p:nvGrpSpPr>
        <p:grpSpPr>
          <a:xfrm rot="0">
            <a:off x="3310474" y="1888266"/>
            <a:ext cx="11667051" cy="2089458"/>
            <a:chOff x="0" y="0"/>
            <a:chExt cx="15556068" cy="2785944"/>
          </a:xfrm>
        </p:grpSpPr>
        <p:sp>
          <p:nvSpPr>
            <p:cNvPr name="TextBox 19" id="19"/>
            <p:cNvSpPr txBox="true"/>
            <p:nvPr/>
          </p:nvSpPr>
          <p:spPr>
            <a:xfrm rot="0">
              <a:off x="0" y="2137748"/>
              <a:ext cx="15556068" cy="648196"/>
            </a:xfrm>
            <a:prstGeom prst="rect">
              <a:avLst/>
            </a:prstGeom>
          </p:spPr>
          <p:txBody>
            <a:bodyPr anchor="t" rtlCol="false" tIns="0" lIns="0" bIns="0" rIns="0">
              <a:spAutoFit/>
            </a:bodyPr>
            <a:lstStyle/>
            <a:p>
              <a:pPr algn="ctr">
                <a:lnSpc>
                  <a:spcPts val="4200"/>
                </a:lnSpc>
              </a:pPr>
              <a:r>
                <a:rPr lang="en-US" sz="2800">
                  <a:solidFill>
                    <a:srgbClr val="1A1E2D"/>
                  </a:solidFill>
                  <a:cs typeface="Nunito"/>
                </a:rPr>
                <a:t>বিহিত অর্থকে  দুভাগে ভাগ করা যায়</a:t>
              </a:r>
            </a:p>
          </p:txBody>
        </p:sp>
        <p:sp>
          <p:nvSpPr>
            <p:cNvPr name="TextBox 20" id="20"/>
            <p:cNvSpPr txBox="true"/>
            <p:nvPr/>
          </p:nvSpPr>
          <p:spPr>
            <a:xfrm rot="0">
              <a:off x="52951" y="76200"/>
              <a:ext cx="15503117" cy="1642533"/>
            </a:xfrm>
            <a:prstGeom prst="rect">
              <a:avLst/>
            </a:prstGeom>
          </p:spPr>
          <p:txBody>
            <a:bodyPr anchor="t" rtlCol="false" tIns="0" lIns="0" bIns="0" rIns="0">
              <a:spAutoFit/>
            </a:bodyPr>
            <a:lstStyle/>
            <a:p>
              <a:pPr algn="ctr">
                <a:lnSpc>
                  <a:spcPts val="9350"/>
                </a:lnSpc>
                <a:spcBef>
                  <a:spcPct val="0"/>
                </a:spcBef>
              </a:pPr>
              <a:r>
                <a:rPr lang="en-US" sz="8500">
                  <a:solidFill>
                    <a:srgbClr val="1A1E2D"/>
                  </a:solidFill>
                  <a:cs typeface="Noto Serif Display Black Bold"/>
                </a:rPr>
                <a:t>বিহিত অর্থ</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DAEHvo174uY</dc:identifier>
  <dcterms:modified xsi:type="dcterms:W3CDTF">2011-08-01T06:04:30Z</dcterms:modified>
  <cp:revision>1</cp:revision>
  <dc:title>অর্থ ও ব্যাংক-ব্যবস্থা</dc:title>
</cp:coreProperties>
</file>