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8" r:id="rId3"/>
    <p:sldId id="280" r:id="rId4"/>
    <p:sldId id="281" r:id="rId5"/>
    <p:sldId id="283" r:id="rId6"/>
    <p:sldId id="282" r:id="rId7"/>
    <p:sldId id="291" r:id="rId8"/>
    <p:sldId id="290" r:id="rId9"/>
    <p:sldId id="286" r:id="rId10"/>
    <p:sldId id="288" r:id="rId11"/>
    <p:sldId id="287" r:id="rId12"/>
    <p:sldId id="289" r:id="rId13"/>
    <p:sldId id="261" r:id="rId14"/>
    <p:sldId id="258" r:id="rId15"/>
    <p:sldId id="284" r:id="rId16"/>
    <p:sldId id="257" r:id="rId17"/>
    <p:sldId id="260" r:id="rId18"/>
    <p:sldId id="256" r:id="rId19"/>
    <p:sldId id="285" r:id="rId20"/>
    <p:sldId id="262" r:id="rId21"/>
    <p:sldId id="263" r:id="rId22"/>
    <p:sldId id="264" r:id="rId23"/>
    <p:sldId id="265" r:id="rId24"/>
    <p:sldId id="26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 d="100"/>
          <a:sy n="14" d="100"/>
        </p:scale>
        <p:origin x="-61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dictionary.cambridge.org/dictionary/english/strength" TargetMode="External"/><Relationship Id="rId3" Type="http://schemas.openxmlformats.org/officeDocument/2006/relationships/hyperlink" Target="https://www.thesaurus.com/browse/mystically" TargetMode="External"/><Relationship Id="rId7" Type="http://schemas.openxmlformats.org/officeDocument/2006/relationships/hyperlink" Target="https://dictionary.cambridge.org/dictionary/english/great" TargetMode="Externa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https://dictionary.cambridge.org/dictionary/english/show" TargetMode="External"/><Relationship Id="rId5" Type="http://schemas.openxmlformats.org/officeDocument/2006/relationships/hyperlink" Target="https://www.thesaurus.com/browse/piously" TargetMode="External"/><Relationship Id="rId4" Type="http://schemas.openxmlformats.org/officeDocument/2006/relationships/hyperlink" Target="https://www.thesaurus.com/browse/religiously" TargetMode="External"/><Relationship Id="rId9" Type="http://schemas.openxmlformats.org/officeDocument/2006/relationships/hyperlink" Target="https://dictionary.cambridge.org/dictionary/english/morall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saurus.com/browse/piety"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www.thesaurus.com/browse/virt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0160130_172709.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2667000" y="344269"/>
            <a:ext cx="1905000" cy="646331"/>
          </a:xfrm>
          <a:prstGeom prst="rect">
            <a:avLst/>
          </a:prstGeom>
          <a:blipFill>
            <a:blip r:embed="rId3" cstate="print"/>
            <a:tile tx="0" ty="0" sx="100000" sy="100000" flip="none" algn="tl"/>
          </a:blipFill>
        </p:spPr>
        <p:txBody>
          <a:bodyPr wrap="square" rtlCol="0">
            <a:spAutoFit/>
          </a:bodyPr>
          <a:lstStyle/>
          <a:p>
            <a:r>
              <a:rPr lang="en-US" sz="3600" dirty="0" smtClean="0">
                <a:solidFill>
                  <a:srgbClr val="00B050"/>
                </a:solidFill>
              </a:rPr>
              <a:t>welcome</a:t>
            </a:r>
            <a:endParaRPr lang="en-US" sz="3600"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2" cstate="print"/>
          <a:stretch>
            <a:fillRect/>
          </a:stretch>
        </p:blipFill>
        <p:spPr>
          <a:xfrm>
            <a:off x="457200" y="380999"/>
            <a:ext cx="8077200" cy="3733801"/>
          </a:xfrm>
          <a:prstGeom prst="rect">
            <a:avLst/>
          </a:prstGeom>
          <a:ln w="76200">
            <a:solidFill>
              <a:srgbClr val="00B050"/>
            </a:solidFill>
          </a:ln>
        </p:spPr>
      </p:pic>
      <p:sp>
        <p:nvSpPr>
          <p:cNvPr id="3" name="Rectangle 2"/>
          <p:cNvSpPr/>
          <p:nvPr/>
        </p:nvSpPr>
        <p:spPr>
          <a:xfrm>
            <a:off x="533400" y="4343400"/>
            <a:ext cx="1137171" cy="461665"/>
          </a:xfrm>
          <a:prstGeom prst="rect">
            <a:avLst/>
          </a:prstGeom>
          <a:solidFill>
            <a:schemeClr val="accent6">
              <a:lumMod val="75000"/>
            </a:schemeClr>
          </a:solidFill>
          <a:ln w="38100">
            <a:solidFill>
              <a:srgbClr val="00B050"/>
            </a:solidFill>
          </a:ln>
        </p:spPr>
        <p:txBody>
          <a:bodyPr wrap="none">
            <a:spAutoFit/>
          </a:bodyPr>
          <a:lstStyle/>
          <a:p>
            <a:r>
              <a:rPr lang="en-US" sz="2400" dirty="0" smtClean="0"/>
              <a:t>achieve</a:t>
            </a:r>
            <a:endParaRPr lang="en-US" sz="2400" dirty="0"/>
          </a:p>
        </p:txBody>
      </p:sp>
      <p:sp>
        <p:nvSpPr>
          <p:cNvPr id="4" name="Rectangle 3"/>
          <p:cNvSpPr/>
          <p:nvPr/>
        </p:nvSpPr>
        <p:spPr>
          <a:xfrm>
            <a:off x="533400" y="4948535"/>
            <a:ext cx="5526256" cy="461665"/>
          </a:xfrm>
          <a:prstGeom prst="rect">
            <a:avLst/>
          </a:prstGeom>
          <a:solidFill>
            <a:schemeClr val="accent6">
              <a:lumMod val="60000"/>
              <a:lumOff val="40000"/>
            </a:schemeClr>
          </a:solidFill>
          <a:ln w="38100">
            <a:solidFill>
              <a:srgbClr val="00B050"/>
            </a:solidFill>
          </a:ln>
        </p:spPr>
        <p:txBody>
          <a:bodyPr wrap="none">
            <a:spAutoFit/>
          </a:bodyPr>
          <a:lstStyle/>
          <a:p>
            <a:r>
              <a:rPr lang="en-US" sz="2400" dirty="0" smtClean="0"/>
              <a:t>Achieve means  earn, acquire, attain, gain, </a:t>
            </a:r>
            <a:endParaRPr lang="en-US" sz="2400" dirty="0"/>
          </a:p>
        </p:txBody>
      </p:sp>
      <p:sp>
        <p:nvSpPr>
          <p:cNvPr id="5" name="Rectangle 4"/>
          <p:cNvSpPr/>
          <p:nvPr/>
        </p:nvSpPr>
        <p:spPr>
          <a:xfrm>
            <a:off x="533400" y="5715000"/>
            <a:ext cx="8229600" cy="830997"/>
          </a:xfrm>
          <a:prstGeom prst="rect">
            <a:avLst/>
          </a:prstGeom>
          <a:solidFill>
            <a:schemeClr val="accent6">
              <a:lumMod val="60000"/>
              <a:lumOff val="40000"/>
            </a:schemeClr>
          </a:solidFill>
          <a:ln w="38100">
            <a:solidFill>
              <a:schemeClr val="accent2">
                <a:lumMod val="75000"/>
              </a:schemeClr>
            </a:solidFill>
          </a:ln>
        </p:spPr>
        <p:txBody>
          <a:bodyPr wrap="square">
            <a:spAutoFit/>
          </a:bodyPr>
          <a:lstStyle/>
          <a:p>
            <a:r>
              <a:rPr lang="en-US" sz="2400" dirty="0" smtClean="0"/>
              <a:t>we cannot achieve anything physically, mentally or spiritually if we are unclean in our body, mind and soul.</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ward-upward.jpg"/>
          <p:cNvPicPr>
            <a:picLocks noChangeAspect="1"/>
          </p:cNvPicPr>
          <p:nvPr/>
        </p:nvPicPr>
        <p:blipFill>
          <a:blip r:embed="rId2" cstate="print"/>
          <a:stretch>
            <a:fillRect/>
          </a:stretch>
        </p:blipFill>
        <p:spPr>
          <a:xfrm>
            <a:off x="228600" y="304799"/>
            <a:ext cx="8305800" cy="4038601"/>
          </a:xfrm>
          <a:prstGeom prst="rect">
            <a:avLst/>
          </a:prstGeom>
          <a:ln w="38100">
            <a:solidFill>
              <a:schemeClr val="accent2">
                <a:lumMod val="75000"/>
              </a:schemeClr>
            </a:solidFill>
          </a:ln>
        </p:spPr>
      </p:pic>
      <p:sp>
        <p:nvSpPr>
          <p:cNvPr id="3" name="Rectangle 2"/>
          <p:cNvSpPr/>
          <p:nvPr/>
        </p:nvSpPr>
        <p:spPr>
          <a:xfrm>
            <a:off x="152400" y="4648200"/>
            <a:ext cx="1407758" cy="461665"/>
          </a:xfrm>
          <a:prstGeom prst="rect">
            <a:avLst/>
          </a:prstGeom>
          <a:solidFill>
            <a:schemeClr val="accent3">
              <a:lumMod val="75000"/>
            </a:schemeClr>
          </a:solidFill>
          <a:ln w="38100">
            <a:solidFill>
              <a:srgbClr val="00B0F0"/>
            </a:solidFill>
          </a:ln>
        </p:spPr>
        <p:txBody>
          <a:bodyPr wrap="none">
            <a:spAutoFit/>
          </a:bodyPr>
          <a:lstStyle/>
          <a:p>
            <a:r>
              <a:rPr lang="en-US" sz="2400" dirty="0" smtClean="0"/>
              <a:t>spiritually</a:t>
            </a:r>
            <a:endParaRPr lang="en-US" sz="2400" dirty="0"/>
          </a:p>
        </p:txBody>
      </p:sp>
      <p:sp>
        <p:nvSpPr>
          <p:cNvPr id="4" name="Rectangle 3"/>
          <p:cNvSpPr/>
          <p:nvPr/>
        </p:nvSpPr>
        <p:spPr>
          <a:xfrm>
            <a:off x="152400" y="5172670"/>
            <a:ext cx="6400800" cy="461665"/>
          </a:xfrm>
          <a:prstGeom prst="rect">
            <a:avLst/>
          </a:prstGeom>
          <a:solidFill>
            <a:srgbClr val="92D050"/>
          </a:solidFill>
          <a:ln w="38100">
            <a:solidFill>
              <a:srgbClr val="00B0F0"/>
            </a:solidFill>
          </a:ln>
        </p:spPr>
        <p:txBody>
          <a:bodyPr wrap="square">
            <a:spAutoFit/>
          </a:bodyPr>
          <a:lstStyle/>
          <a:p>
            <a:r>
              <a:rPr lang="en-US" sz="2400" dirty="0" smtClean="0">
                <a:hlinkClick r:id="rId3"/>
              </a:rPr>
              <a:t>Spiritually means R</a:t>
            </a:r>
            <a:r>
              <a:rPr lang="en-US" sz="2400" dirty="0" smtClean="0">
                <a:hlinkClick r:id="rId4"/>
              </a:rPr>
              <a:t>eligiously</a:t>
            </a:r>
            <a:r>
              <a:rPr lang="en-US" sz="2400" dirty="0" smtClean="0"/>
              <a:t>,  </a:t>
            </a:r>
            <a:r>
              <a:rPr lang="en-US" sz="2400" dirty="0" smtClean="0">
                <a:hlinkClick r:id="rId3"/>
              </a:rPr>
              <a:t>mystically</a:t>
            </a:r>
            <a:r>
              <a:rPr lang="en-US" sz="2400" dirty="0" smtClean="0"/>
              <a:t>, </a:t>
            </a:r>
            <a:r>
              <a:rPr lang="en-US" sz="2400" dirty="0" smtClean="0">
                <a:hlinkClick r:id="rId5"/>
              </a:rPr>
              <a:t>piously</a:t>
            </a:r>
            <a:endParaRPr lang="en-US" sz="2400" dirty="0"/>
          </a:p>
        </p:txBody>
      </p:sp>
      <p:sp>
        <p:nvSpPr>
          <p:cNvPr id="5" name="Rectangle 4"/>
          <p:cNvSpPr/>
          <p:nvPr/>
        </p:nvSpPr>
        <p:spPr>
          <a:xfrm>
            <a:off x="76200" y="5791200"/>
            <a:ext cx="8458200" cy="523220"/>
          </a:xfrm>
          <a:prstGeom prst="rect">
            <a:avLst/>
          </a:prstGeom>
          <a:solidFill>
            <a:srgbClr val="00B050"/>
          </a:solidFill>
          <a:ln w="38100">
            <a:solidFill>
              <a:srgbClr val="FFFF00"/>
            </a:solidFill>
          </a:ln>
        </p:spPr>
        <p:txBody>
          <a:bodyPr wrap="square">
            <a:spAutoFit/>
          </a:bodyPr>
          <a:lstStyle/>
          <a:p>
            <a:r>
              <a:rPr lang="en-US" sz="2800" dirty="0" smtClean="0"/>
              <a:t>They </a:t>
            </a:r>
            <a:r>
              <a:rPr lang="en-US" sz="2800" dirty="0" smtClean="0">
                <a:hlinkClick r:id="rId6" tooltip="showed"/>
              </a:rPr>
              <a:t>showed</a:t>
            </a:r>
            <a:r>
              <a:rPr lang="en-US" sz="2800" dirty="0" smtClean="0"/>
              <a:t> </a:t>
            </a:r>
            <a:r>
              <a:rPr lang="en-US" sz="2800" dirty="0" smtClean="0">
                <a:hlinkClick r:id="rId7" tooltip="great"/>
              </a:rPr>
              <a:t>great</a:t>
            </a:r>
            <a:r>
              <a:rPr lang="en-US" sz="2800" dirty="0" smtClean="0"/>
              <a:t> </a:t>
            </a:r>
            <a:r>
              <a:rPr lang="en-US" sz="2800" dirty="0" smtClean="0">
                <a:hlinkClick r:id="rId8" tooltip="strength"/>
              </a:rPr>
              <a:t>strength</a:t>
            </a:r>
            <a:r>
              <a:rPr lang="en-US" sz="2800" dirty="0" smtClean="0"/>
              <a:t>, both </a:t>
            </a:r>
            <a:r>
              <a:rPr lang="en-US" sz="2800" dirty="0" smtClean="0">
                <a:hlinkClick r:id="rId9" tooltip="morally"/>
              </a:rPr>
              <a:t>morally</a:t>
            </a:r>
            <a:r>
              <a:rPr lang="en-US" sz="2800" dirty="0" smtClean="0"/>
              <a:t> and spiritually.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93422569_XLARGE-a72a8a2.jpg"/>
          <p:cNvPicPr>
            <a:picLocks noChangeAspect="1"/>
          </p:cNvPicPr>
          <p:nvPr/>
        </p:nvPicPr>
        <p:blipFill>
          <a:blip r:embed="rId2" cstate="print"/>
          <a:stretch>
            <a:fillRect/>
          </a:stretch>
        </p:blipFill>
        <p:spPr>
          <a:xfrm>
            <a:off x="457200" y="304800"/>
            <a:ext cx="8001000" cy="3886200"/>
          </a:xfrm>
          <a:prstGeom prst="rect">
            <a:avLst/>
          </a:prstGeom>
          <a:ln w="57150">
            <a:solidFill>
              <a:schemeClr val="tx1"/>
            </a:solidFill>
          </a:ln>
        </p:spPr>
      </p:pic>
      <p:sp>
        <p:nvSpPr>
          <p:cNvPr id="3" name="Rectangle 2"/>
          <p:cNvSpPr/>
          <p:nvPr/>
        </p:nvSpPr>
        <p:spPr>
          <a:xfrm>
            <a:off x="343410" y="4419600"/>
            <a:ext cx="1180590" cy="646331"/>
          </a:xfrm>
          <a:prstGeom prst="rect">
            <a:avLst/>
          </a:prstGeom>
          <a:solidFill>
            <a:srgbClr val="92D050"/>
          </a:solidFill>
          <a:ln w="38100">
            <a:solidFill>
              <a:srgbClr val="00B0F0"/>
            </a:solidFill>
          </a:ln>
        </p:spPr>
        <p:txBody>
          <a:bodyPr wrap="square">
            <a:spAutoFit/>
          </a:bodyPr>
          <a:lstStyle/>
          <a:p>
            <a:r>
              <a:rPr lang="en-US" sz="3600" dirty="0" smtClean="0"/>
              <a:t>soul</a:t>
            </a:r>
            <a:endParaRPr lang="en-US" sz="3600" dirty="0"/>
          </a:p>
        </p:txBody>
      </p:sp>
      <p:sp>
        <p:nvSpPr>
          <p:cNvPr id="4" name="Rectangle 3"/>
          <p:cNvSpPr/>
          <p:nvPr/>
        </p:nvSpPr>
        <p:spPr>
          <a:xfrm>
            <a:off x="332278" y="5181600"/>
            <a:ext cx="6449522" cy="523220"/>
          </a:xfrm>
          <a:prstGeom prst="rect">
            <a:avLst/>
          </a:prstGeom>
          <a:solidFill>
            <a:srgbClr val="92D050"/>
          </a:solidFill>
          <a:ln w="38100">
            <a:solidFill>
              <a:srgbClr val="00B0F0"/>
            </a:solidFill>
          </a:ln>
        </p:spPr>
        <p:txBody>
          <a:bodyPr wrap="none">
            <a:spAutoFit/>
          </a:bodyPr>
          <a:lstStyle/>
          <a:p>
            <a:r>
              <a:rPr lang="en-US" sz="2800" dirty="0" smtClean="0"/>
              <a:t>Soul means spirit, psyche, genie, heart, self</a:t>
            </a:r>
            <a:endParaRPr lang="en-US" sz="2800" dirty="0"/>
          </a:p>
        </p:txBody>
      </p:sp>
      <p:sp>
        <p:nvSpPr>
          <p:cNvPr id="5" name="Rectangle 4"/>
          <p:cNvSpPr/>
          <p:nvPr/>
        </p:nvSpPr>
        <p:spPr>
          <a:xfrm>
            <a:off x="304800" y="5867400"/>
            <a:ext cx="8610600" cy="830997"/>
          </a:xfrm>
          <a:prstGeom prst="rect">
            <a:avLst/>
          </a:prstGeom>
          <a:solidFill>
            <a:srgbClr val="92D050"/>
          </a:solidFill>
          <a:ln w="38100">
            <a:solidFill>
              <a:srgbClr val="00B050"/>
            </a:solidFill>
          </a:ln>
        </p:spPr>
        <p:txBody>
          <a:bodyPr wrap="square">
            <a:spAutoFit/>
          </a:bodyPr>
          <a:lstStyle/>
          <a:p>
            <a:r>
              <a:rPr lang="en-US" sz="2400" dirty="0" smtClean="0"/>
              <a:t>The </a:t>
            </a:r>
            <a:r>
              <a:rPr lang="en-US" sz="2400" i="1" dirty="0" smtClean="0"/>
              <a:t>soul</a:t>
            </a:r>
            <a:r>
              <a:rPr lang="en-US" sz="2400" dirty="0" smtClean="0"/>
              <a:t>, in many religious, philosophical, and mythological traditions, is the incorporeal essence of a living being.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1512720411.jpg"/>
          <p:cNvPicPr>
            <a:picLocks noChangeAspect="1"/>
          </p:cNvPicPr>
          <p:nvPr/>
        </p:nvPicPr>
        <p:blipFill>
          <a:blip r:embed="rId2" cstate="print"/>
          <a:stretch>
            <a:fillRect/>
          </a:stretch>
        </p:blipFill>
        <p:spPr>
          <a:xfrm>
            <a:off x="-1" y="76200"/>
            <a:ext cx="2667001" cy="2514600"/>
          </a:xfrm>
          <a:prstGeom prst="rect">
            <a:avLst/>
          </a:prstGeom>
          <a:ln w="57150">
            <a:solidFill>
              <a:schemeClr val="tx1"/>
            </a:solidFill>
          </a:ln>
        </p:spPr>
      </p:pic>
      <p:pic>
        <p:nvPicPr>
          <p:cNvPr id="3" name="Picture 2" descr="jbssss.jpg"/>
          <p:cNvPicPr>
            <a:picLocks noChangeAspect="1"/>
          </p:cNvPicPr>
          <p:nvPr/>
        </p:nvPicPr>
        <p:blipFill>
          <a:blip r:embed="rId3" cstate="print"/>
          <a:stretch>
            <a:fillRect/>
          </a:stretch>
        </p:blipFill>
        <p:spPr>
          <a:xfrm>
            <a:off x="5943600" y="76200"/>
            <a:ext cx="3112168" cy="2514600"/>
          </a:xfrm>
          <a:prstGeom prst="rect">
            <a:avLst/>
          </a:prstGeom>
          <a:ln w="57150">
            <a:solidFill>
              <a:schemeClr val="tx1"/>
            </a:solidFill>
          </a:ln>
        </p:spPr>
      </p:pic>
      <p:sp>
        <p:nvSpPr>
          <p:cNvPr id="4" name="Rectangle 3"/>
          <p:cNvSpPr/>
          <p:nvPr/>
        </p:nvSpPr>
        <p:spPr>
          <a:xfrm>
            <a:off x="76200" y="4397276"/>
            <a:ext cx="8991600" cy="2308324"/>
          </a:xfrm>
          <a:prstGeom prst="rect">
            <a:avLst/>
          </a:prstGeom>
          <a:solidFill>
            <a:srgbClr val="00B050"/>
          </a:solidFill>
          <a:ln w="38100">
            <a:solidFill>
              <a:srgbClr val="92D050"/>
            </a:solidFill>
          </a:ln>
        </p:spPr>
        <p:txBody>
          <a:bodyPr wrap="square">
            <a:spAutoFit/>
          </a:bodyPr>
          <a:lstStyle/>
          <a:p>
            <a:r>
              <a:rPr lang="en-US" sz="3600" dirty="0" smtClean="0"/>
              <a:t>First, we must keep our body clean. We should have a bath every day and wash our hair regularly. This will keep the body and hair free from dirt and bacteria.</a:t>
            </a:r>
            <a:endParaRPr lang="en-US" sz="3600" dirty="0"/>
          </a:p>
        </p:txBody>
      </p:sp>
      <p:pic>
        <p:nvPicPr>
          <p:cNvPr id="5" name="Picture 4" descr="sp-jjsomuchmore-webvert1-600x600.jpg"/>
          <p:cNvPicPr>
            <a:picLocks noChangeAspect="1"/>
          </p:cNvPicPr>
          <p:nvPr/>
        </p:nvPicPr>
        <p:blipFill>
          <a:blip r:embed="rId4" cstate="print"/>
          <a:stretch>
            <a:fillRect/>
          </a:stretch>
        </p:blipFill>
        <p:spPr>
          <a:xfrm>
            <a:off x="2743200" y="76200"/>
            <a:ext cx="3112168" cy="2514600"/>
          </a:xfrm>
          <a:prstGeom prst="rect">
            <a:avLst/>
          </a:prstGeom>
          <a:ln w="57150">
            <a:solidFill>
              <a:schemeClr val="tx1"/>
            </a:solidFill>
          </a:ln>
        </p:spPr>
      </p:pic>
      <p:sp>
        <p:nvSpPr>
          <p:cNvPr id="6" name="TextBox 5"/>
          <p:cNvSpPr txBox="1"/>
          <p:nvPr/>
        </p:nvSpPr>
        <p:spPr>
          <a:xfrm>
            <a:off x="2971800" y="3429000"/>
            <a:ext cx="2362200" cy="584775"/>
          </a:xfrm>
          <a:prstGeom prst="rect">
            <a:avLst/>
          </a:prstGeom>
          <a:solidFill>
            <a:srgbClr val="00B050"/>
          </a:solidFill>
          <a:ln w="57150">
            <a:solidFill>
              <a:srgbClr val="92D050"/>
            </a:solidFill>
          </a:ln>
        </p:spPr>
        <p:txBody>
          <a:bodyPr wrap="square" rtlCol="0">
            <a:spAutoFit/>
          </a:bodyPr>
          <a:lstStyle/>
          <a:p>
            <a:r>
              <a:rPr lang="en-US" sz="3200" dirty="0" smtClean="0"/>
              <a:t>Reading test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00253.jpg"/>
          <p:cNvPicPr>
            <a:picLocks noChangeAspect="1"/>
          </p:cNvPicPr>
          <p:nvPr/>
        </p:nvPicPr>
        <p:blipFill>
          <a:blip r:embed="rId2" cstate="print"/>
          <a:stretch>
            <a:fillRect/>
          </a:stretch>
        </p:blipFill>
        <p:spPr>
          <a:xfrm>
            <a:off x="152400" y="228600"/>
            <a:ext cx="4267200" cy="38100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5020270"/>
            <a:ext cx="9144000" cy="954107"/>
          </a:xfrm>
          <a:prstGeom prst="rect">
            <a:avLst/>
          </a:prstGeom>
          <a:solidFill>
            <a:srgbClr val="92D050"/>
          </a:solidFill>
          <a:ln w="38100">
            <a:solidFill>
              <a:srgbClr val="00B050"/>
            </a:solidFill>
          </a:ln>
        </p:spPr>
        <p:txBody>
          <a:bodyPr wrap="square">
            <a:spAutoFit/>
          </a:bodyPr>
          <a:lstStyle/>
          <a:p>
            <a:r>
              <a:rPr lang="en-US" sz="2800" dirty="0" smtClean="0"/>
              <a:t>Secondly, we should wash our clothes regularly. Dirty clothes give off bad smell and invite germs.</a:t>
            </a:r>
            <a:endParaRPr lang="en-US" sz="2800" dirty="0"/>
          </a:p>
        </p:txBody>
      </p:sp>
      <p:pic>
        <p:nvPicPr>
          <p:cNvPr id="6" name="Picture 5" descr="dirty-clothes-hanging-from-the-line-in-a-south-african-township-BXJJ9M.jpg"/>
          <p:cNvPicPr>
            <a:picLocks noChangeAspect="1"/>
          </p:cNvPicPr>
          <p:nvPr/>
        </p:nvPicPr>
        <p:blipFill>
          <a:blip r:embed="rId3" cstate="print"/>
          <a:stretch>
            <a:fillRect/>
          </a:stretch>
        </p:blipFill>
        <p:spPr>
          <a:xfrm>
            <a:off x="4648200" y="228600"/>
            <a:ext cx="4267200" cy="38100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5015805"/>
            <a:ext cx="8991600" cy="1384995"/>
          </a:xfrm>
          <a:prstGeom prst="rect">
            <a:avLst/>
          </a:prstGeom>
          <a:solidFill>
            <a:srgbClr val="92D050"/>
          </a:solidFill>
          <a:ln w="38100">
            <a:solidFill>
              <a:srgbClr val="00B050"/>
            </a:solidFill>
          </a:ln>
        </p:spPr>
        <p:txBody>
          <a:bodyPr wrap="square">
            <a:spAutoFit/>
          </a:bodyPr>
          <a:lstStyle/>
          <a:p>
            <a:r>
              <a:rPr lang="en-US" sz="2800" dirty="0" smtClean="0"/>
              <a:t>We should wear socks and shoes when we go out to protect our feet from dust and germs. It is also important to wash our hands before meals and after using the toilet.</a:t>
            </a:r>
            <a:endParaRPr lang="en-US" sz="2800" dirty="0"/>
          </a:p>
        </p:txBody>
      </p:sp>
      <p:pic>
        <p:nvPicPr>
          <p:cNvPr id="4" name="Picture 3" descr="mmase.jpg"/>
          <p:cNvPicPr>
            <a:picLocks noChangeAspect="1"/>
          </p:cNvPicPr>
          <p:nvPr/>
        </p:nvPicPr>
        <p:blipFill>
          <a:blip r:embed="rId2" cstate="print"/>
          <a:stretch>
            <a:fillRect/>
          </a:stretch>
        </p:blipFill>
        <p:spPr>
          <a:xfrm>
            <a:off x="228600" y="228600"/>
            <a:ext cx="4038600" cy="2133600"/>
          </a:xfrm>
          <a:prstGeom prst="rect">
            <a:avLst/>
          </a:prstGeom>
          <a:ln w="76200">
            <a:solidFill>
              <a:srgbClr val="92D050"/>
            </a:solidFill>
          </a:ln>
        </p:spPr>
      </p:pic>
      <p:pic>
        <p:nvPicPr>
          <p:cNvPr id="5" name="Picture 4" descr="সাবান-পানির-ঘাতটি-থাকলে-হাত-ধোঁয়ার-বিকল্প-উপায়-বলে-দিল-স্বাস্থ্য-সংস্থা.jpg"/>
          <p:cNvPicPr>
            <a:picLocks noChangeAspect="1"/>
          </p:cNvPicPr>
          <p:nvPr/>
        </p:nvPicPr>
        <p:blipFill>
          <a:blip r:embed="rId3" cstate="print"/>
          <a:stretch>
            <a:fillRect/>
          </a:stretch>
        </p:blipFill>
        <p:spPr>
          <a:xfrm>
            <a:off x="228600" y="2590799"/>
            <a:ext cx="4038600" cy="2286001"/>
          </a:xfrm>
          <a:prstGeom prst="rect">
            <a:avLst/>
          </a:prstGeom>
          <a:ln w="76200">
            <a:solidFill>
              <a:srgbClr val="92D050"/>
            </a:solidFill>
          </a:ln>
        </p:spPr>
      </p:pic>
      <p:pic>
        <p:nvPicPr>
          <p:cNvPr id="6" name="Picture 5" descr="index.jpg"/>
          <p:cNvPicPr>
            <a:picLocks noChangeAspect="1"/>
          </p:cNvPicPr>
          <p:nvPr/>
        </p:nvPicPr>
        <p:blipFill>
          <a:blip r:embed="rId4" cstate="print"/>
          <a:stretch>
            <a:fillRect/>
          </a:stretch>
        </p:blipFill>
        <p:spPr>
          <a:xfrm>
            <a:off x="4648200" y="228600"/>
            <a:ext cx="4038600" cy="2133600"/>
          </a:xfrm>
          <a:prstGeom prst="rect">
            <a:avLst/>
          </a:prstGeom>
          <a:ln w="76200">
            <a:solidFill>
              <a:srgbClr val="92D050"/>
            </a:solidFill>
          </a:ln>
        </p:spPr>
      </p:pic>
      <p:pic>
        <p:nvPicPr>
          <p:cNvPr id="7" name="Picture 6" descr="21791-launch_table.png"/>
          <p:cNvPicPr>
            <a:picLocks noChangeAspect="1"/>
          </p:cNvPicPr>
          <p:nvPr/>
        </p:nvPicPr>
        <p:blipFill>
          <a:blip r:embed="rId5" cstate="print"/>
          <a:stretch>
            <a:fillRect/>
          </a:stretch>
        </p:blipFill>
        <p:spPr>
          <a:xfrm>
            <a:off x="4648200" y="2590800"/>
            <a:ext cx="4038600" cy="2286000"/>
          </a:xfrm>
          <a:prstGeom prst="rect">
            <a:avLst/>
          </a:prstGeom>
          <a:ln w="76200">
            <a:solidFill>
              <a:srgbClr val="92D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8"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labadal_1549550065.jpg"/>
          <p:cNvPicPr>
            <a:picLocks noChangeAspect="1"/>
          </p:cNvPicPr>
          <p:nvPr/>
        </p:nvPicPr>
        <p:blipFill>
          <a:blip r:embed="rId2" cstate="print"/>
          <a:stretch>
            <a:fillRect/>
          </a:stretch>
        </p:blipFill>
        <p:spPr>
          <a:xfrm>
            <a:off x="228600" y="228600"/>
            <a:ext cx="2743200" cy="4038600"/>
          </a:xfrm>
          <a:prstGeom prst="rect">
            <a:avLst/>
          </a:prstGeom>
          <a:ln w="76200">
            <a:solidFill>
              <a:srgbClr val="92D050"/>
            </a:solidFill>
          </a:ln>
        </p:spPr>
      </p:pic>
      <p:pic>
        <p:nvPicPr>
          <p:cNvPr id="3" name="Picture 2" descr="unnamed.jpg"/>
          <p:cNvPicPr>
            <a:picLocks noChangeAspect="1"/>
          </p:cNvPicPr>
          <p:nvPr/>
        </p:nvPicPr>
        <p:blipFill>
          <a:blip r:embed="rId3" cstate="print"/>
          <a:stretch>
            <a:fillRect/>
          </a:stretch>
        </p:blipFill>
        <p:spPr>
          <a:xfrm>
            <a:off x="3048000" y="228600"/>
            <a:ext cx="3048000" cy="4038600"/>
          </a:xfrm>
          <a:prstGeom prst="rect">
            <a:avLst/>
          </a:prstGeom>
          <a:ln w="76200">
            <a:solidFill>
              <a:srgbClr val="92D050"/>
            </a:solidFill>
          </a:ln>
        </p:spPr>
      </p:pic>
      <p:pic>
        <p:nvPicPr>
          <p:cNvPr id="4" name="Picture 3" descr="231734Kalerkantho_19-02-24-45.jpg"/>
          <p:cNvPicPr>
            <a:picLocks noChangeAspect="1"/>
          </p:cNvPicPr>
          <p:nvPr/>
        </p:nvPicPr>
        <p:blipFill>
          <a:blip r:embed="rId4" cstate="print"/>
          <a:stretch>
            <a:fillRect/>
          </a:stretch>
        </p:blipFill>
        <p:spPr>
          <a:xfrm>
            <a:off x="6172200" y="228600"/>
            <a:ext cx="2743200" cy="4038600"/>
          </a:xfrm>
          <a:prstGeom prst="rect">
            <a:avLst/>
          </a:prstGeom>
          <a:ln w="76200">
            <a:solidFill>
              <a:srgbClr val="92D050"/>
            </a:solidFill>
          </a:ln>
        </p:spPr>
      </p:pic>
      <p:sp>
        <p:nvSpPr>
          <p:cNvPr id="5" name="Rectangle 4"/>
          <p:cNvSpPr/>
          <p:nvPr/>
        </p:nvSpPr>
        <p:spPr>
          <a:xfrm>
            <a:off x="304800" y="5410200"/>
            <a:ext cx="8610600" cy="1077218"/>
          </a:xfrm>
          <a:prstGeom prst="rect">
            <a:avLst/>
          </a:prstGeom>
          <a:solidFill>
            <a:srgbClr val="92D050"/>
          </a:solidFill>
          <a:ln w="76200">
            <a:solidFill>
              <a:srgbClr val="00B050"/>
            </a:solidFill>
          </a:ln>
        </p:spPr>
        <p:txBody>
          <a:bodyPr wrap="square">
            <a:spAutoFit/>
          </a:bodyPr>
          <a:lstStyle/>
          <a:p>
            <a:r>
              <a:rPr lang="en-US" sz="3200" dirty="0" smtClean="0"/>
              <a:t>We should brush our teeth twice a day, after breakfast and supper.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ting-nails-700x431.jpg"/>
          <p:cNvPicPr>
            <a:picLocks noChangeAspect="1"/>
          </p:cNvPicPr>
          <p:nvPr/>
        </p:nvPicPr>
        <p:blipFill>
          <a:blip r:embed="rId2" cstate="print"/>
          <a:stretch>
            <a:fillRect/>
          </a:stretch>
        </p:blipFill>
        <p:spPr>
          <a:xfrm>
            <a:off x="457200" y="457200"/>
            <a:ext cx="3962400" cy="4038600"/>
          </a:xfrm>
          <a:prstGeom prst="rect">
            <a:avLst/>
          </a:prstGeom>
          <a:ln w="76200">
            <a:solidFill>
              <a:srgbClr val="92D050"/>
            </a:solidFill>
          </a:ln>
        </p:spPr>
      </p:pic>
      <p:pic>
        <p:nvPicPr>
          <p:cNvPr id="3" name="Picture 2" descr="nokh-kata.jpg"/>
          <p:cNvPicPr>
            <a:picLocks noChangeAspect="1"/>
          </p:cNvPicPr>
          <p:nvPr/>
        </p:nvPicPr>
        <p:blipFill>
          <a:blip r:embed="rId3" cstate="print"/>
          <a:stretch>
            <a:fillRect/>
          </a:stretch>
        </p:blipFill>
        <p:spPr>
          <a:xfrm>
            <a:off x="4495800" y="457200"/>
            <a:ext cx="4267200" cy="4038600"/>
          </a:xfrm>
          <a:prstGeom prst="rect">
            <a:avLst/>
          </a:prstGeom>
          <a:ln w="76200">
            <a:solidFill>
              <a:srgbClr val="92D050"/>
            </a:solidFill>
          </a:ln>
        </p:spPr>
      </p:pic>
      <p:sp>
        <p:nvSpPr>
          <p:cNvPr id="4" name="Rectangle 3"/>
          <p:cNvSpPr/>
          <p:nvPr/>
        </p:nvSpPr>
        <p:spPr>
          <a:xfrm>
            <a:off x="533400" y="5678269"/>
            <a:ext cx="7162800" cy="646331"/>
          </a:xfrm>
          <a:prstGeom prst="rect">
            <a:avLst/>
          </a:prstGeom>
          <a:solidFill>
            <a:srgbClr val="00B050"/>
          </a:solidFill>
          <a:ln w="38100">
            <a:solidFill>
              <a:srgbClr val="92D050"/>
            </a:solidFill>
          </a:ln>
        </p:spPr>
        <p:txBody>
          <a:bodyPr wrap="square">
            <a:spAutoFit/>
          </a:bodyPr>
          <a:lstStyle/>
          <a:p>
            <a:r>
              <a:rPr lang="en-US" sz="3600" dirty="0" smtClean="0"/>
              <a:t>We must also cut our nails regularly.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0054_1.jpg"/>
          <p:cNvPicPr>
            <a:picLocks noChangeAspect="1"/>
          </p:cNvPicPr>
          <p:nvPr/>
        </p:nvPicPr>
        <p:blipFill>
          <a:blip r:embed="rId2" cstate="print"/>
          <a:stretch>
            <a:fillRect/>
          </a:stretch>
        </p:blipFill>
        <p:spPr>
          <a:xfrm>
            <a:off x="152400" y="304800"/>
            <a:ext cx="2590800" cy="4191000"/>
          </a:xfrm>
          <a:prstGeom prst="rect">
            <a:avLst/>
          </a:prstGeom>
          <a:ln w="76200">
            <a:solidFill>
              <a:srgbClr val="00B050"/>
            </a:solidFill>
          </a:ln>
        </p:spPr>
      </p:pic>
      <p:sp>
        <p:nvSpPr>
          <p:cNvPr id="3" name="Rectangle 2"/>
          <p:cNvSpPr/>
          <p:nvPr/>
        </p:nvSpPr>
        <p:spPr>
          <a:xfrm>
            <a:off x="381000" y="5325070"/>
            <a:ext cx="7924800" cy="1077218"/>
          </a:xfrm>
          <a:prstGeom prst="rect">
            <a:avLst/>
          </a:prstGeom>
          <a:solidFill>
            <a:srgbClr val="92D050"/>
          </a:solidFill>
          <a:ln w="38100">
            <a:solidFill>
              <a:srgbClr val="00B050"/>
            </a:solidFill>
          </a:ln>
        </p:spPr>
        <p:txBody>
          <a:bodyPr wrap="square">
            <a:spAutoFit/>
          </a:bodyPr>
          <a:lstStyle/>
          <a:p>
            <a:r>
              <a:rPr lang="en-US" sz="3200" dirty="0" smtClean="0"/>
              <a:t>Our drinking water must be pure. We can get pure water by boiling and filtering.</a:t>
            </a:r>
            <a:endParaRPr lang="en-US" sz="3200" dirty="0"/>
          </a:p>
        </p:txBody>
      </p:sp>
      <p:pic>
        <p:nvPicPr>
          <p:cNvPr id="4" name="Picture 3" descr="095222hot-water.jpg"/>
          <p:cNvPicPr>
            <a:picLocks noChangeAspect="1"/>
          </p:cNvPicPr>
          <p:nvPr/>
        </p:nvPicPr>
        <p:blipFill>
          <a:blip r:embed="rId3" cstate="print"/>
          <a:stretch>
            <a:fillRect/>
          </a:stretch>
        </p:blipFill>
        <p:spPr>
          <a:xfrm>
            <a:off x="2743200" y="304800"/>
            <a:ext cx="3200400" cy="4191000"/>
          </a:xfrm>
          <a:prstGeom prst="rect">
            <a:avLst/>
          </a:prstGeom>
          <a:ln w="76200">
            <a:solidFill>
              <a:srgbClr val="00B050"/>
            </a:solidFill>
          </a:ln>
        </p:spPr>
      </p:pic>
      <p:pic>
        <p:nvPicPr>
          <p:cNvPr id="5" name="Picture 4" descr="unnamed.jpg"/>
          <p:cNvPicPr>
            <a:picLocks noChangeAspect="1"/>
          </p:cNvPicPr>
          <p:nvPr/>
        </p:nvPicPr>
        <p:blipFill>
          <a:blip r:embed="rId4" cstate="print"/>
          <a:stretch>
            <a:fillRect/>
          </a:stretch>
        </p:blipFill>
        <p:spPr>
          <a:xfrm>
            <a:off x="6019800" y="304800"/>
            <a:ext cx="2971800" cy="4191000"/>
          </a:xfrm>
          <a:prstGeom prst="rect">
            <a:avLst/>
          </a:prstGeom>
          <a:ln w="7620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68676"/>
            <a:ext cx="8839200" cy="2308324"/>
          </a:xfrm>
          <a:prstGeom prst="rect">
            <a:avLst/>
          </a:prstGeom>
          <a:solidFill>
            <a:srgbClr val="92D050"/>
          </a:solidFill>
          <a:ln w="28575">
            <a:solidFill>
              <a:srgbClr val="00B0F0"/>
            </a:solidFill>
          </a:ln>
        </p:spPr>
        <p:txBody>
          <a:bodyPr wrap="square">
            <a:spAutoFit/>
          </a:bodyPr>
          <a:lstStyle/>
          <a:p>
            <a:r>
              <a:rPr lang="en-US" sz="3600" dirty="0" smtClean="0"/>
              <a:t>Finally, we should keep our surroundings and environment clean . If we do and follow all the above things properly, we will be able to lead a healthy and happy life.</a:t>
            </a:r>
            <a:endParaRPr lang="en-US" sz="3600" dirty="0"/>
          </a:p>
        </p:txBody>
      </p:sp>
      <p:pic>
        <p:nvPicPr>
          <p:cNvPr id="3" name="Picture 2" descr="1495726817.jpg"/>
          <p:cNvPicPr>
            <a:picLocks noChangeAspect="1"/>
          </p:cNvPicPr>
          <p:nvPr/>
        </p:nvPicPr>
        <p:blipFill>
          <a:blip r:embed="rId2" cstate="print"/>
          <a:stretch>
            <a:fillRect/>
          </a:stretch>
        </p:blipFill>
        <p:spPr>
          <a:xfrm>
            <a:off x="304800" y="381000"/>
            <a:ext cx="4038600" cy="2875878"/>
          </a:xfrm>
          <a:prstGeom prst="rect">
            <a:avLst/>
          </a:prstGeom>
          <a:ln w="38100">
            <a:solidFill>
              <a:srgbClr val="92D050"/>
            </a:solidFill>
          </a:ln>
        </p:spPr>
      </p:pic>
      <p:pic>
        <p:nvPicPr>
          <p:cNvPr id="4" name="Picture 3" descr="kG9sFtSWVh85R150gevEwPiJgcChscOoX2LRCVkM.jpeg"/>
          <p:cNvPicPr>
            <a:picLocks noChangeAspect="1"/>
          </p:cNvPicPr>
          <p:nvPr/>
        </p:nvPicPr>
        <p:blipFill>
          <a:blip r:embed="rId3" cstate="print"/>
          <a:stretch>
            <a:fillRect/>
          </a:stretch>
        </p:blipFill>
        <p:spPr>
          <a:xfrm>
            <a:off x="4572000" y="381000"/>
            <a:ext cx="4114800" cy="2895600"/>
          </a:xfrm>
          <a:prstGeom prst="rect">
            <a:avLst/>
          </a:prstGeom>
          <a:ln w="38100">
            <a:solidFill>
              <a:srgbClr val="92D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0160201_134547.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733800" y="1868031"/>
            <a:ext cx="5867400" cy="2246769"/>
          </a:xfrm>
          <a:prstGeom prst="rect">
            <a:avLst/>
          </a:prstGeom>
          <a:noFill/>
        </p:spPr>
        <p:txBody>
          <a:bodyPr wrap="square" rtlCol="0">
            <a:spAutoFit/>
          </a:bodyPr>
          <a:lstStyle/>
          <a:p>
            <a:r>
              <a:rPr lang="en-US" sz="2800" dirty="0" err="1" smtClean="0"/>
              <a:t>Ujjal</a:t>
            </a:r>
            <a:r>
              <a:rPr lang="en-US" sz="2800" dirty="0" smtClean="0"/>
              <a:t> Kumar </a:t>
            </a:r>
            <a:r>
              <a:rPr lang="en-US" sz="2800" dirty="0" err="1" smtClean="0"/>
              <a:t>Ghosh</a:t>
            </a:r>
            <a:r>
              <a:rPr lang="en-US" sz="2800" dirty="0" smtClean="0"/>
              <a:t> </a:t>
            </a:r>
          </a:p>
          <a:p>
            <a:r>
              <a:rPr lang="en-US" sz="2800" dirty="0" smtClean="0"/>
              <a:t>Assistant Teacher(</a:t>
            </a:r>
            <a:r>
              <a:rPr lang="en-US" sz="2800" dirty="0" err="1" smtClean="0"/>
              <a:t>english</a:t>
            </a:r>
            <a:r>
              <a:rPr lang="en-US" sz="2800" dirty="0" smtClean="0"/>
              <a:t>)</a:t>
            </a:r>
          </a:p>
          <a:p>
            <a:r>
              <a:rPr lang="en-US" sz="2800" dirty="0" err="1" smtClean="0"/>
              <a:t>Chuadanga</a:t>
            </a:r>
            <a:r>
              <a:rPr lang="en-US" sz="2800" dirty="0" smtClean="0"/>
              <a:t> </a:t>
            </a:r>
            <a:r>
              <a:rPr lang="en-US" sz="2800" dirty="0" err="1" smtClean="0"/>
              <a:t>Krishnanagor</a:t>
            </a:r>
            <a:r>
              <a:rPr lang="en-US" sz="2800" dirty="0" smtClean="0"/>
              <a:t> high school</a:t>
            </a:r>
          </a:p>
          <a:p>
            <a:r>
              <a:rPr lang="en-US" sz="2800" dirty="0" err="1" smtClean="0"/>
              <a:t>Panjia</a:t>
            </a:r>
            <a:r>
              <a:rPr lang="en-US" sz="2800" dirty="0" smtClean="0"/>
              <a:t>, </a:t>
            </a:r>
            <a:r>
              <a:rPr lang="en-US" sz="2800" dirty="0" err="1" smtClean="0"/>
              <a:t>Keshabpur</a:t>
            </a:r>
            <a:r>
              <a:rPr lang="en-US" sz="2800" dirty="0" smtClean="0"/>
              <a:t>, </a:t>
            </a:r>
            <a:r>
              <a:rPr lang="en-US" sz="2800" dirty="0" err="1" smtClean="0"/>
              <a:t>Jassore</a:t>
            </a:r>
            <a:endParaRPr lang="en-US" sz="2800" dirty="0" smtClean="0"/>
          </a:p>
          <a:p>
            <a:endParaRPr lang="en-US" sz="2800" dirty="0"/>
          </a:p>
        </p:txBody>
      </p:sp>
      <p:sp>
        <p:nvSpPr>
          <p:cNvPr id="5" name="TextBox 4"/>
          <p:cNvSpPr txBox="1"/>
          <p:nvPr/>
        </p:nvSpPr>
        <p:spPr>
          <a:xfrm>
            <a:off x="6172200" y="4267200"/>
            <a:ext cx="3048000" cy="830997"/>
          </a:xfrm>
          <a:prstGeom prst="rect">
            <a:avLst/>
          </a:prstGeom>
          <a:noFill/>
        </p:spPr>
        <p:txBody>
          <a:bodyPr wrap="square" rtlCol="0">
            <a:spAutoFit/>
          </a:bodyPr>
          <a:lstStyle/>
          <a:p>
            <a:r>
              <a:rPr lang="en-US" sz="2400" dirty="0" err="1" smtClean="0"/>
              <a:t>Class:Eight</a:t>
            </a:r>
            <a:endParaRPr lang="en-US" sz="2400" dirty="0" smtClean="0"/>
          </a:p>
          <a:p>
            <a:r>
              <a:rPr lang="en-US" sz="2400" dirty="0" smtClean="0"/>
              <a:t>English First paper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799344"/>
            <a:ext cx="7162800" cy="2677656"/>
          </a:xfrm>
          <a:prstGeom prst="rect">
            <a:avLst/>
          </a:prstGeom>
          <a:solidFill>
            <a:srgbClr val="92D050"/>
          </a:solidFill>
          <a:ln w="57150">
            <a:solidFill>
              <a:srgbClr val="00B0F0"/>
            </a:solidFill>
          </a:ln>
        </p:spPr>
        <p:txBody>
          <a:bodyPr wrap="square" rtlCol="0">
            <a:spAutoFit/>
          </a:bodyPr>
          <a:lstStyle/>
          <a:p>
            <a:r>
              <a:rPr lang="en-US" sz="2400" b="1" dirty="0" smtClean="0"/>
              <a:t>B True or false? If false, give the correct information.</a:t>
            </a:r>
          </a:p>
          <a:p>
            <a:r>
              <a:rPr lang="en-US" sz="2400" dirty="0" smtClean="0"/>
              <a:t>1 Cleanliness is part of good health.</a:t>
            </a:r>
          </a:p>
          <a:p>
            <a:r>
              <a:rPr lang="en-US" sz="2400" dirty="0" smtClean="0"/>
              <a:t>2 Cleanliness is very important for mental health.</a:t>
            </a:r>
          </a:p>
          <a:p>
            <a:r>
              <a:rPr lang="en-US" sz="2400" dirty="0" smtClean="0"/>
              <a:t>3 We need to wear socks and shoes to look smart.</a:t>
            </a:r>
          </a:p>
          <a:p>
            <a:r>
              <a:rPr lang="en-US" sz="2400" dirty="0" smtClean="0"/>
              <a:t>4 We need to brush our teeth before meals.</a:t>
            </a:r>
          </a:p>
          <a:p>
            <a:r>
              <a:rPr lang="en-US" sz="2400" dirty="0" smtClean="0"/>
              <a:t>5 We must keep ourselves clean.</a:t>
            </a:r>
          </a:p>
          <a:p>
            <a:r>
              <a:rPr lang="en-US" sz="2400" dirty="0" smtClean="0"/>
              <a:t>6 We can have pure drinking water from tube wells.</a:t>
            </a:r>
            <a:endParaRPr lang="en-US" sz="2400" dirty="0"/>
          </a:p>
        </p:txBody>
      </p:sp>
      <p:sp>
        <p:nvSpPr>
          <p:cNvPr id="3" name="TextBox 2"/>
          <p:cNvSpPr txBox="1"/>
          <p:nvPr/>
        </p:nvSpPr>
        <p:spPr>
          <a:xfrm>
            <a:off x="762000" y="304800"/>
            <a:ext cx="1524000" cy="400110"/>
          </a:xfrm>
          <a:prstGeom prst="rect">
            <a:avLst/>
          </a:prstGeom>
          <a:solidFill>
            <a:srgbClr val="00B0F0"/>
          </a:solidFill>
          <a:ln w="38100">
            <a:solidFill>
              <a:srgbClr val="92D050"/>
            </a:solidFill>
          </a:ln>
        </p:spPr>
        <p:txBody>
          <a:bodyPr wrap="square" rtlCol="0">
            <a:spAutoFit/>
          </a:bodyPr>
          <a:lstStyle/>
          <a:p>
            <a:r>
              <a:rPr lang="en-US" sz="2000" dirty="0" smtClean="0"/>
              <a:t>Writing test</a:t>
            </a:r>
            <a:endParaRPr lang="en-US" sz="2000" dirty="0"/>
          </a:p>
        </p:txBody>
      </p:sp>
      <p:sp>
        <p:nvSpPr>
          <p:cNvPr id="4" name="TextBox 3"/>
          <p:cNvSpPr txBox="1"/>
          <p:nvPr/>
        </p:nvSpPr>
        <p:spPr>
          <a:xfrm>
            <a:off x="2971800" y="3124200"/>
            <a:ext cx="2209800" cy="461665"/>
          </a:xfrm>
          <a:prstGeom prst="rect">
            <a:avLst/>
          </a:prstGeom>
          <a:solidFill>
            <a:schemeClr val="accent2">
              <a:lumMod val="60000"/>
              <a:lumOff val="40000"/>
            </a:schemeClr>
          </a:solidFill>
          <a:ln w="38100">
            <a:solidFill>
              <a:srgbClr val="92D050"/>
            </a:solidFill>
          </a:ln>
        </p:spPr>
        <p:txBody>
          <a:bodyPr wrap="square" rtlCol="0">
            <a:spAutoFit/>
          </a:bodyPr>
          <a:lstStyle/>
          <a:p>
            <a:r>
              <a:rPr lang="en-US" sz="2400" dirty="0" smtClean="0"/>
              <a:t>Individual work</a:t>
            </a:r>
            <a:endParaRPr lang="en-US" sz="2400" dirty="0"/>
          </a:p>
        </p:txBody>
      </p:sp>
      <p:pic>
        <p:nvPicPr>
          <p:cNvPr id="5" name="Picture 4" descr="13321716_517798058404525_6969665089687839450_n.jpg"/>
          <p:cNvPicPr>
            <a:picLocks noChangeAspect="1"/>
          </p:cNvPicPr>
          <p:nvPr/>
        </p:nvPicPr>
        <p:blipFill>
          <a:blip r:embed="rId2" cstate="print"/>
          <a:stretch>
            <a:fillRect/>
          </a:stretch>
        </p:blipFill>
        <p:spPr>
          <a:xfrm>
            <a:off x="2590800" y="152400"/>
            <a:ext cx="4191000" cy="2667000"/>
          </a:xfrm>
          <a:prstGeom prst="rect">
            <a:avLst/>
          </a:prstGeom>
          <a:ln w="5715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397276"/>
            <a:ext cx="7924800" cy="2308324"/>
          </a:xfrm>
          <a:prstGeom prst="rect">
            <a:avLst/>
          </a:prstGeom>
          <a:solidFill>
            <a:schemeClr val="tx2">
              <a:lumMod val="40000"/>
              <a:lumOff val="60000"/>
            </a:schemeClr>
          </a:solidFill>
          <a:ln w="57150">
            <a:solidFill>
              <a:srgbClr val="92D050"/>
            </a:solidFill>
          </a:ln>
        </p:spPr>
        <p:txBody>
          <a:bodyPr wrap="square" rtlCol="0">
            <a:spAutoFit/>
          </a:bodyPr>
          <a:lstStyle/>
          <a:p>
            <a:r>
              <a:rPr lang="en-US" sz="2400" b="1" dirty="0" smtClean="0"/>
              <a:t>C Complete the following sentences.</a:t>
            </a:r>
          </a:p>
          <a:p>
            <a:r>
              <a:rPr lang="en-US" sz="2400" dirty="0" smtClean="0"/>
              <a:t>1 If we are healthy, we ----------------------------- .</a:t>
            </a:r>
          </a:p>
          <a:p>
            <a:r>
              <a:rPr lang="en-US" sz="2400" dirty="0" smtClean="0"/>
              <a:t>2 We must be clean so that-------------------------- .</a:t>
            </a:r>
          </a:p>
          <a:p>
            <a:r>
              <a:rPr lang="en-US" sz="2400" dirty="0" smtClean="0"/>
              <a:t>3 You must exercise to ------------------------------- .</a:t>
            </a:r>
          </a:p>
          <a:p>
            <a:r>
              <a:rPr lang="en-US" sz="2400" dirty="0" smtClean="0"/>
              <a:t>4 Nobody likes an ----------------------------------- .</a:t>
            </a:r>
          </a:p>
          <a:p>
            <a:r>
              <a:rPr lang="en-US" sz="2400" dirty="0" smtClean="0"/>
              <a:t>5 If we obey the laws of hygiene, we ----------------</a:t>
            </a:r>
            <a:endParaRPr lang="en-US" sz="2400" dirty="0"/>
          </a:p>
        </p:txBody>
      </p:sp>
      <p:sp>
        <p:nvSpPr>
          <p:cNvPr id="3" name="TextBox 2"/>
          <p:cNvSpPr txBox="1"/>
          <p:nvPr/>
        </p:nvSpPr>
        <p:spPr>
          <a:xfrm>
            <a:off x="3505200" y="3505200"/>
            <a:ext cx="1447800" cy="461665"/>
          </a:xfrm>
          <a:prstGeom prst="rect">
            <a:avLst/>
          </a:prstGeom>
          <a:solidFill>
            <a:srgbClr val="00B050"/>
          </a:solidFill>
          <a:ln w="38100">
            <a:solidFill>
              <a:srgbClr val="92D050"/>
            </a:solidFill>
          </a:ln>
        </p:spPr>
        <p:txBody>
          <a:bodyPr wrap="square" rtlCol="0">
            <a:spAutoFit/>
          </a:bodyPr>
          <a:lstStyle/>
          <a:p>
            <a:r>
              <a:rPr lang="en-US" sz="2400" dirty="0" smtClean="0"/>
              <a:t>Pair work</a:t>
            </a:r>
            <a:endParaRPr lang="en-US" sz="2400" dirty="0"/>
          </a:p>
        </p:txBody>
      </p:sp>
      <p:pic>
        <p:nvPicPr>
          <p:cNvPr id="4" name="Picture 3" descr="hqdefault.jpg"/>
          <p:cNvPicPr>
            <a:picLocks noChangeAspect="1"/>
          </p:cNvPicPr>
          <p:nvPr/>
        </p:nvPicPr>
        <p:blipFill>
          <a:blip r:embed="rId2" cstate="print"/>
          <a:stretch>
            <a:fillRect/>
          </a:stretch>
        </p:blipFill>
        <p:spPr>
          <a:xfrm>
            <a:off x="838200" y="228600"/>
            <a:ext cx="7696200" cy="3048000"/>
          </a:xfrm>
          <a:prstGeom prst="rect">
            <a:avLst/>
          </a:prstGeom>
          <a:ln w="57150">
            <a:solidFill>
              <a:srgbClr val="00B0F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262497"/>
            <a:ext cx="8229600" cy="2062103"/>
          </a:xfrm>
          <a:prstGeom prst="rect">
            <a:avLst/>
          </a:prstGeom>
          <a:solidFill>
            <a:schemeClr val="accent2">
              <a:lumMod val="60000"/>
              <a:lumOff val="40000"/>
            </a:schemeClr>
          </a:solidFill>
          <a:ln w="38100">
            <a:solidFill>
              <a:srgbClr val="00B050"/>
            </a:solidFill>
          </a:ln>
        </p:spPr>
        <p:txBody>
          <a:bodyPr wrap="square" rtlCol="0">
            <a:spAutoFit/>
          </a:bodyPr>
          <a:lstStyle/>
          <a:p>
            <a:r>
              <a:rPr lang="en-US" sz="3200" dirty="0" smtClean="0"/>
              <a:t>1 What can be a hotbed of germs?</a:t>
            </a:r>
          </a:p>
          <a:p>
            <a:r>
              <a:rPr lang="en-US" sz="3200" dirty="0" smtClean="0"/>
              <a:t>2 How many times should we brush our teeth a day?</a:t>
            </a:r>
          </a:p>
          <a:p>
            <a:r>
              <a:rPr lang="en-US" sz="3200" dirty="0" smtClean="0"/>
              <a:t>3 What kind of water should we drink?</a:t>
            </a:r>
            <a:endParaRPr lang="en-US" sz="3200" dirty="0"/>
          </a:p>
        </p:txBody>
      </p:sp>
      <p:sp>
        <p:nvSpPr>
          <p:cNvPr id="3" name="TextBox 2"/>
          <p:cNvSpPr txBox="1"/>
          <p:nvPr/>
        </p:nvSpPr>
        <p:spPr>
          <a:xfrm>
            <a:off x="3581400" y="3200400"/>
            <a:ext cx="1981200" cy="461665"/>
          </a:xfrm>
          <a:prstGeom prst="rect">
            <a:avLst/>
          </a:prstGeom>
          <a:solidFill>
            <a:srgbClr val="92D050"/>
          </a:solidFill>
          <a:ln w="38100">
            <a:solidFill>
              <a:srgbClr val="FFFF00"/>
            </a:solidFill>
          </a:ln>
        </p:spPr>
        <p:txBody>
          <a:bodyPr wrap="square" rtlCol="0">
            <a:spAutoFit/>
          </a:bodyPr>
          <a:lstStyle/>
          <a:p>
            <a:r>
              <a:rPr lang="en-US" sz="2400" dirty="0" smtClean="0"/>
              <a:t>Group work</a:t>
            </a:r>
            <a:endParaRPr lang="en-US" sz="2400" dirty="0"/>
          </a:p>
        </p:txBody>
      </p:sp>
      <p:pic>
        <p:nvPicPr>
          <p:cNvPr id="4" name="Picture 3" descr="mre4.png"/>
          <p:cNvPicPr>
            <a:picLocks noChangeAspect="1"/>
          </p:cNvPicPr>
          <p:nvPr/>
        </p:nvPicPr>
        <p:blipFill>
          <a:blip r:embed="rId2" cstate="print"/>
          <a:stretch>
            <a:fillRect/>
          </a:stretch>
        </p:blipFill>
        <p:spPr>
          <a:xfrm>
            <a:off x="1219201" y="152400"/>
            <a:ext cx="6705600" cy="2667000"/>
          </a:xfrm>
          <a:prstGeom prst="rect">
            <a:avLst/>
          </a:prstGeom>
          <a:ln w="5715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971871"/>
            <a:ext cx="7696200" cy="1200329"/>
          </a:xfrm>
          <a:prstGeom prst="rect">
            <a:avLst/>
          </a:prstGeom>
          <a:solidFill>
            <a:srgbClr val="92D050"/>
          </a:solidFill>
          <a:ln w="57150">
            <a:solidFill>
              <a:srgbClr val="00B0F0"/>
            </a:solidFill>
          </a:ln>
        </p:spPr>
        <p:txBody>
          <a:bodyPr wrap="square" rtlCol="0">
            <a:spAutoFit/>
          </a:bodyPr>
          <a:lstStyle/>
          <a:p>
            <a:r>
              <a:rPr lang="en-US" sz="3600" dirty="0" smtClean="0"/>
              <a:t>Write a dialogue between two friends about hygiene </a:t>
            </a:r>
            <a:endParaRPr lang="en-US" sz="3600" dirty="0"/>
          </a:p>
        </p:txBody>
      </p:sp>
      <p:sp>
        <p:nvSpPr>
          <p:cNvPr id="3" name="TextBox 2"/>
          <p:cNvSpPr txBox="1"/>
          <p:nvPr/>
        </p:nvSpPr>
        <p:spPr>
          <a:xfrm>
            <a:off x="2895600" y="3733800"/>
            <a:ext cx="2057400" cy="584775"/>
          </a:xfrm>
          <a:prstGeom prst="rect">
            <a:avLst/>
          </a:prstGeom>
          <a:solidFill>
            <a:schemeClr val="accent2">
              <a:lumMod val="60000"/>
              <a:lumOff val="40000"/>
            </a:schemeClr>
          </a:solidFill>
          <a:ln w="57150">
            <a:solidFill>
              <a:srgbClr val="92D050"/>
            </a:solidFill>
          </a:ln>
        </p:spPr>
        <p:txBody>
          <a:bodyPr wrap="square" rtlCol="0">
            <a:spAutoFit/>
          </a:bodyPr>
          <a:lstStyle/>
          <a:p>
            <a:r>
              <a:rPr lang="en-US" sz="3200" dirty="0" smtClean="0"/>
              <a:t>Homework</a:t>
            </a:r>
            <a:endParaRPr lang="en-US" sz="3200" dirty="0"/>
          </a:p>
        </p:txBody>
      </p:sp>
      <p:pic>
        <p:nvPicPr>
          <p:cNvPr id="4" name="Picture 3" descr="images.png"/>
          <p:cNvPicPr>
            <a:picLocks noChangeAspect="1"/>
          </p:cNvPicPr>
          <p:nvPr/>
        </p:nvPicPr>
        <p:blipFill>
          <a:blip r:embed="rId2" cstate="print"/>
          <a:stretch>
            <a:fillRect/>
          </a:stretch>
        </p:blipFill>
        <p:spPr>
          <a:xfrm>
            <a:off x="609600" y="152400"/>
            <a:ext cx="7239000" cy="2890837"/>
          </a:xfrm>
          <a:prstGeom prst="rect">
            <a:avLst/>
          </a:prstGeom>
          <a:ln w="38100">
            <a:solidFill>
              <a:srgbClr val="00B0F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dex.jpg"/>
          <p:cNvPicPr>
            <a:picLocks noChangeAspect="1"/>
          </p:cNvPicPr>
          <p:nvPr/>
        </p:nvPicPr>
        <p:blipFill>
          <a:blip r:embed="rId2" cstate="print"/>
          <a:stretch>
            <a:fillRect/>
          </a:stretch>
        </p:blipFill>
        <p:spPr>
          <a:xfrm>
            <a:off x="0" y="0"/>
            <a:ext cx="9144000" cy="6858000"/>
          </a:xfrm>
          <a:prstGeom prst="rect">
            <a:avLst/>
          </a:prstGeom>
          <a:ln w="57150">
            <a:solidFill>
              <a:srgbClr val="00B050"/>
            </a:solidFill>
          </a:ln>
        </p:spPr>
      </p:pic>
      <p:sp>
        <p:nvSpPr>
          <p:cNvPr id="4" name="TextBox 3"/>
          <p:cNvSpPr txBox="1"/>
          <p:nvPr/>
        </p:nvSpPr>
        <p:spPr>
          <a:xfrm>
            <a:off x="381000" y="457200"/>
            <a:ext cx="2438400" cy="707886"/>
          </a:xfrm>
          <a:prstGeom prst="rect">
            <a:avLst/>
          </a:prstGeom>
          <a:solidFill>
            <a:schemeClr val="accent2">
              <a:lumMod val="60000"/>
              <a:lumOff val="40000"/>
            </a:schemeClr>
          </a:solidFill>
          <a:ln w="57150">
            <a:solidFill>
              <a:schemeClr val="tx1"/>
            </a:solidFill>
          </a:ln>
        </p:spPr>
        <p:txBody>
          <a:bodyPr wrap="square" rtlCol="0">
            <a:spAutoFit/>
          </a:bodyPr>
          <a:lstStyle/>
          <a:p>
            <a:r>
              <a:rPr lang="en-US" sz="4000" dirty="0" smtClean="0"/>
              <a:t>Good bye</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3614_bangladesh_pratidin_WHOs-coronavirus-response-e1585152942158.jpg"/>
          <p:cNvPicPr>
            <a:picLocks noChangeAspect="1"/>
          </p:cNvPicPr>
          <p:nvPr/>
        </p:nvPicPr>
        <p:blipFill>
          <a:blip r:embed="rId2" cstate="print"/>
          <a:stretch>
            <a:fillRect/>
          </a:stretch>
        </p:blipFill>
        <p:spPr>
          <a:xfrm>
            <a:off x="0" y="0"/>
            <a:ext cx="9144000" cy="5715000"/>
          </a:xfrm>
          <a:prstGeom prst="rect">
            <a:avLst/>
          </a:prstGeom>
        </p:spPr>
      </p:pic>
      <p:sp>
        <p:nvSpPr>
          <p:cNvPr id="3" name="TextBox 2"/>
          <p:cNvSpPr txBox="1"/>
          <p:nvPr/>
        </p:nvSpPr>
        <p:spPr>
          <a:xfrm>
            <a:off x="76200" y="6096000"/>
            <a:ext cx="2057400" cy="584775"/>
          </a:xfrm>
          <a:prstGeom prst="rect">
            <a:avLst/>
          </a:prstGeom>
          <a:solidFill>
            <a:schemeClr val="accent6"/>
          </a:solidFill>
        </p:spPr>
        <p:txBody>
          <a:bodyPr wrap="square" rtlCol="0">
            <a:spAutoFit/>
          </a:bodyPr>
          <a:lstStyle/>
          <a:p>
            <a:r>
              <a:rPr lang="en-US" sz="3200" dirty="0" smtClean="0"/>
              <a:t>What is it?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0" y="0"/>
            <a:ext cx="914399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00px-Poster_'Stop_microbes_-_wash_your_hands'_(19915737951).jpg"/>
          <p:cNvPicPr>
            <a:picLocks noChangeAspect="1"/>
          </p:cNvPicPr>
          <p:nvPr/>
        </p:nvPicPr>
        <p:blipFill>
          <a:blip r:embed="rId2" cstate="print"/>
          <a:stretch>
            <a:fillRect/>
          </a:stretch>
        </p:blipFill>
        <p:spPr>
          <a:xfrm>
            <a:off x="-152400" y="0"/>
            <a:ext cx="9296400" cy="6858000"/>
          </a:xfrm>
          <a:prstGeom prst="rect">
            <a:avLst/>
          </a:prstGeom>
        </p:spPr>
      </p:pic>
      <p:sp>
        <p:nvSpPr>
          <p:cNvPr id="3" name="TextBox 2"/>
          <p:cNvSpPr txBox="1"/>
          <p:nvPr/>
        </p:nvSpPr>
        <p:spPr>
          <a:xfrm>
            <a:off x="1524000" y="5562600"/>
            <a:ext cx="5791200" cy="830997"/>
          </a:xfrm>
          <a:prstGeom prst="rect">
            <a:avLst/>
          </a:prstGeom>
          <a:solidFill>
            <a:srgbClr val="00B050"/>
          </a:solidFill>
        </p:spPr>
        <p:txBody>
          <a:bodyPr wrap="square" rtlCol="0">
            <a:spAutoFit/>
          </a:bodyPr>
          <a:lstStyle/>
          <a:p>
            <a:r>
              <a:rPr lang="en-US" sz="4800" dirty="0" smtClean="0"/>
              <a:t>What are they doing?</a:t>
            </a:r>
            <a:endParaRPr lang="en-US" sz="4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ster_'Stop_microbes_use_good_hygiene'.jpg"/>
          <p:cNvPicPr>
            <a:picLocks noChangeAspect="1"/>
          </p:cNvPicPr>
          <p:nvPr/>
        </p:nvPicPr>
        <p:blipFill>
          <a:blip r:embed="rId2" cstate="print"/>
          <a:stretch>
            <a:fillRect/>
          </a:stretch>
        </p:blipFill>
        <p:spPr>
          <a:xfrm>
            <a:off x="0" y="0"/>
            <a:ext cx="9144000" cy="5562600"/>
          </a:xfrm>
          <a:prstGeom prst="rect">
            <a:avLst/>
          </a:prstGeom>
        </p:spPr>
      </p:pic>
      <p:sp>
        <p:nvSpPr>
          <p:cNvPr id="3" name="TextBox 2"/>
          <p:cNvSpPr txBox="1"/>
          <p:nvPr/>
        </p:nvSpPr>
        <p:spPr>
          <a:xfrm>
            <a:off x="228600" y="4572000"/>
            <a:ext cx="8915400" cy="707886"/>
          </a:xfrm>
          <a:prstGeom prst="rect">
            <a:avLst/>
          </a:prstGeom>
          <a:solidFill>
            <a:srgbClr val="92D050"/>
          </a:solidFill>
        </p:spPr>
        <p:txBody>
          <a:bodyPr wrap="square" rtlCol="0">
            <a:spAutoFit/>
          </a:bodyPr>
          <a:lstStyle/>
          <a:p>
            <a:r>
              <a:rPr lang="en-US" sz="4000" dirty="0" smtClean="0"/>
              <a:t>               Use good Hygiene</a:t>
            </a:r>
            <a:endParaRPr lang="en-US" sz="4000" dirty="0"/>
          </a:p>
        </p:txBody>
      </p:sp>
      <p:sp>
        <p:nvSpPr>
          <p:cNvPr id="4" name="TextBox 3"/>
          <p:cNvSpPr txBox="1"/>
          <p:nvPr/>
        </p:nvSpPr>
        <p:spPr>
          <a:xfrm>
            <a:off x="228600" y="5257800"/>
            <a:ext cx="8915400" cy="1569660"/>
          </a:xfrm>
          <a:prstGeom prst="rect">
            <a:avLst/>
          </a:prstGeom>
          <a:solidFill>
            <a:srgbClr val="92D050"/>
          </a:solidFill>
        </p:spPr>
        <p:txBody>
          <a:bodyPr wrap="square" rtlCol="0">
            <a:spAutoFit/>
          </a:bodyPr>
          <a:lstStyle/>
          <a:p>
            <a:r>
              <a:rPr lang="en-US" sz="3200" dirty="0" smtClean="0"/>
              <a:t>               Today’s lesson is Hygiene</a:t>
            </a:r>
          </a:p>
          <a:p>
            <a:r>
              <a:rPr lang="en-US" sz="3200" dirty="0" smtClean="0"/>
              <a:t>                        Unit-Three</a:t>
            </a:r>
          </a:p>
          <a:p>
            <a:r>
              <a:rPr lang="en-US" sz="3200" dirty="0" smtClean="0"/>
              <a:t>                      Lesson-Three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28600"/>
            <a:ext cx="3255635" cy="584775"/>
          </a:xfrm>
          <a:prstGeom prst="rect">
            <a:avLst/>
          </a:prstGeom>
          <a:solidFill>
            <a:schemeClr val="accent6">
              <a:lumMod val="75000"/>
            </a:schemeClr>
          </a:solidFill>
          <a:ln w="57150">
            <a:solidFill>
              <a:schemeClr val="accent1">
                <a:lumMod val="75000"/>
              </a:schemeClr>
            </a:solidFill>
          </a:ln>
        </p:spPr>
        <p:txBody>
          <a:bodyPr wrap="none">
            <a:spAutoFit/>
          </a:bodyPr>
          <a:lstStyle/>
          <a:p>
            <a:pPr fontAlgn="auto">
              <a:spcBef>
                <a:spcPts val="0"/>
              </a:spcBef>
              <a:spcAft>
                <a:spcPts val="0"/>
              </a:spcAft>
              <a:defRPr/>
            </a:pPr>
            <a:r>
              <a:rPr lang="en-US" sz="3200" dirty="0" smtClean="0"/>
              <a:t>Learning Outcome</a:t>
            </a:r>
            <a:endParaRPr lang="en-US" sz="3200" dirty="0"/>
          </a:p>
        </p:txBody>
      </p:sp>
      <p:sp>
        <p:nvSpPr>
          <p:cNvPr id="3" name="Rectangle 2"/>
          <p:cNvSpPr/>
          <p:nvPr/>
        </p:nvSpPr>
        <p:spPr>
          <a:xfrm>
            <a:off x="762000" y="1143000"/>
            <a:ext cx="6324600" cy="1077218"/>
          </a:xfrm>
          <a:prstGeom prst="rect">
            <a:avLst/>
          </a:prstGeom>
          <a:solidFill>
            <a:schemeClr val="accent5"/>
          </a:solidFill>
          <a:ln w="57150">
            <a:solidFill>
              <a:srgbClr val="00B050"/>
            </a:solidFill>
          </a:ln>
        </p:spPr>
        <p:txBody>
          <a:bodyPr wrap="square">
            <a:spAutoFit/>
          </a:bodyPr>
          <a:lstStyle/>
          <a:p>
            <a:r>
              <a:rPr lang="en-US" sz="3200" dirty="0" smtClean="0">
                <a:latin typeface="Times New Roman" pitchFamily="18" charset="0"/>
                <a:cs typeface="Times New Roman" pitchFamily="18" charset="0"/>
              </a:rPr>
              <a:t>By the end of the lesson learners will be able to:</a:t>
            </a:r>
            <a:endParaRPr lang="en-US" sz="3200" dirty="0">
              <a:latin typeface="Times New Roman" pitchFamily="18" charset="0"/>
              <a:cs typeface="Times New Roman" pitchFamily="18" charset="0"/>
            </a:endParaRPr>
          </a:p>
        </p:txBody>
      </p:sp>
      <p:sp>
        <p:nvSpPr>
          <p:cNvPr id="4" name="Rectangle 3"/>
          <p:cNvSpPr/>
          <p:nvPr/>
        </p:nvSpPr>
        <p:spPr>
          <a:xfrm>
            <a:off x="304800" y="2590800"/>
            <a:ext cx="8382000" cy="4031873"/>
          </a:xfrm>
          <a:prstGeom prst="rect">
            <a:avLst/>
          </a:prstGeom>
          <a:solidFill>
            <a:schemeClr val="accent5">
              <a:lumMod val="60000"/>
              <a:lumOff val="40000"/>
            </a:schemeClr>
          </a:solidFill>
          <a:ln w="38100">
            <a:solidFill>
              <a:srgbClr val="92D050"/>
            </a:solidFill>
          </a:ln>
        </p:spPr>
        <p:txBody>
          <a:bodyPr wrap="square">
            <a:spAutoFit/>
          </a:bodyPr>
          <a:lstStyle/>
          <a:p>
            <a:pPr marL="457200" indent="-457200">
              <a:buFont typeface="Wingdings" pitchFamily="2" charset="2"/>
              <a:buChar char="v"/>
            </a:pPr>
            <a:r>
              <a:rPr lang="en-US" sz="3200" dirty="0" smtClean="0">
                <a:latin typeface="Times New Roman" pitchFamily="18" charset="0"/>
                <a:cs typeface="Times New Roman" pitchFamily="18" charset="0"/>
              </a:rPr>
              <a:t>talk about a picture</a:t>
            </a:r>
          </a:p>
          <a:p>
            <a:pPr marL="457200" indent="-457200">
              <a:buFont typeface="Wingdings" pitchFamily="2" charset="2"/>
              <a:buChar char="v"/>
            </a:pPr>
            <a:r>
              <a:rPr lang="en-US" sz="3200" dirty="0" smtClean="0">
                <a:latin typeface="Times New Roman" pitchFamily="18" charset="0"/>
                <a:cs typeface="Times New Roman" pitchFamily="18" charset="0"/>
              </a:rPr>
              <a:t>use new words:  </a:t>
            </a:r>
            <a:r>
              <a:rPr lang="en-US" sz="3200" dirty="0" smtClean="0"/>
              <a:t>hygiene, godliness, achieve, spiritually, soul</a:t>
            </a:r>
            <a:endParaRPr lang="en-US" sz="3200" dirty="0" smtClean="0">
              <a:latin typeface="Times New Roman" pitchFamily="18" charset="0"/>
              <a:cs typeface="Times New Roman" pitchFamily="18" charset="0"/>
            </a:endParaRPr>
          </a:p>
          <a:p>
            <a:pPr marL="457200" indent="-457200">
              <a:buFont typeface="Wingdings" pitchFamily="2" charset="2"/>
              <a:buChar char="v"/>
            </a:pPr>
            <a:r>
              <a:rPr lang="en-US" sz="3200" dirty="0" smtClean="0">
                <a:latin typeface="Times New Roman" pitchFamily="18" charset="0"/>
                <a:cs typeface="Times New Roman" pitchFamily="18" charset="0"/>
              </a:rPr>
              <a:t>True or false ? If false give the correct information.</a:t>
            </a:r>
          </a:p>
          <a:p>
            <a:pPr marL="457200" indent="-457200">
              <a:buFont typeface="Wingdings" pitchFamily="2" charset="2"/>
              <a:buChar char="v"/>
            </a:pPr>
            <a:r>
              <a:rPr lang="en-US" sz="3200" dirty="0" smtClean="0">
                <a:latin typeface="Times New Roman" pitchFamily="18" charset="0"/>
                <a:cs typeface="Times New Roman" pitchFamily="18" charset="0"/>
              </a:rPr>
              <a:t>Ask and answer question</a:t>
            </a:r>
          </a:p>
          <a:p>
            <a:pPr marL="457200" indent="-457200">
              <a:buFont typeface="Wingdings" pitchFamily="2" charset="2"/>
              <a:buChar char="v"/>
            </a:pPr>
            <a:r>
              <a:rPr lang="en-US" sz="3200" dirty="0" smtClean="0">
                <a:latin typeface="Times New Roman" pitchFamily="18" charset="0"/>
                <a:cs typeface="Times New Roman" pitchFamily="18" charset="0"/>
              </a:rPr>
              <a:t>Complete the following sentences</a:t>
            </a:r>
          </a:p>
          <a:p>
            <a:pPr marL="457200" indent="-457200">
              <a:buFont typeface="Wingdings" pitchFamily="2" charset="2"/>
              <a:buChar char="v"/>
            </a:pPr>
            <a:r>
              <a:rPr lang="en-US" sz="3200" dirty="0" smtClean="0">
                <a:latin typeface="Times New Roman" pitchFamily="18" charset="0"/>
                <a:cs typeface="Times New Roman" pitchFamily="18" charset="0"/>
              </a:rPr>
              <a:t>Write a dialogue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253335"/>
            <a:ext cx="5638800" cy="461665"/>
          </a:xfrm>
          <a:prstGeom prst="rect">
            <a:avLst/>
          </a:prstGeom>
          <a:solidFill>
            <a:schemeClr val="accent5">
              <a:lumMod val="60000"/>
              <a:lumOff val="40000"/>
            </a:schemeClr>
          </a:solidFill>
          <a:ln w="38100">
            <a:solidFill>
              <a:srgbClr val="00B050"/>
            </a:solidFill>
          </a:ln>
        </p:spPr>
        <p:txBody>
          <a:bodyPr wrap="square">
            <a:spAutoFit/>
          </a:bodyPr>
          <a:lstStyle/>
          <a:p>
            <a:r>
              <a:rPr lang="en-US" sz="2400" dirty="0" smtClean="0"/>
              <a:t>Hygiene means cleanliness , purity, sterility </a:t>
            </a:r>
            <a:endParaRPr lang="en-US" sz="2400" dirty="0"/>
          </a:p>
        </p:txBody>
      </p:sp>
      <p:pic>
        <p:nvPicPr>
          <p:cNvPr id="3" name="Picture 2" descr="Homeopathy-Tips-for-Hygiene.jpg"/>
          <p:cNvPicPr>
            <a:picLocks noChangeAspect="1"/>
          </p:cNvPicPr>
          <p:nvPr/>
        </p:nvPicPr>
        <p:blipFill>
          <a:blip r:embed="rId2" cstate="print"/>
          <a:stretch>
            <a:fillRect/>
          </a:stretch>
        </p:blipFill>
        <p:spPr>
          <a:xfrm>
            <a:off x="152400" y="228600"/>
            <a:ext cx="8763000" cy="4191000"/>
          </a:xfrm>
          <a:prstGeom prst="rect">
            <a:avLst/>
          </a:prstGeom>
          <a:ln w="57150">
            <a:solidFill>
              <a:schemeClr val="accent2">
                <a:lumMod val="75000"/>
              </a:schemeClr>
            </a:solidFill>
          </a:ln>
        </p:spPr>
      </p:pic>
      <p:sp>
        <p:nvSpPr>
          <p:cNvPr id="5" name="TextBox 4"/>
          <p:cNvSpPr txBox="1"/>
          <p:nvPr/>
        </p:nvSpPr>
        <p:spPr>
          <a:xfrm>
            <a:off x="533400" y="4572000"/>
            <a:ext cx="1676400" cy="523220"/>
          </a:xfrm>
          <a:prstGeom prst="rect">
            <a:avLst/>
          </a:prstGeom>
          <a:solidFill>
            <a:srgbClr val="92D050"/>
          </a:solidFill>
          <a:ln w="38100">
            <a:solidFill>
              <a:srgbClr val="00B050"/>
            </a:solidFill>
          </a:ln>
        </p:spPr>
        <p:txBody>
          <a:bodyPr wrap="square" rtlCol="0">
            <a:spAutoFit/>
          </a:bodyPr>
          <a:lstStyle/>
          <a:p>
            <a:r>
              <a:rPr lang="en-US" sz="2800" dirty="0" smtClean="0"/>
              <a:t>hygiene</a:t>
            </a:r>
            <a:endParaRPr lang="en-US" sz="2800" dirty="0"/>
          </a:p>
        </p:txBody>
      </p:sp>
      <p:sp>
        <p:nvSpPr>
          <p:cNvPr id="6" name="Rectangle 5"/>
          <p:cNvSpPr/>
          <p:nvPr/>
        </p:nvSpPr>
        <p:spPr>
          <a:xfrm>
            <a:off x="533400" y="5874603"/>
            <a:ext cx="6477000" cy="830997"/>
          </a:xfrm>
          <a:prstGeom prst="rect">
            <a:avLst/>
          </a:prstGeom>
          <a:solidFill>
            <a:schemeClr val="accent6">
              <a:lumMod val="75000"/>
            </a:schemeClr>
          </a:solidFill>
          <a:ln w="38100">
            <a:solidFill>
              <a:srgbClr val="00B0F0"/>
            </a:solidFill>
          </a:ln>
        </p:spPr>
        <p:txBody>
          <a:bodyPr wrap="square">
            <a:spAutoFit/>
          </a:bodyPr>
          <a:lstStyle/>
          <a:p>
            <a:r>
              <a:rPr lang="en-US" sz="2400" dirty="0" smtClean="0"/>
              <a:t>The word ‘hygiene’ means the practice of keeping ourselves clean.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jpg"/>
          <p:cNvPicPr>
            <a:picLocks noChangeAspect="1"/>
          </p:cNvPicPr>
          <p:nvPr/>
        </p:nvPicPr>
        <p:blipFill>
          <a:blip r:embed="rId2" cstate="print"/>
          <a:stretch>
            <a:fillRect/>
          </a:stretch>
        </p:blipFill>
        <p:spPr>
          <a:xfrm>
            <a:off x="228600" y="152400"/>
            <a:ext cx="8610600" cy="4572000"/>
          </a:xfrm>
          <a:prstGeom prst="rect">
            <a:avLst/>
          </a:prstGeom>
          <a:ln w="57150">
            <a:solidFill>
              <a:srgbClr val="00B050"/>
            </a:solidFill>
          </a:ln>
        </p:spPr>
      </p:pic>
      <p:sp>
        <p:nvSpPr>
          <p:cNvPr id="3" name="Rectangle 2"/>
          <p:cNvSpPr/>
          <p:nvPr/>
        </p:nvSpPr>
        <p:spPr>
          <a:xfrm>
            <a:off x="76200" y="4876800"/>
            <a:ext cx="1347933" cy="461665"/>
          </a:xfrm>
          <a:prstGeom prst="rect">
            <a:avLst/>
          </a:prstGeom>
          <a:solidFill>
            <a:srgbClr val="00B050"/>
          </a:solidFill>
          <a:ln w="28575">
            <a:solidFill>
              <a:srgbClr val="92D050"/>
            </a:solidFill>
          </a:ln>
        </p:spPr>
        <p:txBody>
          <a:bodyPr wrap="none">
            <a:spAutoFit/>
          </a:bodyPr>
          <a:lstStyle/>
          <a:p>
            <a:r>
              <a:rPr lang="en-US" sz="2400" dirty="0" smtClean="0"/>
              <a:t>godliness</a:t>
            </a:r>
            <a:endParaRPr lang="en-US" sz="2400" dirty="0"/>
          </a:p>
        </p:txBody>
      </p:sp>
      <p:sp>
        <p:nvSpPr>
          <p:cNvPr id="5" name="Rectangle 4"/>
          <p:cNvSpPr/>
          <p:nvPr/>
        </p:nvSpPr>
        <p:spPr>
          <a:xfrm>
            <a:off x="76200" y="5562600"/>
            <a:ext cx="4114800" cy="461665"/>
          </a:xfrm>
          <a:prstGeom prst="rect">
            <a:avLst/>
          </a:prstGeom>
          <a:solidFill>
            <a:srgbClr val="92D050"/>
          </a:solidFill>
          <a:ln w="38100">
            <a:solidFill>
              <a:srgbClr val="00B050"/>
            </a:solidFill>
          </a:ln>
        </p:spPr>
        <p:txBody>
          <a:bodyPr wrap="square">
            <a:spAutoFit/>
          </a:bodyPr>
          <a:lstStyle/>
          <a:p>
            <a:r>
              <a:rPr lang="en-US" sz="2400" dirty="0" smtClean="0">
                <a:hlinkClick r:id="rId3"/>
              </a:rPr>
              <a:t>Godliness means  Piety</a:t>
            </a:r>
            <a:r>
              <a:rPr lang="en-US" sz="2400" dirty="0" smtClean="0"/>
              <a:t>, </a:t>
            </a:r>
            <a:r>
              <a:rPr lang="en-US" sz="2400" dirty="0" smtClean="0">
                <a:hlinkClick r:id="rId4"/>
              </a:rPr>
              <a:t>virtue</a:t>
            </a:r>
            <a:endParaRPr lang="en-US" sz="2400" dirty="0"/>
          </a:p>
        </p:txBody>
      </p:sp>
      <p:sp>
        <p:nvSpPr>
          <p:cNvPr id="6" name="Rectangle 5"/>
          <p:cNvSpPr/>
          <p:nvPr/>
        </p:nvSpPr>
        <p:spPr>
          <a:xfrm>
            <a:off x="76200" y="6248400"/>
            <a:ext cx="5491119" cy="461665"/>
          </a:xfrm>
          <a:prstGeom prst="rect">
            <a:avLst/>
          </a:prstGeom>
          <a:solidFill>
            <a:srgbClr val="92D050"/>
          </a:solidFill>
          <a:ln w="57150">
            <a:solidFill>
              <a:srgbClr val="00B050"/>
            </a:solidFill>
          </a:ln>
        </p:spPr>
        <p:txBody>
          <a:bodyPr wrap="none">
            <a:spAutoFit/>
          </a:bodyPr>
          <a:lstStyle/>
          <a:p>
            <a:r>
              <a:rPr lang="en-US" sz="2400" dirty="0" smtClean="0"/>
              <a:t>Hygiene is thought to be next to godliness.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546</Words>
  <Application>Microsoft Office PowerPoint</Application>
  <PresentationFormat>On-screen Show (4:3)</PresentationFormat>
  <Paragraphs>67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110</cp:revision>
  <dcterms:created xsi:type="dcterms:W3CDTF">2006-08-16T00:00:00Z</dcterms:created>
  <dcterms:modified xsi:type="dcterms:W3CDTF">2020-08-13T14:43:12Z</dcterms:modified>
</cp:coreProperties>
</file>