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0" r:id="rId6"/>
    <p:sldId id="271" r:id="rId7"/>
    <p:sldId id="257" r:id="rId8"/>
    <p:sldId id="258" r:id="rId9"/>
    <p:sldId id="259" r:id="rId10"/>
    <p:sldId id="260"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BD2C7-1673-4483-ABB4-9E75ABDC9538}"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64992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BD2C7-1673-4483-ABB4-9E75ABDC9538}"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212841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BD2C7-1673-4483-ABB4-9E75ABDC9538}"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407177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BD2C7-1673-4483-ABB4-9E75ABDC9538}"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19957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BD2C7-1673-4483-ABB4-9E75ABDC9538}"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296345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BD2C7-1673-4483-ABB4-9E75ABDC9538}"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176795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BD2C7-1673-4483-ABB4-9E75ABDC9538}"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320045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BD2C7-1673-4483-ABB4-9E75ABDC9538}"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49326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D2C7-1673-4483-ABB4-9E75ABDC9538}"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118268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BD2C7-1673-4483-ABB4-9E75ABDC9538}"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206469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BD2C7-1673-4483-ABB4-9E75ABDC9538}"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CBB6-BF10-403B-9D31-46FF47D94C71}" type="slidenum">
              <a:rPr lang="en-US" smtClean="0"/>
              <a:t>‹#›</a:t>
            </a:fld>
            <a:endParaRPr lang="en-US"/>
          </a:p>
        </p:txBody>
      </p:sp>
    </p:spTree>
    <p:extLst>
      <p:ext uri="{BB962C8B-B14F-4D97-AF65-F5344CB8AC3E}">
        <p14:creationId xmlns:p14="http://schemas.microsoft.com/office/powerpoint/2010/main" val="277735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BD2C7-1673-4483-ABB4-9E75ABDC9538}" type="datetimeFigureOut">
              <a:rPr lang="en-US" smtClean="0"/>
              <a:t>8/1/2021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8CBB6-BF10-403B-9D31-46FF47D94C71}" type="slidenum">
              <a:rPr lang="en-US" smtClean="0"/>
              <a:t>‹#›</a:t>
            </a:fld>
            <a:endParaRPr lang="en-US"/>
          </a:p>
        </p:txBody>
      </p:sp>
    </p:spTree>
    <p:extLst>
      <p:ext uri="{BB962C8B-B14F-4D97-AF65-F5344CB8AC3E}">
        <p14:creationId xmlns:p14="http://schemas.microsoft.com/office/powerpoint/2010/main" val="413409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0"/>
            <a:ext cx="11101813" cy="6858000"/>
          </a:xfrm>
          <a:prstGeom prst="rect">
            <a:avLst/>
          </a:prstGeom>
        </p:spPr>
      </p:pic>
      <p:sp>
        <p:nvSpPr>
          <p:cNvPr id="3" name="TextBox 2"/>
          <p:cNvSpPr txBox="1"/>
          <p:nvPr/>
        </p:nvSpPr>
        <p:spPr>
          <a:xfrm>
            <a:off x="1055076" y="0"/>
            <a:ext cx="10142806" cy="3046988"/>
          </a:xfrm>
          <a:prstGeom prst="rect">
            <a:avLst/>
          </a:prstGeom>
          <a:noFill/>
        </p:spPr>
        <p:txBody>
          <a:bodyPr wrap="square" rtlCol="0">
            <a:spAutoFit/>
          </a:bodyPr>
          <a:lstStyle/>
          <a:p>
            <a:r>
              <a:rPr lang="ar-SA" sz="9600" dirty="0" smtClean="0">
                <a:solidFill>
                  <a:srgbClr val="FFFF00"/>
                </a:solidFill>
              </a:rPr>
              <a:t>السلام عليكم ورحمة الله</a:t>
            </a:r>
          </a:p>
          <a:p>
            <a:r>
              <a:rPr lang="ar-SA" sz="9600" dirty="0" smtClean="0">
                <a:solidFill>
                  <a:srgbClr val="FFFF00"/>
                </a:solidFill>
              </a:rPr>
              <a:t>اهلا وسهلا</a:t>
            </a:r>
            <a:r>
              <a:rPr lang="ar-SA" sz="9600" dirty="0" smtClean="0"/>
              <a:t>       </a:t>
            </a:r>
            <a:endParaRPr lang="en-US" sz="9600" dirty="0"/>
          </a:p>
        </p:txBody>
      </p:sp>
    </p:spTree>
    <p:extLst>
      <p:ext uri="{BB962C8B-B14F-4D97-AF65-F5344CB8AC3E}">
        <p14:creationId xmlns:p14="http://schemas.microsoft.com/office/powerpoint/2010/main" val="153574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634" y="1406771"/>
            <a:ext cx="8989255" cy="2264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rgbClr val="002060"/>
                </a:solidFill>
              </a:rPr>
              <a:t>محبة</a:t>
            </a:r>
            <a:r>
              <a:rPr lang="bn-BD" sz="2800" dirty="0" smtClean="0">
                <a:solidFill>
                  <a:srgbClr val="002060"/>
                </a:solidFill>
              </a:rPr>
              <a:t>এর আভিধানিক অর্থ –</a:t>
            </a:r>
            <a:endParaRPr lang="ar-SA" sz="2800" dirty="0" smtClean="0">
              <a:solidFill>
                <a:srgbClr val="002060"/>
              </a:solidFill>
            </a:endParaRPr>
          </a:p>
          <a:p>
            <a:pPr algn="ctr"/>
            <a:r>
              <a:rPr lang="ar-SA" sz="2800" dirty="0" smtClean="0">
                <a:solidFill>
                  <a:srgbClr val="002060"/>
                </a:solidFill>
              </a:rPr>
              <a:t>الشوق</a:t>
            </a:r>
            <a:r>
              <a:rPr lang="bn-BD" sz="2800" dirty="0" smtClean="0">
                <a:solidFill>
                  <a:srgbClr val="002060"/>
                </a:solidFill>
              </a:rPr>
              <a:t> তথা আগ্রহ </a:t>
            </a:r>
          </a:p>
          <a:p>
            <a:pPr algn="ctr"/>
            <a:r>
              <a:rPr lang="ar-SA" sz="2800" dirty="0" smtClean="0">
                <a:solidFill>
                  <a:srgbClr val="002060"/>
                </a:solidFill>
              </a:rPr>
              <a:t>الميل</a:t>
            </a:r>
            <a:r>
              <a:rPr lang="bn-BD" sz="2800" dirty="0" smtClean="0">
                <a:solidFill>
                  <a:srgbClr val="002060"/>
                </a:solidFill>
              </a:rPr>
              <a:t> তথা ঝুঁকে পড়া </a:t>
            </a:r>
            <a:r>
              <a:rPr lang="bn-IN" sz="2800" dirty="0" smtClean="0">
                <a:solidFill>
                  <a:srgbClr val="002060"/>
                </a:solidFill>
              </a:rPr>
              <a:t> </a:t>
            </a:r>
            <a:endParaRPr lang="bn-BD" sz="2800" dirty="0" smtClean="0">
              <a:solidFill>
                <a:srgbClr val="002060"/>
              </a:solidFill>
            </a:endParaRPr>
          </a:p>
          <a:p>
            <a:pPr algn="ctr"/>
            <a:r>
              <a:rPr lang="ar-SA" sz="2800" dirty="0" smtClean="0">
                <a:solidFill>
                  <a:srgbClr val="002060"/>
                </a:solidFill>
              </a:rPr>
              <a:t>الوداد</a:t>
            </a:r>
            <a:r>
              <a:rPr lang="bn-BD" sz="2800" dirty="0" smtClean="0">
                <a:solidFill>
                  <a:srgbClr val="002060"/>
                </a:solidFill>
              </a:rPr>
              <a:t> তথা ভালোবাসা </a:t>
            </a:r>
            <a:endParaRPr lang="ar-SA" sz="2800" dirty="0" smtClean="0">
              <a:solidFill>
                <a:srgbClr val="002060"/>
              </a:solidFill>
            </a:endParaRPr>
          </a:p>
          <a:p>
            <a:pPr algn="ctr"/>
            <a:r>
              <a:rPr lang="bn-BD" sz="2800" dirty="0" smtClean="0">
                <a:solidFill>
                  <a:srgbClr val="002060"/>
                </a:solidFill>
              </a:rPr>
              <a:t> </a:t>
            </a:r>
            <a:r>
              <a:rPr lang="ar-SA" sz="4000" dirty="0" smtClean="0">
                <a:solidFill>
                  <a:srgbClr val="002060"/>
                </a:solidFill>
              </a:rPr>
              <a:t>العشق</a:t>
            </a:r>
            <a:r>
              <a:rPr lang="bn-IN" sz="4000" dirty="0" smtClean="0">
                <a:solidFill>
                  <a:srgbClr val="002060"/>
                </a:solidFill>
              </a:rPr>
              <a:t> </a:t>
            </a:r>
            <a:r>
              <a:rPr lang="bn-IN" sz="2400" dirty="0" smtClean="0">
                <a:solidFill>
                  <a:srgbClr val="002060"/>
                </a:solidFill>
              </a:rPr>
              <a:t>তথা মনের টান</a:t>
            </a:r>
            <a:endParaRPr lang="en-US" sz="1600" dirty="0">
              <a:solidFill>
                <a:srgbClr val="002060"/>
              </a:solidFill>
            </a:endParaRPr>
          </a:p>
        </p:txBody>
      </p:sp>
      <p:sp>
        <p:nvSpPr>
          <p:cNvPr id="3" name="Rectangle 2"/>
          <p:cNvSpPr/>
          <p:nvPr/>
        </p:nvSpPr>
        <p:spPr>
          <a:xfrm>
            <a:off x="1139483" y="3938954"/>
            <a:ext cx="9523828" cy="2602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FF00"/>
                </a:solidFill>
              </a:rPr>
              <a:t>শরীয়তের পরিভাষায় মহব্বত হল-</a:t>
            </a:r>
            <a:r>
              <a:rPr lang="ar-SA" sz="3600" dirty="0" smtClean="0">
                <a:solidFill>
                  <a:srgbClr val="FFFF00"/>
                </a:solidFill>
              </a:rPr>
              <a:t> </a:t>
            </a:r>
          </a:p>
          <a:p>
            <a:pPr algn="ctr"/>
            <a:r>
              <a:rPr lang="ar-SA" sz="3600" dirty="0" smtClean="0">
                <a:solidFill>
                  <a:srgbClr val="FFFF00"/>
                </a:solidFill>
              </a:rPr>
              <a:t>ميلان القلب الي شيءلكمال فيه </a:t>
            </a:r>
            <a:r>
              <a:rPr lang="bn-BD" sz="3600" dirty="0" smtClean="0">
                <a:solidFill>
                  <a:srgbClr val="FFFF00"/>
                </a:solidFill>
              </a:rPr>
              <a:t> অর্থাৎ কোন বস্তুর মধ্যে পূর্ণ বৈশিষ্ট্য থাকার কারনে তার প্রতি মনের আকর্ষণই মহব্বত ।</a:t>
            </a:r>
            <a:endParaRPr lang="en-US" sz="3600" dirty="0">
              <a:solidFill>
                <a:srgbClr val="FFFF00"/>
              </a:solidFill>
            </a:endParaRPr>
          </a:p>
        </p:txBody>
      </p:sp>
      <p:sp>
        <p:nvSpPr>
          <p:cNvPr id="5" name="Left-Right Arrow 4"/>
          <p:cNvSpPr/>
          <p:nvPr/>
        </p:nvSpPr>
        <p:spPr>
          <a:xfrm>
            <a:off x="3024555" y="0"/>
            <a:ext cx="5387926" cy="11816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0000"/>
                </a:solidFill>
              </a:rPr>
              <a:t>মহব্বত কী?</a:t>
            </a:r>
            <a:endParaRPr lang="en-US" sz="4000" dirty="0">
              <a:solidFill>
                <a:srgbClr val="FF0000"/>
              </a:solidFill>
            </a:endParaRPr>
          </a:p>
        </p:txBody>
      </p:sp>
    </p:spTree>
    <p:extLst>
      <p:ext uri="{BB962C8B-B14F-4D97-AF65-F5344CB8AC3E}">
        <p14:creationId xmlns:p14="http://schemas.microsoft.com/office/powerpoint/2010/main" val="191949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2535" y="1069145"/>
            <a:ext cx="10213144" cy="22367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rPr>
              <a:t>১,</a:t>
            </a:r>
            <a:r>
              <a:rPr lang="ar-SA" sz="3600" dirty="0" smtClean="0">
                <a:solidFill>
                  <a:schemeClr val="tx1"/>
                </a:solidFill>
              </a:rPr>
              <a:t>محبة طبعية </a:t>
            </a:r>
            <a:r>
              <a:rPr lang="bn-BD" sz="3600" dirty="0" smtClean="0">
                <a:solidFill>
                  <a:schemeClr val="tx1"/>
                </a:solidFill>
              </a:rPr>
              <a:t>  (স্বভাবগত ভালোবাসা ) প্রবৃত্তির চাহিদা ব্যতিত অকৃত্রিম ভালোবাসাকে </a:t>
            </a:r>
            <a:r>
              <a:rPr lang="ar-SA" sz="3600" dirty="0" smtClean="0">
                <a:solidFill>
                  <a:schemeClr val="tx1"/>
                </a:solidFill>
              </a:rPr>
              <a:t>محبة طبعية </a:t>
            </a:r>
            <a:r>
              <a:rPr lang="bn-BD" sz="3600" dirty="0" smtClean="0">
                <a:solidFill>
                  <a:schemeClr val="tx1"/>
                </a:solidFill>
              </a:rPr>
              <a:t>বলে।যেমন-সন্তানের প্রতি পিতা মাতার ভালবাসা।</a:t>
            </a:r>
            <a:endParaRPr lang="en-US" sz="3600" dirty="0" smtClean="0">
              <a:solidFill>
                <a:schemeClr val="tx1"/>
              </a:solidFill>
            </a:endParaRPr>
          </a:p>
          <a:p>
            <a:pPr algn="ctr"/>
            <a:endParaRPr lang="en-US" sz="3600" dirty="0">
              <a:solidFill>
                <a:schemeClr val="tx1"/>
              </a:solidFill>
            </a:endParaRPr>
          </a:p>
        </p:txBody>
      </p:sp>
      <p:sp>
        <p:nvSpPr>
          <p:cNvPr id="4" name="Left-Right Arrow 3"/>
          <p:cNvSpPr/>
          <p:nvPr/>
        </p:nvSpPr>
        <p:spPr>
          <a:xfrm>
            <a:off x="3545059" y="0"/>
            <a:ext cx="4389120" cy="1216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rPr>
              <a:t>মহব্বত ৩ প্রকার যেমন</a:t>
            </a:r>
            <a:endParaRPr lang="en-US" sz="28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671" y="3277216"/>
            <a:ext cx="10424160" cy="3426594"/>
          </a:xfrm>
          <a:prstGeom prst="rect">
            <a:avLst/>
          </a:prstGeom>
        </p:spPr>
      </p:pic>
    </p:spTree>
    <p:extLst>
      <p:ext uri="{BB962C8B-B14F-4D97-AF65-F5344CB8AC3E}">
        <p14:creationId xmlns:p14="http://schemas.microsoft.com/office/powerpoint/2010/main" val="258327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34" y="801858"/>
            <a:ext cx="11226018" cy="208201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rPr>
              <a:t>২,</a:t>
            </a:r>
            <a:r>
              <a:rPr lang="ar-SA" sz="3600" dirty="0" smtClean="0">
                <a:solidFill>
                  <a:srgbClr val="002060"/>
                </a:solidFill>
              </a:rPr>
              <a:t>محبة عقلية </a:t>
            </a:r>
            <a:r>
              <a:rPr lang="bn-BD" sz="3600" dirty="0" smtClean="0">
                <a:solidFill>
                  <a:srgbClr val="002060"/>
                </a:solidFill>
              </a:rPr>
              <a:t>তথা (জ্ঞানগত ভালোবাসা) যে ভালবাসা প্রকৃতির দাবিকে উপেক্ষা করে গুন ও বুদ্ধি বিবেচনার ভিত্তিতে সৃষ্টি হয় ।যেমন-শরির সুস্থের জন্য তিক্ত ঔষধ সেবন করা ,কোণ জ্ঞানী গুনিকে ভালোবাসা । </a:t>
            </a:r>
            <a:endParaRPr lang="en-US" sz="36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02" y="3024553"/>
            <a:ext cx="11282289" cy="3200400"/>
          </a:xfrm>
          <a:prstGeom prst="rect">
            <a:avLst/>
          </a:prstGeom>
        </p:spPr>
      </p:pic>
    </p:spTree>
    <p:extLst>
      <p:ext uri="{BB962C8B-B14F-4D97-AF65-F5344CB8AC3E}">
        <p14:creationId xmlns:p14="http://schemas.microsoft.com/office/powerpoint/2010/main" val="181637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228" y="675249"/>
            <a:ext cx="10269415" cy="18850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rPr>
              <a:t>৩,</a:t>
            </a:r>
            <a:r>
              <a:rPr lang="ar-SA" sz="3600" dirty="0" smtClean="0">
                <a:solidFill>
                  <a:srgbClr val="002060"/>
                </a:solidFill>
              </a:rPr>
              <a:t>محبة ايمانية</a:t>
            </a:r>
            <a:r>
              <a:rPr lang="bn-BD" sz="3600" dirty="0" smtClean="0">
                <a:solidFill>
                  <a:srgbClr val="002060"/>
                </a:solidFill>
              </a:rPr>
              <a:t> (ইমানগত ভালবাসা)শুধু ইমানের দাবিতে যে ভালোবাসা সৃষ্টি হয়। যেমন – আল্লাহ,রাসুল,সাহাবি ও অন্যান্য মুসলমানের প্রতি ভালোবাসা ।</a:t>
            </a:r>
            <a:endParaRPr lang="en-US" sz="36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597" y="2654398"/>
            <a:ext cx="5155744" cy="40347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402" y="2690237"/>
            <a:ext cx="4897901" cy="4037846"/>
          </a:xfrm>
          <a:prstGeom prst="rect">
            <a:avLst/>
          </a:prstGeom>
        </p:spPr>
      </p:pic>
    </p:spTree>
    <p:extLst>
      <p:ext uri="{BB962C8B-B14F-4D97-AF65-F5344CB8AC3E}">
        <p14:creationId xmlns:p14="http://schemas.microsoft.com/office/powerpoint/2010/main" val="237140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0824" y="126610"/>
            <a:ext cx="5247250" cy="1772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FF00"/>
                </a:solidFill>
              </a:rPr>
              <a:t>একক কাজ</a:t>
            </a:r>
            <a:endParaRPr lang="en-US" sz="5400" dirty="0">
              <a:solidFill>
                <a:srgbClr val="FFFF00"/>
              </a:solidFill>
            </a:endParaRPr>
          </a:p>
        </p:txBody>
      </p:sp>
      <p:sp>
        <p:nvSpPr>
          <p:cNvPr id="3" name="Rectangle 2"/>
          <p:cNvSpPr/>
          <p:nvPr/>
        </p:nvSpPr>
        <p:spPr>
          <a:xfrm>
            <a:off x="1997612" y="2124222"/>
            <a:ext cx="7976382" cy="38404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bn-IN" sz="3200" dirty="0" smtClean="0">
                <a:solidFill>
                  <a:schemeClr val="tx1"/>
                </a:solidFill>
              </a:rPr>
              <a:t>মহব্বত অর্থ কী? </a:t>
            </a:r>
          </a:p>
          <a:p>
            <a:pPr marL="514350" indent="-514350" algn="ctr">
              <a:buFont typeface="+mj-lt"/>
              <a:buAutoNum type="arabicPeriod"/>
            </a:pPr>
            <a:r>
              <a:rPr lang="bn-IN" sz="3200" dirty="0" smtClean="0">
                <a:solidFill>
                  <a:schemeClr val="tx1"/>
                </a:solidFill>
              </a:rPr>
              <a:t>মহব্বত কত প্রকার?</a:t>
            </a:r>
          </a:p>
          <a:p>
            <a:pPr marL="514350" indent="-514350" algn="ctr">
              <a:buFont typeface="+mj-lt"/>
              <a:buAutoNum type="arabicPeriod"/>
            </a:pPr>
            <a:r>
              <a:rPr lang="bn-IN" sz="3200" dirty="0" smtClean="0">
                <a:solidFill>
                  <a:schemeClr val="tx1"/>
                </a:solidFill>
              </a:rPr>
              <a:t>আল্লাহ ও রাসূল সাঃ কে ভালবাসা কি? </a:t>
            </a:r>
            <a:endParaRPr lang="en-US" sz="3200" dirty="0">
              <a:solidFill>
                <a:schemeClr val="tx1"/>
              </a:solidFill>
            </a:endParaRPr>
          </a:p>
        </p:txBody>
      </p:sp>
    </p:spTree>
    <p:extLst>
      <p:ext uri="{BB962C8B-B14F-4D97-AF65-F5344CB8AC3E}">
        <p14:creationId xmlns:p14="http://schemas.microsoft.com/office/powerpoint/2010/main" val="44255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2006" y="225083"/>
            <a:ext cx="3812344" cy="6611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B050"/>
                </a:solidFill>
              </a:rPr>
              <a:t>বাড়ির কাজ </a:t>
            </a:r>
            <a:endParaRPr lang="en-US" sz="4000" dirty="0">
              <a:solidFill>
                <a:srgbClr val="00B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172" y="1083212"/>
            <a:ext cx="10058400" cy="5661779"/>
          </a:xfrm>
          <a:prstGeom prst="rect">
            <a:avLst/>
          </a:prstGeom>
        </p:spPr>
      </p:pic>
      <p:sp>
        <p:nvSpPr>
          <p:cNvPr id="4" name="TextBox 3"/>
          <p:cNvSpPr txBox="1"/>
          <p:nvPr/>
        </p:nvSpPr>
        <p:spPr>
          <a:xfrm>
            <a:off x="1420837" y="1659988"/>
            <a:ext cx="8975188" cy="707886"/>
          </a:xfrm>
          <a:prstGeom prst="rect">
            <a:avLst/>
          </a:prstGeom>
          <a:noFill/>
        </p:spPr>
        <p:txBody>
          <a:bodyPr wrap="square" rtlCol="0">
            <a:spAutoFit/>
          </a:bodyPr>
          <a:lstStyle/>
          <a:p>
            <a:r>
              <a:rPr lang="bn-IN" sz="4000" dirty="0" smtClean="0"/>
              <a:t>মহব্বতের পরিচয় ও গুরুত্ব লিখে আনবে</a:t>
            </a:r>
            <a:endParaRPr lang="en-US" sz="4000" dirty="0"/>
          </a:p>
        </p:txBody>
      </p:sp>
    </p:spTree>
    <p:extLst>
      <p:ext uri="{BB962C8B-B14F-4D97-AF65-F5344CB8AC3E}">
        <p14:creationId xmlns:p14="http://schemas.microsoft.com/office/powerpoint/2010/main" val="133970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50" y="140678"/>
            <a:ext cx="4797084" cy="191320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rPr>
              <a:t>শিক্ষক পরিচিতি</a:t>
            </a:r>
            <a:endParaRPr lang="en-US" sz="4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36" y="2174631"/>
            <a:ext cx="4757298" cy="4322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868" y="126609"/>
            <a:ext cx="7098132" cy="6513342"/>
          </a:xfrm>
          <a:prstGeom prst="rect">
            <a:avLst/>
          </a:prstGeom>
        </p:spPr>
      </p:pic>
    </p:spTree>
    <p:extLst>
      <p:ext uri="{BB962C8B-B14F-4D97-AF65-F5344CB8AC3E}">
        <p14:creationId xmlns:p14="http://schemas.microsoft.com/office/powerpoint/2010/main" val="361699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225083"/>
            <a:ext cx="3727938" cy="14489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rPr>
              <a:t>পাঠ পরিচিতি</a:t>
            </a:r>
            <a:endParaRPr lang="en-US" sz="4400" dirty="0">
              <a:solidFill>
                <a:schemeClr val="tx1"/>
              </a:solidFill>
            </a:endParaRPr>
          </a:p>
        </p:txBody>
      </p:sp>
      <p:sp>
        <p:nvSpPr>
          <p:cNvPr id="3" name="Rectangle 2"/>
          <p:cNvSpPr/>
          <p:nvPr/>
        </p:nvSpPr>
        <p:spPr>
          <a:xfrm>
            <a:off x="872197" y="1927274"/>
            <a:ext cx="3981157" cy="395302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B050"/>
                </a:solidFill>
              </a:rPr>
              <a:t>দাখিল দশম শ্রেনি</a:t>
            </a:r>
          </a:p>
          <a:p>
            <a:pPr algn="ctr"/>
            <a:r>
              <a:rPr lang="bn-IN" sz="3600" dirty="0" smtClean="0">
                <a:solidFill>
                  <a:srgbClr val="00B050"/>
                </a:solidFill>
              </a:rPr>
              <a:t>বিষয় হাদিস শরীফ</a:t>
            </a:r>
          </a:p>
          <a:p>
            <a:pPr algn="ctr"/>
            <a:r>
              <a:rPr lang="bn-IN" sz="3600" dirty="0" smtClean="0">
                <a:solidFill>
                  <a:srgbClr val="00B050"/>
                </a:solidFill>
              </a:rPr>
              <a:t>অধ্যায় পঞ্চদশ</a:t>
            </a:r>
          </a:p>
          <a:p>
            <a:pPr algn="ctr"/>
            <a:r>
              <a:rPr lang="bn-IN" sz="3600" dirty="0" smtClean="0">
                <a:solidFill>
                  <a:srgbClr val="00B050"/>
                </a:solidFill>
              </a:rPr>
              <a:t>তারিখ ০১/০৮/২০২১ </a:t>
            </a:r>
            <a:endParaRPr lang="en-US" sz="3600"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651" y="469156"/>
            <a:ext cx="4972112" cy="5644341"/>
          </a:xfrm>
          <a:prstGeom prst="rect">
            <a:avLst/>
          </a:prstGeom>
        </p:spPr>
      </p:pic>
    </p:spTree>
    <p:extLst>
      <p:ext uri="{BB962C8B-B14F-4D97-AF65-F5344CB8AC3E}">
        <p14:creationId xmlns:p14="http://schemas.microsoft.com/office/powerpoint/2010/main" val="243416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033" y="1678891"/>
            <a:ext cx="4663376" cy="40347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131" y="1677363"/>
            <a:ext cx="5305865" cy="4037846"/>
          </a:xfrm>
          <a:prstGeom prst="rect">
            <a:avLst/>
          </a:prstGeom>
        </p:spPr>
      </p:pic>
      <p:sp>
        <p:nvSpPr>
          <p:cNvPr id="4" name="TextBox 3"/>
          <p:cNvSpPr txBox="1"/>
          <p:nvPr/>
        </p:nvSpPr>
        <p:spPr>
          <a:xfrm>
            <a:off x="2011680" y="422030"/>
            <a:ext cx="9453489" cy="923330"/>
          </a:xfrm>
          <a:prstGeom prst="rect">
            <a:avLst/>
          </a:prstGeom>
          <a:noFill/>
        </p:spPr>
        <p:txBody>
          <a:bodyPr wrap="square" rtlCol="0">
            <a:spAutoFit/>
          </a:bodyPr>
          <a:lstStyle/>
          <a:p>
            <a:r>
              <a:rPr lang="en-US" sz="5400" dirty="0"/>
              <a:t> </a:t>
            </a:r>
            <a:r>
              <a:rPr lang="en-US" sz="5400" dirty="0" err="1" smtClean="0"/>
              <a:t>নিচের</a:t>
            </a:r>
            <a:r>
              <a:rPr lang="en-US" sz="5400" dirty="0" smtClean="0"/>
              <a:t> </a:t>
            </a:r>
            <a:r>
              <a:rPr lang="en-US" sz="5400" dirty="0" err="1" smtClean="0"/>
              <a:t>ছবিদুটির</a:t>
            </a:r>
            <a:r>
              <a:rPr lang="en-US" sz="5400" dirty="0" smtClean="0"/>
              <a:t> </a:t>
            </a:r>
            <a:r>
              <a:rPr lang="en-US" sz="5400" dirty="0" err="1" smtClean="0"/>
              <a:t>প্রতি</a:t>
            </a:r>
            <a:r>
              <a:rPr lang="en-US" sz="5400" dirty="0" smtClean="0"/>
              <a:t> </a:t>
            </a:r>
            <a:r>
              <a:rPr lang="en-US" sz="5400" dirty="0" err="1" smtClean="0"/>
              <a:t>লক্ষ</a:t>
            </a:r>
            <a:r>
              <a:rPr lang="en-US" sz="5400" dirty="0" smtClean="0"/>
              <a:t> </a:t>
            </a:r>
            <a:r>
              <a:rPr lang="en-US" sz="5400" dirty="0" err="1" smtClean="0"/>
              <a:t>করো</a:t>
            </a:r>
            <a:endParaRPr lang="en-US" sz="5400" dirty="0"/>
          </a:p>
        </p:txBody>
      </p:sp>
    </p:spTree>
    <p:extLst>
      <p:ext uri="{BB962C8B-B14F-4D97-AF65-F5344CB8AC3E}">
        <p14:creationId xmlns:p14="http://schemas.microsoft.com/office/powerpoint/2010/main" val="59542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945" y="295422"/>
            <a:ext cx="5247249" cy="1323439"/>
          </a:xfrm>
          <a:prstGeom prst="rect">
            <a:avLst/>
          </a:prstGeom>
          <a:noFill/>
        </p:spPr>
        <p:txBody>
          <a:bodyPr wrap="square" rtlCol="0">
            <a:spAutoFit/>
          </a:bodyPr>
          <a:lstStyle/>
          <a:p>
            <a:r>
              <a:rPr lang="bn-IN" sz="8000" dirty="0" smtClean="0">
                <a:solidFill>
                  <a:srgbClr val="00B050"/>
                </a:solidFill>
              </a:rPr>
              <a:t>পাঠ ঘোষণা </a:t>
            </a:r>
            <a:endParaRPr lang="en-US" sz="8000" dirty="0">
              <a:solidFill>
                <a:srgbClr val="00B050"/>
              </a:solidFill>
            </a:endParaRPr>
          </a:p>
        </p:txBody>
      </p:sp>
      <p:sp>
        <p:nvSpPr>
          <p:cNvPr id="3" name="TextBox 2"/>
          <p:cNvSpPr txBox="1"/>
          <p:nvPr/>
        </p:nvSpPr>
        <p:spPr>
          <a:xfrm>
            <a:off x="1195754" y="2644726"/>
            <a:ext cx="9889588" cy="2769989"/>
          </a:xfrm>
          <a:prstGeom prst="rect">
            <a:avLst/>
          </a:prstGeom>
          <a:noFill/>
        </p:spPr>
        <p:txBody>
          <a:bodyPr wrap="square" rtlCol="0">
            <a:spAutoFit/>
          </a:bodyPr>
          <a:lstStyle/>
          <a:p>
            <a:r>
              <a:rPr lang="bn-IN" sz="5400" dirty="0" smtClean="0"/>
              <a:t>আল্লাহর জন্য ভালোবাসা এবং তার পক্ষ থেকে ভালোবাসা অধ্যায়</a:t>
            </a:r>
          </a:p>
          <a:p>
            <a:r>
              <a:rPr lang="ar-SA" sz="6600" dirty="0" smtClean="0">
                <a:solidFill>
                  <a:srgbClr val="002060"/>
                </a:solidFill>
              </a:rPr>
              <a:t>باب الحب فى الله ومن الله        </a:t>
            </a:r>
            <a:endParaRPr lang="en-US" sz="6600" dirty="0">
              <a:solidFill>
                <a:srgbClr val="002060"/>
              </a:solidFill>
            </a:endParaRPr>
          </a:p>
        </p:txBody>
      </p:sp>
    </p:spTree>
    <p:extLst>
      <p:ext uri="{BB962C8B-B14F-4D97-AF65-F5344CB8AC3E}">
        <p14:creationId xmlns:p14="http://schemas.microsoft.com/office/powerpoint/2010/main" val="153935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26609"/>
            <a:ext cx="5387926" cy="16459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00B050"/>
                </a:solidFill>
              </a:rPr>
              <a:t>শিখনফল</a:t>
            </a:r>
            <a:endParaRPr lang="en-US" sz="8000" dirty="0">
              <a:solidFill>
                <a:srgbClr val="00B050"/>
              </a:solidFill>
            </a:endParaRPr>
          </a:p>
        </p:txBody>
      </p:sp>
      <p:sp>
        <p:nvSpPr>
          <p:cNvPr id="4" name="Rectangle 3"/>
          <p:cNvSpPr/>
          <p:nvPr/>
        </p:nvSpPr>
        <p:spPr>
          <a:xfrm>
            <a:off x="1223889" y="1927274"/>
            <a:ext cx="8989255" cy="42906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rPr>
              <a:t>পাঠ শেষে শিক্ষার্থীরা -------</a:t>
            </a:r>
          </a:p>
          <a:p>
            <a:pPr marL="742950" indent="-742950" algn="ctr">
              <a:buFont typeface="+mj-lt"/>
              <a:buAutoNum type="arabicPeriod"/>
            </a:pPr>
            <a:r>
              <a:rPr lang="bn-IN" sz="4400" dirty="0" smtClean="0">
                <a:solidFill>
                  <a:srgbClr val="00B050"/>
                </a:solidFill>
              </a:rPr>
              <a:t>মহব্বতের অর্থ বলতে পারবে</a:t>
            </a:r>
          </a:p>
          <a:p>
            <a:pPr marL="742950" indent="-742950" algn="ctr">
              <a:buFont typeface="+mj-lt"/>
              <a:buAutoNum type="arabicPeriod"/>
            </a:pPr>
            <a:r>
              <a:rPr lang="bn-IN" sz="4400" dirty="0" smtClean="0">
                <a:solidFill>
                  <a:srgbClr val="00B050"/>
                </a:solidFill>
              </a:rPr>
              <a:t>মহব্বতের প্রকার বলতে পারবে</a:t>
            </a:r>
          </a:p>
          <a:p>
            <a:pPr marL="742950" indent="-742950" algn="ctr">
              <a:buFont typeface="+mj-lt"/>
              <a:buAutoNum type="arabicPeriod"/>
            </a:pPr>
            <a:r>
              <a:rPr lang="bn-IN" sz="4400" dirty="0" smtClean="0">
                <a:solidFill>
                  <a:srgbClr val="00B050"/>
                </a:solidFill>
              </a:rPr>
              <a:t>হাদিসের অর্থ বলতে পারবে</a:t>
            </a:r>
          </a:p>
          <a:p>
            <a:pPr marL="742950" indent="-742950" algn="ctr">
              <a:buFont typeface="+mj-lt"/>
              <a:buAutoNum type="arabicPeriod"/>
            </a:pPr>
            <a:r>
              <a:rPr lang="bn-IN" sz="4400" dirty="0" smtClean="0">
                <a:solidFill>
                  <a:srgbClr val="00B050"/>
                </a:solidFill>
              </a:rPr>
              <a:t>আল্লাহ ও রাসূল সা; এর ভালোবাসার গুরুত্ব লিখতে পারবে</a:t>
            </a:r>
          </a:p>
        </p:txBody>
      </p:sp>
    </p:spTree>
    <p:extLst>
      <p:ext uri="{BB962C8B-B14F-4D97-AF65-F5344CB8AC3E}">
        <p14:creationId xmlns:p14="http://schemas.microsoft.com/office/powerpoint/2010/main" val="199754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5120640" y="0"/>
            <a:ext cx="2869809" cy="970671"/>
          </a:xfrm>
          <a:prstGeom prst="downArrowCallout">
            <a:avLst>
              <a:gd name="adj1" fmla="val 25000"/>
              <a:gd name="adj2" fmla="val 25000"/>
              <a:gd name="adj3" fmla="val 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rPr>
              <a:t>হাদিস</a:t>
            </a:r>
            <a:r>
              <a:rPr lang="en-US" sz="2800" dirty="0" smtClean="0">
                <a:solidFill>
                  <a:srgbClr val="FFFF00"/>
                </a:solidFill>
              </a:rPr>
              <a:t> </a:t>
            </a:r>
            <a:r>
              <a:rPr lang="en-US" sz="2800" dirty="0" err="1" smtClean="0">
                <a:solidFill>
                  <a:srgbClr val="FFFF00"/>
                </a:solidFill>
              </a:rPr>
              <a:t>শরীফ</a:t>
            </a:r>
            <a:r>
              <a:rPr lang="en-US" sz="2800" dirty="0" smtClean="0">
                <a:solidFill>
                  <a:srgbClr val="FFFF00"/>
                </a:solidFill>
              </a:rPr>
              <a:t> ২১৫</a:t>
            </a:r>
            <a:endParaRPr lang="en-US" sz="2800" dirty="0">
              <a:solidFill>
                <a:srgbClr val="FFFF00"/>
              </a:solidFill>
            </a:endParaRPr>
          </a:p>
        </p:txBody>
      </p:sp>
      <p:sp>
        <p:nvSpPr>
          <p:cNvPr id="3" name="Rectangle 2"/>
          <p:cNvSpPr/>
          <p:nvPr/>
        </p:nvSpPr>
        <p:spPr>
          <a:xfrm>
            <a:off x="1420837" y="970671"/>
            <a:ext cx="9988062" cy="5570805"/>
          </a:xfrm>
          <a:prstGeom prst="rect">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chemeClr val="tx1"/>
                </a:solidFill>
              </a:rPr>
              <a:t>عن انس رضى الله تعالى عنه ان رجلا قال يا رسول الله (صعلم)متى الساعة قال ويلك وما اعددت لها قال ما اعددت لها الا انى احب الله ورسوله قال انت مع من احببت قال انس فما رايت المسلمين فرحوا بسئ بعد الاسلام فرحهم بها(متفق عليه)</a:t>
            </a:r>
            <a:endParaRPr lang="en-US" sz="5400" dirty="0">
              <a:solidFill>
                <a:schemeClr val="tx1"/>
              </a:solidFill>
            </a:endParaRPr>
          </a:p>
        </p:txBody>
      </p:sp>
    </p:spTree>
    <p:extLst>
      <p:ext uri="{BB962C8B-B14F-4D97-AF65-F5344CB8AC3E}">
        <p14:creationId xmlns:p14="http://schemas.microsoft.com/office/powerpoint/2010/main" val="245109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0" y="182880"/>
            <a:ext cx="4459458"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FF00"/>
                </a:solidFill>
              </a:rPr>
              <a:t>হাদিস</a:t>
            </a:r>
            <a:r>
              <a:rPr lang="en-US" sz="5400" dirty="0" smtClean="0">
                <a:solidFill>
                  <a:srgbClr val="FFFF00"/>
                </a:solidFill>
              </a:rPr>
              <a:t> </a:t>
            </a:r>
            <a:r>
              <a:rPr lang="en-US" sz="5400" dirty="0" err="1" smtClean="0">
                <a:solidFill>
                  <a:srgbClr val="FFFF00"/>
                </a:solidFill>
              </a:rPr>
              <a:t>অনুবাদ</a:t>
            </a:r>
            <a:r>
              <a:rPr lang="en-US" sz="5400" dirty="0" smtClean="0">
                <a:solidFill>
                  <a:srgbClr val="FFFF00"/>
                </a:solidFill>
              </a:rPr>
              <a:t> </a:t>
            </a:r>
            <a:endParaRPr lang="en-US" sz="5400" dirty="0">
              <a:solidFill>
                <a:srgbClr val="FFFF00"/>
              </a:solidFill>
            </a:endParaRPr>
          </a:p>
        </p:txBody>
      </p:sp>
      <p:sp>
        <p:nvSpPr>
          <p:cNvPr id="3" name="Rectangle 2"/>
          <p:cNvSpPr/>
          <p:nvPr/>
        </p:nvSpPr>
        <p:spPr>
          <a:xfrm>
            <a:off x="365760" y="1378634"/>
            <a:ext cx="11422966" cy="547936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rPr>
              <a:t>হযরত আনাস রাঃ হতে বরনিত।তিনি বলেন একদা এক ব্যক্তি জিজ্ঞেস করলেন,হে আল্লাহর রাসূল!কিয়ামত কখন হবে?তিনি বললেন,তোমার ধ্বংস হোক,তুমি কিয়ামতের জন্য কি প্রস্তুত করেছ?জবাবে সে বললো,আমি তার জন্য কিছুই প্রস্তুত করি নি।তবে আমি আল্লাহ ও তার রাসূলকে ভালোবাসি।তিনি বললেন তুমি যাকে ভালোবেসেছো কিয়ামতের দিন তুমি তার সাথেই থাকবে।</a:t>
            </a:r>
          </a:p>
          <a:p>
            <a:pPr algn="ctr"/>
            <a:r>
              <a:rPr lang="bn-IN" sz="3200" dirty="0" smtClean="0">
                <a:solidFill>
                  <a:schemeClr val="tx1"/>
                </a:solidFill>
              </a:rPr>
              <a:t> </a:t>
            </a:r>
          </a:p>
          <a:p>
            <a:pPr algn="ctr"/>
            <a:r>
              <a:rPr lang="bn-IN" sz="3200" dirty="0" smtClean="0">
                <a:solidFill>
                  <a:schemeClr val="tx1"/>
                </a:solidFill>
              </a:rPr>
              <a:t>বর্ণনা কারী হযরত আনাস রাঃ বললেন ইসলামের আবির্ভাবের পর আমি মুসলমানদেরকে কোনো বিষয়ে এত খুশি হতে দেখি নি,যতটা খুশি হয়েছে তারা এ বানীতে।(বুখারী ও মুসলিম)</a:t>
            </a:r>
          </a:p>
        </p:txBody>
      </p:sp>
    </p:spTree>
    <p:extLst>
      <p:ext uri="{BB962C8B-B14F-4D97-AF65-F5344CB8AC3E}">
        <p14:creationId xmlns:p14="http://schemas.microsoft.com/office/powerpoint/2010/main" val="314128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2025" y="689317"/>
            <a:ext cx="9945859" cy="561300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FF0000"/>
                </a:solidFill>
              </a:rPr>
              <a:t>انت مع من احببت</a:t>
            </a:r>
            <a:endParaRPr lang="bn-IN" sz="6000" dirty="0" smtClean="0">
              <a:solidFill>
                <a:srgbClr val="FF0000"/>
              </a:solidFill>
            </a:endParaRPr>
          </a:p>
          <a:p>
            <a:pPr algn="ctr"/>
            <a:r>
              <a:rPr lang="bn-IN" sz="6000" dirty="0" smtClean="0">
                <a:solidFill>
                  <a:schemeClr val="tx1"/>
                </a:solidFill>
              </a:rPr>
              <a:t>এর ব্যাখ্যা</a:t>
            </a:r>
          </a:p>
          <a:p>
            <a:pPr algn="ctr"/>
            <a:r>
              <a:rPr lang="bn-IN" sz="3600" dirty="0" smtClean="0">
                <a:solidFill>
                  <a:schemeClr val="tx1"/>
                </a:solidFill>
              </a:rPr>
              <a:t>মহানবী সাঃ এর অমিয় বাণীর মর্মার্থ হচ্ছে-তুমি যাকে ভালোবাস,তার সাথেই তোমার হাশর হবে। সুতরাং তোমার অন্তরে আল্লাহ এবং রাসূল সাঃ এর ভালোবাসা থাকলে পরকালে তাদের সাথে তোমার সাক্ষাৎ হবে এবং এরি পরিণতিতে জান্নাতে আমার সাথে অবস্থান করার সৌভাগ্য তুমি অর্জন করবে।</a:t>
            </a:r>
            <a:endParaRPr lang="en-US" sz="3600" dirty="0">
              <a:solidFill>
                <a:schemeClr val="tx1"/>
              </a:solidFill>
            </a:endParaRPr>
          </a:p>
        </p:txBody>
      </p:sp>
    </p:spTree>
    <p:extLst>
      <p:ext uri="{BB962C8B-B14F-4D97-AF65-F5344CB8AC3E}">
        <p14:creationId xmlns:p14="http://schemas.microsoft.com/office/powerpoint/2010/main" val="3128846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409</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JALAL</dc:creator>
  <cp:lastModifiedBy>SHAH JALAL</cp:lastModifiedBy>
  <cp:revision>17</cp:revision>
  <dcterms:created xsi:type="dcterms:W3CDTF">2021-08-01T05:02:26Z</dcterms:created>
  <dcterms:modified xsi:type="dcterms:W3CDTF">2021-08-01T08:56:51Z</dcterms:modified>
</cp:coreProperties>
</file>