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notesMasterIdLst>
    <p:notesMasterId r:id="rId14"/>
  </p:notesMasterIdLst>
  <p:sldIdLst>
    <p:sldId id="268" r:id="rId2"/>
    <p:sldId id="258" r:id="rId3"/>
    <p:sldId id="259" r:id="rId4"/>
    <p:sldId id="260" r:id="rId5"/>
    <p:sldId id="261" r:id="rId6"/>
    <p:sldId id="262" r:id="rId7"/>
    <p:sldId id="269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53C75-D2AA-4386-9FEB-61CA409B203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0D087-BAF0-40F4-908D-EBAF2AF04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10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7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01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01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4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024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387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171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26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85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5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82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4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62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96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05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71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1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8/1/2021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37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1937" y="1106905"/>
            <a:ext cx="6160168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Nikosh ban"/>
              </a:rPr>
              <a:t>স্বাগতম</a:t>
            </a:r>
            <a:endParaRPr lang="en-US" sz="9600" dirty="0">
              <a:latin typeface="Nikosh 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074" y="3679908"/>
            <a:ext cx="4523873" cy="24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3116" y="863377"/>
            <a:ext cx="2127461" cy="75706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09600" y="5480097"/>
                <a:ext cx="10907486" cy="584775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32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0097"/>
                <a:ext cx="1090748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2114" y="3308365"/>
                <a:ext cx="10384972" cy="584775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  </a:t>
                </a:r>
                <a:r>
                  <a:rPr lang="en-US" sz="3200" dirty="0" err="1" smtClean="0"/>
                  <a:t>এর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সাধারন,মানর্ণিয়</a:t>
                </a:r>
                <a:r>
                  <a:rPr lang="en-US" sz="3200" dirty="0" smtClean="0"/>
                  <a:t> ও </a:t>
                </a:r>
                <a:r>
                  <a:rPr lang="en-US" sz="3200" dirty="0" err="1" smtClean="0"/>
                  <a:t>উৎপাদকীয়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সূত্র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লিখ</a:t>
                </a:r>
                <a:r>
                  <a:rPr lang="en-US" sz="3200" dirty="0" smtClean="0"/>
                  <a:t>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114" y="3308365"/>
                <a:ext cx="1038497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47412" y="4363453"/>
            <a:ext cx="279361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/>
              <a:t>সঠিক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উত্তর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545" y="922773"/>
            <a:ext cx="3225466" cy="19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92" y="1257224"/>
            <a:ext cx="2786113" cy="9632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24338" y="5134620"/>
                <a:ext cx="9666514" cy="59356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ও</m:t>
                      </m:r>
                      <m:r>
                        <a:rPr lang="en-US" sz="32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32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এর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সাধারন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মাননির্ণয়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এবং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উৎপাদকীয়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সূত্র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লিখ।</m:t>
                      </m:r>
                      <m:r>
                        <a:rPr lang="en-US" sz="32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338" y="5134620"/>
                <a:ext cx="9666514" cy="5935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38" y="1625767"/>
            <a:ext cx="4069557" cy="2112044"/>
          </a:xfrm>
        </p:spPr>
      </p:pic>
    </p:spTree>
    <p:extLst>
      <p:ext uri="{BB962C8B-B14F-4D97-AF65-F5344CB8AC3E}">
        <p14:creationId xmlns:p14="http://schemas.microsoft.com/office/powerpoint/2010/main" val="1968421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3144838"/>
            <a:ext cx="2143125" cy="2143125"/>
          </a:xfrm>
        </p:spPr>
      </p:pic>
      <p:sp>
        <p:nvSpPr>
          <p:cNvPr id="6" name="TextBox 5"/>
          <p:cNvSpPr txBox="1"/>
          <p:nvPr/>
        </p:nvSpPr>
        <p:spPr>
          <a:xfrm>
            <a:off x="1347537" y="946484"/>
            <a:ext cx="7652084" cy="144655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 ban"/>
              </a:rPr>
              <a:t>ধন্যবাদ</a:t>
            </a:r>
            <a:endParaRPr lang="en-US" sz="8800" dirty="0"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2477045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18" y="254172"/>
            <a:ext cx="3121423" cy="61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686" y="318708"/>
            <a:ext cx="3590855" cy="6035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588" y="1732547"/>
            <a:ext cx="1203157" cy="13314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5853" y="3978442"/>
            <a:ext cx="4299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কাজী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মোঃ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শাহানুর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আলম</a:t>
            </a:r>
            <a:endParaRPr lang="en-US" sz="4000" dirty="0" smtClean="0">
              <a:solidFill>
                <a:srgbClr val="002060"/>
              </a:solidFill>
            </a:endParaRPr>
          </a:p>
          <a:p>
            <a:r>
              <a:rPr lang="en-US" sz="2400" dirty="0" err="1" smtClean="0">
                <a:solidFill>
                  <a:srgbClr val="7030A0"/>
                </a:solidFill>
              </a:rPr>
              <a:t>সহঃ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শিক্ষক</a:t>
            </a:r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3200" dirty="0" err="1" smtClean="0">
                <a:solidFill>
                  <a:srgbClr val="C00000"/>
                </a:solidFill>
              </a:rPr>
              <a:t>পলিটেকনিক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উচ্চ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বিদ্যালয়,রংপুর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3937" y="2824280"/>
            <a:ext cx="34330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50"/>
                </a:solidFill>
                <a:latin typeface="Nikosh ban"/>
              </a:rPr>
              <a:t>৮ম </a:t>
            </a:r>
            <a:r>
              <a:rPr lang="en-US" sz="6000" dirty="0" err="1" smtClean="0">
                <a:solidFill>
                  <a:srgbClr val="00B050"/>
                </a:solidFill>
                <a:latin typeface="Nikosh ban"/>
              </a:rPr>
              <a:t>শ্রেনী</a:t>
            </a:r>
            <a:endParaRPr lang="en-US" sz="6000" dirty="0" smtClean="0">
              <a:solidFill>
                <a:srgbClr val="00B050"/>
              </a:solidFill>
              <a:latin typeface="Nikosh ban"/>
            </a:endParaRPr>
          </a:p>
          <a:p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বিষয়ঃ</a:t>
            </a:r>
            <a:r>
              <a:rPr lang="en-US" sz="4400" dirty="0" smtClean="0">
                <a:solidFill>
                  <a:srgbClr val="0070C0"/>
                </a:solidFill>
                <a:latin typeface="Nikosh ban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 ban"/>
              </a:rPr>
              <a:t>গনিত</a:t>
            </a:r>
            <a:endParaRPr lang="en-US" sz="4400" dirty="0" smtClean="0">
              <a:solidFill>
                <a:srgbClr val="0070C0"/>
              </a:solidFill>
              <a:latin typeface="Nikosh ban"/>
            </a:endParaRPr>
          </a:p>
          <a:p>
            <a:r>
              <a:rPr lang="en-US" sz="4800" dirty="0" err="1" smtClean="0">
                <a:solidFill>
                  <a:srgbClr val="FF0000"/>
                </a:solidFill>
                <a:latin typeface="Nikosh ban"/>
              </a:rPr>
              <a:t>অধ্যায়ঃ</a:t>
            </a:r>
            <a:r>
              <a:rPr lang="en-US" sz="4800" dirty="0" smtClean="0">
                <a:solidFill>
                  <a:srgbClr val="FF0000"/>
                </a:solidFill>
                <a:latin typeface="Nikosh ban"/>
              </a:rPr>
              <a:t> ৪র্থ</a:t>
            </a:r>
            <a:endParaRPr lang="en-US" sz="4800" dirty="0">
              <a:solidFill>
                <a:srgbClr val="FF000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113445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054" y="560794"/>
            <a:ext cx="3154375" cy="85961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29" y="1791557"/>
            <a:ext cx="2634343" cy="30600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82486" y="1186544"/>
            <a:ext cx="3080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বীজ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গণিতের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সূত্রাবলীর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জনক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5029" y="5410200"/>
            <a:ext cx="3472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আল</a:t>
            </a:r>
            <a:r>
              <a:rPr lang="en-US" dirty="0" smtClean="0"/>
              <a:t> </a:t>
            </a:r>
            <a:r>
              <a:rPr lang="en-US" dirty="0" err="1" smtClean="0"/>
              <a:t>খারিজমির</a:t>
            </a:r>
            <a:r>
              <a:rPr lang="en-US" dirty="0" smtClean="0"/>
              <a:t> </a:t>
            </a:r>
            <a:r>
              <a:rPr lang="en-US" dirty="0" err="1" smtClean="0"/>
              <a:t>জন্ম</a:t>
            </a:r>
            <a:r>
              <a:rPr lang="en-US" dirty="0" smtClean="0"/>
              <a:t>- </a:t>
            </a:r>
            <a:r>
              <a:rPr lang="en-US" dirty="0" err="1" smtClean="0"/>
              <a:t>আনু</a:t>
            </a:r>
            <a:r>
              <a:rPr lang="en-US" dirty="0" smtClean="0"/>
              <a:t> ৭৮০</a:t>
            </a:r>
          </a:p>
          <a:p>
            <a:r>
              <a:rPr lang="en-US" dirty="0" err="1" smtClean="0"/>
              <a:t>মৃত্যু</a:t>
            </a:r>
            <a:r>
              <a:rPr lang="en-US" dirty="0" smtClean="0"/>
              <a:t>- আনু-৮৫০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8047" y="2144486"/>
                <a:ext cx="223386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 smtClean="0">
                    <a:latin typeface="SutonnyMJ" pitchFamily="2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047" y="2144486"/>
                <a:ext cx="2233868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23457" r="-3279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98572" y="2688771"/>
                <a:ext cx="2296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/>
                  <a:t>=</a:t>
                </a:r>
                <a:r>
                  <a:rPr lang="en-US" sz="3200" dirty="0" smtClean="0">
                    <a:latin typeface="SutonnyMJ" pitchFamily="2" charset="0"/>
                  </a:rPr>
                  <a:t>?</a:t>
                </a:r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572" y="2688771"/>
                <a:ext cx="2296884" cy="584775"/>
              </a:xfrm>
              <a:prstGeom prst="rect">
                <a:avLst/>
              </a:prstGeom>
              <a:blipFill rotWithShape="0">
                <a:blip r:embed="rId5"/>
                <a:stretch>
                  <a:fillRect t="-15625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2" r="7672" b="43651"/>
          <a:stretch/>
        </p:blipFill>
        <p:spPr>
          <a:xfrm>
            <a:off x="4493760" y="4778829"/>
            <a:ext cx="4857069" cy="13389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/>
          <p:cNvSpPr txBox="1"/>
          <p:nvPr/>
        </p:nvSpPr>
        <p:spPr>
          <a:xfrm>
            <a:off x="5050972" y="3820886"/>
            <a:ext cx="1741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সঠিক</a:t>
            </a:r>
            <a:r>
              <a:rPr lang="en-US" sz="2000" dirty="0" smtClean="0">
                <a:solidFill>
                  <a:srgbClr val="FF0000"/>
                </a:solidFill>
                <a:latin typeface="SutonnyMJ" pitchFamily="2" charset="0"/>
              </a:rPr>
              <a:t>- </a:t>
            </a:r>
            <a:r>
              <a:rPr lang="en-US" sz="2000" dirty="0" err="1" smtClean="0">
                <a:solidFill>
                  <a:srgbClr val="FF0000"/>
                </a:solidFill>
                <a:latin typeface="SutonnyMJ" pitchFamily="2" charset="0"/>
              </a:rPr>
              <a:t>উত্তর</a:t>
            </a:r>
            <a:endParaRPr lang="en-US" sz="20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36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88" y="669212"/>
            <a:ext cx="4877223" cy="9693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4" y="2367092"/>
            <a:ext cx="8905140" cy="1399365"/>
          </a:xfrm>
        </p:spPr>
        <p:txBody>
          <a:bodyPr>
            <a:normAutofit/>
          </a:bodyPr>
          <a:lstStyle/>
          <a:p>
            <a:r>
              <a:rPr lang="en-US" sz="7200" dirty="0" err="1" smtClean="0"/>
              <a:t>বীজ</a:t>
            </a:r>
            <a:r>
              <a:rPr lang="en-US" sz="7200" dirty="0" smtClean="0"/>
              <a:t> </a:t>
            </a:r>
            <a:r>
              <a:rPr lang="en-US" sz="7200" dirty="0" err="1" smtClean="0"/>
              <a:t>গণিতের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সূত্রাবলী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989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68" y="834789"/>
            <a:ext cx="2515581" cy="96934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51547" y="2679030"/>
            <a:ext cx="9011653" cy="3481137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শেষে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শিক্ষার্থী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বীজ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গণিতের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সাধারন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সূত্রাবলী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বলতে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পারবে</a:t>
            </a:r>
            <a:r>
              <a:rPr lang="en-US" sz="3600" dirty="0" smtClean="0">
                <a:solidFill>
                  <a:srgbClr val="00B050"/>
                </a:solidFill>
              </a:rPr>
              <a:t>।</a:t>
            </a:r>
          </a:p>
          <a:p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এই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শেষে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শিক্ষার্থী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</a:rPr>
              <a:t>বীজ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গণিতের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মাননির্ণয়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সূত্রাবলী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বলতে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</a:rPr>
              <a:t>পারবে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</a:p>
          <a:p>
            <a:r>
              <a:rPr lang="en-US" sz="3600" dirty="0" err="1" smtClean="0">
                <a:solidFill>
                  <a:srgbClr val="C00000"/>
                </a:solidFill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কোন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সূত্রকে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উৎপাদকীয়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সূত্র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হিসাবে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ব্যবহার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জানতে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</a:rPr>
              <a:t>।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2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633" y="426011"/>
            <a:ext cx="4376057" cy="97079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সাধারন</a:t>
            </a:r>
            <a:r>
              <a:rPr lang="en-US" dirty="0" smtClean="0"/>
              <a:t> </a:t>
            </a:r>
            <a:r>
              <a:rPr lang="en-US" dirty="0" err="1" smtClean="0"/>
              <a:t>সূত্রাবলী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8" b="31769"/>
          <a:stretch/>
        </p:blipFill>
        <p:spPr>
          <a:xfrm>
            <a:off x="669040" y="911409"/>
            <a:ext cx="4808766" cy="45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507" y="1503583"/>
            <a:ext cx="6369663" cy="135636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একক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 </a:t>
            </a:r>
            <a:r>
              <a:rPr lang="en-US" sz="6000" dirty="0" err="1" smtClean="0">
                <a:solidFill>
                  <a:schemeClr val="accent2">
                    <a:lumMod val="75000"/>
                  </a:schemeClr>
                </a:solidFill>
                <a:latin typeface="Nikosh ban"/>
              </a:rPr>
              <a:t>কাজ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 ban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72" y="1110369"/>
            <a:ext cx="2971601" cy="2530606"/>
          </a:xfrm>
        </p:spPr>
      </p:pic>
      <p:sp>
        <p:nvSpPr>
          <p:cNvPr id="6" name="TextBox 5"/>
          <p:cNvSpPr txBox="1"/>
          <p:nvPr/>
        </p:nvSpPr>
        <p:spPr>
          <a:xfrm>
            <a:off x="2626822" y="4389120"/>
            <a:ext cx="8196348" cy="132343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১। </a:t>
            </a:r>
            <a:r>
              <a:rPr lang="en-US" sz="8000" dirty="0" err="1" smtClean="0"/>
              <a:t>বর্গ</a:t>
            </a:r>
            <a:r>
              <a:rPr lang="en-US" sz="8000" dirty="0" smtClean="0"/>
              <a:t> </a:t>
            </a:r>
            <a:r>
              <a:rPr lang="en-US" sz="8000" dirty="0" err="1" smtClean="0"/>
              <a:t>নির্নয়ের</a:t>
            </a:r>
            <a:r>
              <a:rPr lang="en-US" sz="8000" dirty="0" smtClean="0"/>
              <a:t> </a:t>
            </a:r>
            <a:r>
              <a:rPr lang="en-US" sz="8000" dirty="0" err="1" smtClean="0"/>
              <a:t>সুত্র</a:t>
            </a:r>
            <a:r>
              <a:rPr lang="en-US" sz="8000" dirty="0" smtClean="0"/>
              <a:t> </a:t>
            </a:r>
            <a:r>
              <a:rPr lang="en-US" sz="8000" dirty="0" err="1" smtClean="0"/>
              <a:t>দুটি</a:t>
            </a:r>
            <a:r>
              <a:rPr lang="en-US" sz="8000" dirty="0" smtClean="0"/>
              <a:t> </a:t>
            </a:r>
            <a:r>
              <a:rPr lang="en-US" sz="8000" dirty="0" err="1" smtClean="0"/>
              <a:t>বল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5764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057" y="522513"/>
            <a:ext cx="6749143" cy="1104351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বীজ</a:t>
            </a:r>
            <a:r>
              <a:rPr lang="en-US" dirty="0" smtClean="0"/>
              <a:t> </a:t>
            </a:r>
            <a:r>
              <a:rPr lang="en-US" dirty="0" err="1" smtClean="0"/>
              <a:t>গণিতের</a:t>
            </a:r>
            <a:r>
              <a:rPr lang="en-US" dirty="0" smtClean="0"/>
              <a:t> </a:t>
            </a:r>
            <a:r>
              <a:rPr lang="en-US" dirty="0" err="1" smtClean="0"/>
              <a:t>মাননির্ণয়</a:t>
            </a:r>
            <a:r>
              <a:rPr lang="en-US" dirty="0" smtClean="0"/>
              <a:t> </a:t>
            </a:r>
            <a:r>
              <a:rPr lang="en-US" dirty="0" err="1" smtClean="0"/>
              <a:t>সূত্রাবলী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073" t="74438" r="2097" b="1326"/>
          <a:stretch/>
        </p:blipFill>
        <p:spPr>
          <a:xfrm>
            <a:off x="2884713" y="1752599"/>
            <a:ext cx="6738257" cy="1807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28" t="10671" r="-4911" b="85570"/>
          <a:stretch/>
        </p:blipFill>
        <p:spPr>
          <a:xfrm>
            <a:off x="2830284" y="3701144"/>
            <a:ext cx="7968343" cy="4162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98" t="56761" r="2814" b="38048"/>
          <a:stretch/>
        </p:blipFill>
        <p:spPr>
          <a:xfrm>
            <a:off x="2830285" y="4256314"/>
            <a:ext cx="6770914" cy="446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8" t="54854" r="996" b="21111"/>
          <a:stretch/>
        </p:blipFill>
        <p:spPr>
          <a:xfrm>
            <a:off x="2808515" y="4833257"/>
            <a:ext cx="6716486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8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6" y="618517"/>
            <a:ext cx="10342054" cy="1596177"/>
          </a:xfrm>
        </p:spPr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বীজ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গণীতের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উৎপাদকীয়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সূত্রাবলী</a:t>
            </a:r>
            <a:endParaRPr 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129818" y="4419600"/>
                <a:ext cx="291966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 smtClean="0">
                    <a:solidFill>
                      <a:srgbClr val="7030A0"/>
                    </a:solidFill>
                  </a:rPr>
                  <a:t> (a-b)(a-b) (a-b)</a:t>
                </a:r>
                <a:endParaRPr lang="en-US" sz="20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818" y="4419600"/>
                <a:ext cx="2919668" cy="307777"/>
              </a:xfrm>
              <a:prstGeom prst="rect">
                <a:avLst/>
              </a:prstGeom>
              <a:blipFill>
                <a:blip r:embed="rId3"/>
                <a:stretch>
                  <a:fillRect t="-26000" r="-41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44762" y="3600995"/>
                <a:ext cx="5313442" cy="861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 smtClean="0">
                  <a:solidFill>
                    <a:srgbClr val="C00000"/>
                  </a:solidFill>
                </a:endParaRPr>
              </a:p>
              <a:p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62" y="3600995"/>
                <a:ext cx="5313442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33492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89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Garamond</vt:lpstr>
      <vt:lpstr>Nikosh ban</vt:lpstr>
      <vt:lpstr>SutonnyMJ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সাধারন সূত্রাবলী</vt:lpstr>
      <vt:lpstr>একক কাজ</vt:lpstr>
      <vt:lpstr>বীজ গণিতের মাননির্ণয় সূত্রাবলী</vt:lpstr>
      <vt:lpstr>বীজ গণীতের উৎপাদকীয় সূত্রাবলী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alif hassan</dc:creator>
  <cp:lastModifiedBy>My PC</cp:lastModifiedBy>
  <cp:revision>32</cp:revision>
  <dcterms:created xsi:type="dcterms:W3CDTF">2020-03-29T07:35:17Z</dcterms:created>
  <dcterms:modified xsi:type="dcterms:W3CDTF">2021-08-01T12:13:02Z</dcterms:modified>
</cp:coreProperties>
</file>