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6" r:id="rId2"/>
  </p:sldMasterIdLst>
  <p:notesMasterIdLst>
    <p:notesMasterId r:id="rId25"/>
  </p:notesMasterIdLst>
  <p:sldIdLst>
    <p:sldId id="326" r:id="rId3"/>
    <p:sldId id="330" r:id="rId4"/>
    <p:sldId id="327" r:id="rId5"/>
    <p:sldId id="331" r:id="rId6"/>
    <p:sldId id="271" r:id="rId7"/>
    <p:sldId id="303" r:id="rId8"/>
    <p:sldId id="262" r:id="rId9"/>
    <p:sldId id="311" r:id="rId10"/>
    <p:sldId id="334" r:id="rId11"/>
    <p:sldId id="332" r:id="rId12"/>
    <p:sldId id="314" r:id="rId13"/>
    <p:sldId id="337" r:id="rId14"/>
    <p:sldId id="313" r:id="rId15"/>
    <p:sldId id="336" r:id="rId16"/>
    <p:sldId id="335" r:id="rId17"/>
    <p:sldId id="338" r:id="rId18"/>
    <p:sldId id="323" r:id="rId19"/>
    <p:sldId id="333" r:id="rId20"/>
    <p:sldId id="322" r:id="rId21"/>
    <p:sldId id="329" r:id="rId22"/>
    <p:sldId id="325" r:id="rId23"/>
    <p:sldId id="32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205A-7CD7-4FA8-A7D0-3A6AB1D4C35B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4495-7401-4D1A-9DE3-60C1C2ABC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1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3C6A-4CC6-481A-9141-C33B6D7CE607}" type="datetime9">
              <a:rPr lang="en-US" smtClean="0"/>
              <a:pPr/>
              <a:t>8/11/2021 1:33:33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7122-B7B3-487C-B1C3-F9F9844A0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9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F9D69-765C-441E-B0CA-19A3E554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5E97-4588-42D4-992C-020328A57419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4A48-8AE6-4621-AB01-C6707A1E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6719F-B756-4A71-9EE5-786C4BA9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0841EF-EAC9-421F-A44E-2D02F0E7B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32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ACD51-BB1B-4075-A911-56DB3D0D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2246-05DB-477A-A5D1-78AA2E092922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5947-CCB6-45FE-87C5-D5972FD6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E5518-11CC-489D-943F-4005C21A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2530D0-9DE1-4FE3-B7C4-339F2F23E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1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629A0-356C-45E5-9BD5-FF78727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8635-B514-42C0-B768-309EC146B352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A402D-9E35-4A36-A039-1E0B2F9D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7B65B-33DB-4328-A751-7EB2E1BD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E163200-B2ED-4BFD-AF03-B4B72FDDB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38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F6547-8D2D-4421-97FD-2EB7804B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2067-6922-4E09-8721-78744DB5E9EE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2F162-9461-4B80-A2CD-43317A5A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EB651-3175-4D7E-AE9E-9999D245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B13CD9-F588-4CE2-B6F7-CDE5F3EB1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56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12053" cy="11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2700" y="0"/>
            <a:ext cx="9131300" cy="6858000"/>
          </a:xfrm>
          <a:prstGeom prst="rect">
            <a:avLst/>
          </a:prstGeom>
          <a:noFill/>
          <a:ln w="762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" y="5433916"/>
            <a:ext cx="1612053" cy="1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421880" y="5433916"/>
            <a:ext cx="1645920" cy="141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0"/>
            <a:ext cx="1556565" cy="11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7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1A4E7-4368-4CBC-94DB-DC132D4D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0601B-C079-414B-91A9-107152C3C3A2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9F92-09FD-48A3-BB23-7E28F6C6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9E162-EA7F-4CED-AC0E-24D2CCA0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657652-7AE6-48F1-9AB7-E8282DF6B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2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A1EC-5C5A-440D-99FF-92A5B7CE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B035-73C6-4632-867A-61F502B32F3B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DBD4A-C218-4568-812E-3303287A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9B6B3-27C7-4F93-A34E-D8072F15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77CEC4-F5D1-407C-BDCA-4D23E7E5E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1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5590B-68C1-4C22-BAD9-60E2BFB5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268D-3FAC-45CE-B162-9D76ED480F87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FCFC6-8B86-46C4-A030-3679E5AD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3CDF9-567F-459E-AA0B-E93277C6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928CE71-EA8B-4223-B8A2-6E9055514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3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1E0B3-FEC4-418E-8AB5-75EAA910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63AB-8DF9-4B44-AEF7-4AB91FE533D5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7C2F5-C87E-47A7-B8CB-E9E34DD4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A5CCF-51E7-4483-992A-6C64DF05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7A48301-065A-4CD4-B559-FF8BD6B7A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26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AB7EE-1807-420E-B28D-DE738AA0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34CE7-D83A-411C-BC3B-DDF7E6C34D7A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DBC48-8F13-4133-AFAB-148DAF4C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DA003-8E70-4EA1-BBEC-771D1082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EB33B0A-C56F-414F-8D43-9C465892C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33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F350E-A5ED-40EB-BA50-7F5EE4EE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8400-9C4E-491A-90A8-218B882A5AE6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A341D-E6D5-4F48-B767-B3F3B31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09529-2B19-42F6-8A8D-29F20CF8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73D59F5-D80B-43A5-AD00-6E534FFBE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12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CBE3C-4071-4B77-AAD2-C16F40B8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660B-F488-4E33-A2A7-1AB32748F776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B80C3-A72E-475F-848B-D7B24E60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B0C3F-EFCD-42BC-AA55-11FB2352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E318D2-933C-44A9-B19A-DFBCC79A2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50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44000">
              <a:schemeClr val="accent3">
                <a:lumMod val="40000"/>
                <a:lumOff val="6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19593-975C-4A5B-9300-4BEC4357332F}" type="datetime9">
              <a:rPr lang="en-US" smtClean="0"/>
              <a:pPr/>
              <a:t>8/11/2021 1:33:23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07122-B7B3-487C-B1C3-F9F9844A0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3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76C32D98-2726-4C4A-B487-6D53CC7C5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38152083-2717-482B-82DD-DE9156175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"/>
            <a:ext cx="1744266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>
            <a:extLst>
              <a:ext uri="{FF2B5EF4-FFF2-40B4-BE49-F238E27FC236}">
                <a16:creationId xmlns:a16="http://schemas.microsoft.com/office/drawing/2014/main" id="{C716ECE6-AD81-4FB7-A5B6-595CDA0C36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23" y="1"/>
            <a:ext cx="131087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5">
            <a:extLst>
              <a:ext uri="{FF2B5EF4-FFF2-40B4-BE49-F238E27FC236}">
                <a16:creationId xmlns:a16="http://schemas.microsoft.com/office/drawing/2014/main" id="{EDF875D9-7F07-42EF-B55A-5768FD445C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12069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1">
            <a:extLst>
              <a:ext uri="{FF2B5EF4-FFF2-40B4-BE49-F238E27FC236}">
                <a16:creationId xmlns:a16="http://schemas.microsoft.com/office/drawing/2014/main" id="{BAE4B2AD-B73F-45FF-B939-4BB8CEE782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1" y="-30163"/>
            <a:ext cx="3013472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3">
            <a:extLst>
              <a:ext uri="{FF2B5EF4-FFF2-40B4-BE49-F238E27FC236}">
                <a16:creationId xmlns:a16="http://schemas.microsoft.com/office/drawing/2014/main" id="{8DB65146-832B-404F-AA39-8B094B7E5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79" y="1"/>
            <a:ext cx="2135981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5">
            <a:extLst>
              <a:ext uri="{FF2B5EF4-FFF2-40B4-BE49-F238E27FC236}">
                <a16:creationId xmlns:a16="http://schemas.microsoft.com/office/drawing/2014/main" id="{36C28205-4359-49B1-93A3-E212733F94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" y="1312863"/>
            <a:ext cx="9132094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1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4.jpg"/><Relationship Id="rId7" Type="http://schemas.openxmlformats.org/officeDocument/2006/relationships/image" Target="../media/image150.png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0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4.jp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14.jp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EL\Desktop\Billal101(24)\03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71600"/>
            <a:ext cx="8153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15270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6BF9B6-DBF2-4E7B-BD6B-D9BC447D1397}"/>
                  </a:ext>
                </a:extLst>
              </p:cNvPr>
              <p:cNvSpPr txBox="1"/>
              <p:nvPr/>
            </p:nvSpPr>
            <p:spPr>
              <a:xfrm>
                <a:off x="332348" y="4481155"/>
                <a:ext cx="8659252" cy="1611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ছক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কাগজে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সুবিধামতো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অক্ষ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xo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অক্ষ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yo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oমুলবিন্দু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অঙ্কন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অক্ষ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অক্ষ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বরাবর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ক্ষুদ্রতম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বর্গঘর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ধরে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বিন্দুগুলো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স্থাপন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লেখচিত্র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অঙ্কন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6BF9B6-DBF2-4E7B-BD6B-D9BC447D1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48" y="4481155"/>
                <a:ext cx="8659252" cy="1611852"/>
              </a:xfrm>
              <a:prstGeom prst="rect">
                <a:avLst/>
              </a:prstGeom>
              <a:blipFill>
                <a:blip r:embed="rId2"/>
                <a:stretch>
                  <a:fillRect l="-1831" t="-6792" r="-352" b="-9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92E7B32-D118-4D59-BCA9-F2779C9BD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497691"/>
              </p:ext>
            </p:extLst>
          </p:nvPr>
        </p:nvGraphicFramePr>
        <p:xfrm>
          <a:off x="1523999" y="45205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050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6156997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996254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5823644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7296501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08536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461565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09691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76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37863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963E1DA-8B2C-4DD1-9194-1CCF99EBC785}"/>
              </a:ext>
            </a:extLst>
          </p:cNvPr>
          <p:cNvGrpSpPr/>
          <p:nvPr/>
        </p:nvGrpSpPr>
        <p:grpSpPr>
          <a:xfrm>
            <a:off x="609600" y="1422417"/>
            <a:ext cx="6096000" cy="2971800"/>
            <a:chOff x="990600" y="3637673"/>
            <a:chExt cx="5059681" cy="26575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16B1DB-3399-4CCF-ABC2-401999F5DED5}"/>
                </a:ext>
              </a:extLst>
            </p:cNvPr>
            <p:cNvGrpSpPr/>
            <p:nvPr/>
          </p:nvGrpSpPr>
          <p:grpSpPr>
            <a:xfrm>
              <a:off x="990600" y="3637673"/>
              <a:ext cx="5059681" cy="2610727"/>
              <a:chOff x="990600" y="3637673"/>
              <a:chExt cx="5059681" cy="261072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A626A91-272F-4849-BF4F-44AE5D230A48}"/>
                  </a:ext>
                </a:extLst>
              </p:cNvPr>
              <p:cNvGrpSpPr/>
              <p:nvPr/>
            </p:nvGrpSpPr>
            <p:grpSpPr>
              <a:xfrm>
                <a:off x="990600" y="3657600"/>
                <a:ext cx="4876800" cy="2590800"/>
                <a:chOff x="990600" y="3657600"/>
                <a:chExt cx="4876800" cy="2590800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92FEBBA4-A580-41B3-8DF6-EC00A3F53C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0600" y="3657600"/>
                  <a:ext cx="4876800" cy="2590800"/>
                </a:xfrm>
                <a:prstGeom prst="rect">
                  <a:avLst/>
                </a:prstGeom>
              </p:spPr>
            </p:pic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ABA2CB25-2BB7-4120-90AD-7D52BC145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7563" y="5486400"/>
                  <a:ext cx="4849837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FF1D064A-1148-4748-8833-D53A32D6CE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48000" y="3733800"/>
                  <a:ext cx="0" cy="25146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Flowchart: Connector 17">
                  <a:extLst>
                    <a:ext uri="{FF2B5EF4-FFF2-40B4-BE49-F238E27FC236}">
                      <a16:creationId xmlns:a16="http://schemas.microsoft.com/office/drawing/2014/main" id="{7D61C682-3222-4D1C-B20B-3F115D6DAFCE}"/>
                    </a:ext>
                  </a:extLst>
                </p:cNvPr>
                <p:cNvSpPr/>
                <p:nvPr/>
              </p:nvSpPr>
              <p:spPr>
                <a:xfrm>
                  <a:off x="2514600" y="5018157"/>
                  <a:ext cx="45719" cy="45719"/>
                </a:xfrm>
                <a:prstGeom prst="flowChartConnector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lowchart: Connector 18">
                  <a:extLst>
                    <a:ext uri="{FF2B5EF4-FFF2-40B4-BE49-F238E27FC236}">
                      <a16:creationId xmlns:a16="http://schemas.microsoft.com/office/drawing/2014/main" id="{CCFDE3F0-0297-4149-8884-B5D9DFFDF8C3}"/>
                    </a:ext>
                  </a:extLst>
                </p:cNvPr>
                <p:cNvSpPr/>
                <p:nvPr/>
              </p:nvSpPr>
              <p:spPr>
                <a:xfrm>
                  <a:off x="3309003" y="5196284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lowchart: Connector 19">
                  <a:extLst>
                    <a:ext uri="{FF2B5EF4-FFF2-40B4-BE49-F238E27FC236}">
                      <a16:creationId xmlns:a16="http://schemas.microsoft.com/office/drawing/2014/main" id="{0E2D44F5-EFC2-4DF2-8BAC-06A86FD89648}"/>
                    </a:ext>
                  </a:extLst>
                </p:cNvPr>
                <p:cNvSpPr/>
                <p:nvPr/>
              </p:nvSpPr>
              <p:spPr>
                <a:xfrm>
                  <a:off x="2695135" y="5181600"/>
                  <a:ext cx="45719" cy="45719"/>
                </a:xfrm>
                <a:prstGeom prst="flowChartConnector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lowchart: Connector 20">
                  <a:extLst>
                    <a:ext uri="{FF2B5EF4-FFF2-40B4-BE49-F238E27FC236}">
                      <a16:creationId xmlns:a16="http://schemas.microsoft.com/office/drawing/2014/main" id="{0974014E-5ACD-47DE-81B1-4A8031A81665}"/>
                    </a:ext>
                  </a:extLst>
                </p:cNvPr>
                <p:cNvSpPr/>
                <p:nvPr/>
              </p:nvSpPr>
              <p:spPr>
                <a:xfrm>
                  <a:off x="2857310" y="5298595"/>
                  <a:ext cx="45719" cy="45719"/>
                </a:xfrm>
                <a:prstGeom prst="flowChartConnector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lowchart: Connector 21">
                  <a:extLst>
                    <a:ext uri="{FF2B5EF4-FFF2-40B4-BE49-F238E27FC236}">
                      <a16:creationId xmlns:a16="http://schemas.microsoft.com/office/drawing/2014/main" id="{7A5C0783-3693-4DDD-B52A-3948CF695415}"/>
                    </a:ext>
                  </a:extLst>
                </p:cNvPr>
                <p:cNvSpPr/>
                <p:nvPr/>
              </p:nvSpPr>
              <p:spPr>
                <a:xfrm>
                  <a:off x="3043311" y="5440681"/>
                  <a:ext cx="45719" cy="45719"/>
                </a:xfrm>
                <a:prstGeom prst="flowChartConnector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lowchart: Connector 22">
                  <a:extLst>
                    <a:ext uri="{FF2B5EF4-FFF2-40B4-BE49-F238E27FC236}">
                      <a16:creationId xmlns:a16="http://schemas.microsoft.com/office/drawing/2014/main" id="{2815764A-C598-4D3E-A11C-DCF50B6D5B9C}"/>
                    </a:ext>
                  </a:extLst>
                </p:cNvPr>
                <p:cNvSpPr/>
                <p:nvPr/>
              </p:nvSpPr>
              <p:spPr>
                <a:xfrm>
                  <a:off x="3185163" y="5346274"/>
                  <a:ext cx="45719" cy="45719"/>
                </a:xfrm>
                <a:prstGeom prst="flowChartConnector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A7A0E9AA-052B-406D-AD10-A3EC25D19A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3311" y="5004437"/>
                  <a:ext cx="67062" cy="73158"/>
                </a:xfrm>
                <a:prstGeom prst="rect">
                  <a:avLst/>
                </a:prstGeom>
              </p:spPr>
            </p:pic>
          </p:grp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35F6297-8789-4477-AE77-C3F121CA7B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61683" y="4495800"/>
                <a:ext cx="971373" cy="100408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AF7BF30-BA7E-4A95-B506-8D30582F8909}"/>
                  </a:ext>
                </a:extLst>
              </p:cNvPr>
              <p:cNvCxnSpPr>
                <a:cxnSpLocks/>
                <a:endCxn id="22" idx="3"/>
              </p:cNvCxnSpPr>
              <p:nvPr/>
            </p:nvCxnSpPr>
            <p:spPr>
              <a:xfrm>
                <a:off x="2233127" y="4804107"/>
                <a:ext cx="816879" cy="6755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717E00-3E1C-4761-8D4F-F14A703349E6}"/>
                  </a:ext>
                </a:extLst>
              </p:cNvPr>
              <p:cNvSpPr txBox="1"/>
              <p:nvPr/>
            </p:nvSpPr>
            <p:spPr>
              <a:xfrm>
                <a:off x="5593081" y="544068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C1AC826-4655-4999-BAE7-76E8FE872BD9}"/>
                      </a:ext>
                    </a:extLst>
                  </p:cNvPr>
                  <p:cNvSpPr txBox="1"/>
                  <p:nvPr/>
                </p:nvSpPr>
                <p:spPr>
                  <a:xfrm>
                    <a:off x="995915" y="5451195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C1AC826-4655-4999-BAE7-76E8FE872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15" y="5451195"/>
                    <a:ext cx="4572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541F85-3715-4546-9E39-4760BB092ACC}"/>
                  </a:ext>
                </a:extLst>
              </p:cNvPr>
              <p:cNvSpPr txBox="1"/>
              <p:nvPr/>
            </p:nvSpPr>
            <p:spPr>
              <a:xfrm>
                <a:off x="3138151" y="3637673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FF56A65-3E45-4CEC-B585-78344F9F42C1}"/>
                      </a:ext>
                    </a:extLst>
                  </p:cNvPr>
                  <p:cNvSpPr txBox="1"/>
                  <p:nvPr/>
                </p:nvSpPr>
                <p:spPr>
                  <a:xfrm>
                    <a:off x="2592806" y="5451195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FF56A65-3E45-4CEC-B585-78344F9F42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2806" y="5451195"/>
                    <a:ext cx="4572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1EA8FF78-98EB-44D5-9962-AB887B24B1FD}"/>
                      </a:ext>
                    </a:extLst>
                  </p:cNvPr>
                  <p:cNvSpPr txBox="1"/>
                  <p:nvPr/>
                </p:nvSpPr>
                <p:spPr>
                  <a:xfrm>
                    <a:off x="1675227" y="4794729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1EA8FF78-98EB-44D5-9962-AB887B24B1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5227" y="4794729"/>
                    <a:ext cx="45720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297" r="-57143" b="-14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3F7F9450-D6DF-486A-AE42-F4DD85250383}"/>
                      </a:ext>
                    </a:extLst>
                  </p:cNvPr>
                  <p:cNvSpPr txBox="1"/>
                  <p:nvPr/>
                </p:nvSpPr>
                <p:spPr>
                  <a:xfrm>
                    <a:off x="1697381" y="4999801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3F7F9450-D6DF-486A-AE42-F4DD852503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7381" y="4999801"/>
                    <a:ext cx="45720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333" r="-58889" b="-14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F1337222-2ECD-45F6-BAD7-87ECBFBF7152}"/>
                      </a:ext>
                    </a:extLst>
                  </p:cNvPr>
                  <p:cNvSpPr txBox="1"/>
                  <p:nvPr/>
                </p:nvSpPr>
                <p:spPr>
                  <a:xfrm>
                    <a:off x="2226739" y="5188423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F1337222-2ECD-45F6-BAD7-87ECBFBF71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6739" y="5188423"/>
                    <a:ext cx="45720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297" r="-5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3FA03F8A-2551-4A64-8798-DA76F29E861C}"/>
                      </a:ext>
                    </a:extLst>
                  </p:cNvPr>
                  <p:cNvSpPr txBox="1"/>
                  <p:nvPr/>
                </p:nvSpPr>
                <p:spPr>
                  <a:xfrm>
                    <a:off x="3213881" y="4482319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3FA03F8A-2551-4A64-8798-DA76F29E86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3881" y="4482319"/>
                    <a:ext cx="45720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297" r="-26374" b="-14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A946E24B-2FD9-4EC8-BAE7-03FD7F8A2D0F}"/>
                      </a:ext>
                    </a:extLst>
                  </p:cNvPr>
                  <p:cNvSpPr txBox="1"/>
                  <p:nvPr/>
                </p:nvSpPr>
                <p:spPr>
                  <a:xfrm>
                    <a:off x="2860430" y="4890457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A946E24B-2FD9-4EC8-BAE7-03FD7F8A2D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430" y="4890457"/>
                    <a:ext cx="45720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33" r="-18889" b="-14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599BE61-5B57-4B50-8ECA-02BF4812955C}"/>
                      </a:ext>
                    </a:extLst>
                  </p:cNvPr>
                  <p:cNvSpPr txBox="1"/>
                  <p:nvPr/>
                </p:nvSpPr>
                <p:spPr>
                  <a:xfrm>
                    <a:off x="3228461" y="5220995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599BE61-5B57-4B50-8ECA-02BF481295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8461" y="5220995"/>
                    <a:ext cx="45720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297" r="-263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52C0EB09-0D86-413B-9516-06F55E9A114D}"/>
                      </a:ext>
                    </a:extLst>
                  </p:cNvPr>
                  <p:cNvSpPr txBox="1"/>
                  <p:nvPr/>
                </p:nvSpPr>
                <p:spPr>
                  <a:xfrm>
                    <a:off x="2993020" y="5472845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52C0EB09-0D86-413B-9516-06F55E9A11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3020" y="5472845"/>
                    <a:ext cx="457200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333" r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848F821-E664-47B0-86B7-1ED9E53EA4CE}"/>
                    </a:ext>
                  </a:extLst>
                </p:cNvPr>
                <p:cNvSpPr txBox="1"/>
                <p:nvPr/>
              </p:nvSpPr>
              <p:spPr>
                <a:xfrm>
                  <a:off x="3061683" y="592587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848F821-E664-47B0-86B7-1ED9E53EA4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1683" y="5925870"/>
                  <a:ext cx="45720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01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B26502-D3D0-4FB9-BE8C-FA6DAE10D814}"/>
                  </a:ext>
                </a:extLst>
              </p:cNvPr>
              <p:cNvSpPr txBox="1"/>
              <p:nvPr/>
            </p:nvSpPr>
            <p:spPr>
              <a:xfrm>
                <a:off x="533400" y="1147125"/>
                <a:ext cx="8458200" cy="5029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দেওয়া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x+।x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যখন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প্রদত্ত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সীমার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সর্বদা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পাওয়া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।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ডোমেন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[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x= -2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f(x) = -2+।2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=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-2+2 = 0 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x= 2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f(x) = 2 +।2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2+2 = 4                  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রেঞ্জ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/>
                  <a:t>  = [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0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4</m:t>
                    </m:r>
                  </m:oMath>
                </a14:m>
                <a:r>
                  <a:rPr lang="en-US" sz="2800" dirty="0"/>
                  <a:t>]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B26502-D3D0-4FB9-BE8C-FA6DAE10D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47125"/>
                <a:ext cx="8458200" cy="5029134"/>
              </a:xfrm>
              <a:prstGeom prst="rect">
                <a:avLst/>
              </a:prstGeom>
              <a:blipFill>
                <a:blip r:embed="rId2"/>
                <a:stretch>
                  <a:fillRect l="-2235" t="-2182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>
            <a:extLst>
              <a:ext uri="{FF2B5EF4-FFF2-40B4-BE49-F238E27FC236}">
                <a16:creationId xmlns:a16="http://schemas.microsoft.com/office/drawing/2014/main" id="{19BFC6E4-4AD8-49FA-8117-98DE983B903F}"/>
              </a:ext>
            </a:extLst>
          </p:cNvPr>
          <p:cNvSpPr/>
          <p:nvPr/>
        </p:nvSpPr>
        <p:spPr>
          <a:xfrm>
            <a:off x="7221278" y="-914400"/>
            <a:ext cx="1604880" cy="14478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D18A0-47EE-4FB5-A761-E5F419BDEA04}"/>
              </a:ext>
            </a:extLst>
          </p:cNvPr>
          <p:cNvSpPr txBox="1"/>
          <p:nvPr/>
        </p:nvSpPr>
        <p:spPr>
          <a:xfrm>
            <a:off x="2971800" y="381000"/>
            <a:ext cx="2751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6A7283-C54F-4827-8411-8C597A990B8C}"/>
              </a:ext>
            </a:extLst>
          </p:cNvPr>
          <p:cNvSpPr txBox="1"/>
          <p:nvPr/>
        </p:nvSpPr>
        <p:spPr>
          <a:xfrm>
            <a:off x="0" y="461162"/>
            <a:ext cx="900256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অঙ্কনঃ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= x+।x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D6DAAA5-D35C-49FF-8802-5004DB369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84819"/>
              </p:ext>
            </p:extLst>
          </p:nvPr>
        </p:nvGraphicFramePr>
        <p:xfrm>
          <a:off x="1188703" y="295532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241387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17114674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6594854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814925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2545918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92454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6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4042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AE9CA39-5A03-4407-A49E-9437D45C0CFD}"/>
              </a:ext>
            </a:extLst>
          </p:cNvPr>
          <p:cNvGrpSpPr/>
          <p:nvPr/>
        </p:nvGrpSpPr>
        <p:grpSpPr>
          <a:xfrm>
            <a:off x="1729190" y="3858773"/>
            <a:ext cx="4771220" cy="2641439"/>
            <a:chOff x="228600" y="4198976"/>
            <a:chExt cx="4771220" cy="2641439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699D6932-396C-436A-A808-CA0ACA2DB54A}"/>
                </a:ext>
              </a:extLst>
            </p:cNvPr>
            <p:cNvSpPr/>
            <p:nvPr/>
          </p:nvSpPr>
          <p:spPr>
            <a:xfrm>
              <a:off x="2842420" y="5223373"/>
              <a:ext cx="52678" cy="876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42C6BE87-CB24-4A7D-A6EA-98155EE27FA8}"/>
                </a:ext>
              </a:extLst>
            </p:cNvPr>
            <p:cNvSpPr/>
            <p:nvPr/>
          </p:nvSpPr>
          <p:spPr>
            <a:xfrm>
              <a:off x="2643796" y="5507535"/>
              <a:ext cx="52678" cy="876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31E4EC88-62A3-44B8-BCF6-10C61691A3F6}"/>
                </a:ext>
              </a:extLst>
            </p:cNvPr>
            <p:cNvSpPr/>
            <p:nvPr/>
          </p:nvSpPr>
          <p:spPr>
            <a:xfrm>
              <a:off x="2463037" y="5741861"/>
              <a:ext cx="52678" cy="876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F1D44EF-881B-430A-BE32-55790DECA172}"/>
                </a:ext>
              </a:extLst>
            </p:cNvPr>
            <p:cNvGrpSpPr/>
            <p:nvPr/>
          </p:nvGrpSpPr>
          <p:grpSpPr>
            <a:xfrm>
              <a:off x="228600" y="4198976"/>
              <a:ext cx="4771220" cy="2641439"/>
              <a:chOff x="3505200" y="3407956"/>
              <a:chExt cx="4771220" cy="2641439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F4F7A50-7319-4F2A-BCBB-6490BB7C3F2D}"/>
                  </a:ext>
                </a:extLst>
              </p:cNvPr>
              <p:cNvGrpSpPr/>
              <p:nvPr/>
            </p:nvGrpSpPr>
            <p:grpSpPr>
              <a:xfrm>
                <a:off x="3505200" y="3407956"/>
                <a:ext cx="4771220" cy="2641439"/>
                <a:chOff x="3505200" y="3407956"/>
                <a:chExt cx="4771220" cy="2641439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A1E25760-B88C-4DFE-81AF-4A254BD99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5200" y="3429000"/>
                  <a:ext cx="4495799" cy="2595563"/>
                </a:xfrm>
                <a:prstGeom prst="rect">
                  <a:avLst/>
                </a:prstGeom>
              </p:spPr>
            </p:pic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09E0016D-731B-45A5-B500-88C47A5C8167}"/>
                    </a:ext>
                  </a:extLst>
                </p:cNvPr>
                <p:cNvCxnSpPr>
                  <a:cxnSpLocks/>
                  <a:stCxn id="5" idx="0"/>
                  <a:endCxn id="5" idx="2"/>
                </p:cNvCxnSpPr>
                <p:nvPr/>
              </p:nvCxnSpPr>
              <p:spPr>
                <a:xfrm>
                  <a:off x="5753100" y="3429000"/>
                  <a:ext cx="0" cy="259556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68C28500-B846-4371-9816-3F7619660B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05200" y="4953000"/>
                  <a:ext cx="4495799" cy="10220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36CC83E-D500-4D69-98FC-14172E4D1226}"/>
                    </a:ext>
                  </a:extLst>
                </p:cNvPr>
                <p:cNvSpPr txBox="1"/>
                <p:nvPr/>
              </p:nvSpPr>
              <p:spPr>
                <a:xfrm>
                  <a:off x="7725577" y="5004102"/>
                  <a:ext cx="550843" cy="413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3CC79BC3-BBAC-49A7-BBFC-20BBBE7E76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05202" y="4933071"/>
                      <a:ext cx="550843" cy="4130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3CC79BC3-BBAC-49A7-BBFC-20BBBE7E761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05202" y="4933071"/>
                      <a:ext cx="550843" cy="413008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DD6E7D-4303-48B1-B728-3A7F39C7A00C}"/>
                    </a:ext>
                  </a:extLst>
                </p:cNvPr>
                <p:cNvSpPr txBox="1"/>
                <p:nvPr/>
              </p:nvSpPr>
              <p:spPr>
                <a:xfrm>
                  <a:off x="5896276" y="3407956"/>
                  <a:ext cx="550843" cy="413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34ECBF50-3C09-4308-9C7B-04B5979353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81822" y="5636387"/>
                      <a:ext cx="550843" cy="4130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34ECBF50-3C09-4308-9C7B-04B5979353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81822" y="5636387"/>
                      <a:ext cx="550843" cy="41300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820B962-4231-4F92-8084-2BBA408D990D}"/>
                      </a:ext>
                    </a:extLst>
                  </p:cNvPr>
                  <p:cNvSpPr txBox="1"/>
                  <p:nvPr/>
                </p:nvSpPr>
                <p:spPr>
                  <a:xfrm>
                    <a:off x="5250908" y="4932788"/>
                    <a:ext cx="550843" cy="4130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820B962-4231-4F92-8084-2BBA408D99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0908" y="4932788"/>
                    <a:ext cx="550843" cy="41300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255D6899-EAE6-4B57-9BFE-0F635EB4EF31}"/>
                  </a:ext>
                </a:extLst>
              </p:cNvPr>
              <p:cNvSpPr/>
              <p:nvPr/>
            </p:nvSpPr>
            <p:spPr>
              <a:xfrm>
                <a:off x="5499990" y="4967595"/>
                <a:ext cx="52678" cy="8761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9908FD73-9AE1-47DE-9E2E-4D262D3993D7}"/>
                  </a:ext>
                </a:extLst>
              </p:cNvPr>
              <p:cNvSpPr/>
              <p:nvPr/>
            </p:nvSpPr>
            <p:spPr>
              <a:xfrm>
                <a:off x="5322771" y="4967595"/>
                <a:ext cx="52678" cy="8761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BD2B72E-C5F0-44DB-AACF-87AF714FF8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5051" y="4144157"/>
                <a:ext cx="593971" cy="81720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D57DAB4A-2724-4575-B527-93FAB8067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9957" y="5001520"/>
                <a:ext cx="50273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C781F305-1180-4A30-A574-BB11E63F77F4}"/>
                      </a:ext>
                    </a:extLst>
                  </p:cNvPr>
                  <p:cNvSpPr txBox="1"/>
                  <p:nvPr/>
                </p:nvSpPr>
                <p:spPr>
                  <a:xfrm>
                    <a:off x="6188495" y="5128113"/>
                    <a:ext cx="550843" cy="4130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C781F305-1180-4A30-A574-BB11E63F77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8495" y="5128113"/>
                    <a:ext cx="550843" cy="41300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297" r="-26374" b="-14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66B359D-2DC8-4B53-9B0F-39EB47436458}"/>
                      </a:ext>
                    </a:extLst>
                  </p:cNvPr>
                  <p:cNvSpPr txBox="1"/>
                  <p:nvPr/>
                </p:nvSpPr>
                <p:spPr>
                  <a:xfrm>
                    <a:off x="4391440" y="4655250"/>
                    <a:ext cx="5508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66B359D-2DC8-4B53-9B0F-39EB474364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1440" y="4655250"/>
                    <a:ext cx="55084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297" r="-5714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3511DA8-45BA-48B7-9609-6490E15CFCB5}"/>
                      </a:ext>
                    </a:extLst>
                  </p:cNvPr>
                  <p:cNvSpPr txBox="1"/>
                  <p:nvPr/>
                </p:nvSpPr>
                <p:spPr>
                  <a:xfrm>
                    <a:off x="5053954" y="4500904"/>
                    <a:ext cx="5508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3511DA8-45BA-48B7-9609-6490E15CFC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3954" y="4500904"/>
                    <a:ext cx="550843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333" r="-58889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B04B32AE-AAB0-4C1B-BEB9-4F96E6C0FA50}"/>
                      </a:ext>
                    </a:extLst>
                  </p:cNvPr>
                  <p:cNvSpPr txBox="1"/>
                  <p:nvPr/>
                </p:nvSpPr>
                <p:spPr>
                  <a:xfrm>
                    <a:off x="6012713" y="4598263"/>
                    <a:ext cx="5508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B04B32AE-AAB0-4C1B-BEB9-4F96E6C0FA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713" y="4598263"/>
                    <a:ext cx="550843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297" r="-26374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96B17CA8-6807-4AB4-909D-5AB3E9445A0A}"/>
                      </a:ext>
                    </a:extLst>
                  </p:cNvPr>
                  <p:cNvSpPr txBox="1"/>
                  <p:nvPr/>
                </p:nvSpPr>
                <p:spPr>
                  <a:xfrm>
                    <a:off x="6315613" y="4176343"/>
                    <a:ext cx="5508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96B17CA8-6807-4AB4-909D-5AB3E9445A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5613" y="4176343"/>
                    <a:ext cx="550843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333" r="-27778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5303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A24502-1425-4FB4-977F-A3A65DE5DCA7}"/>
                  </a:ext>
                </a:extLst>
              </p:cNvPr>
              <p:cNvSpPr txBox="1"/>
              <p:nvPr/>
            </p:nvSpPr>
            <p:spPr>
              <a:xfrm>
                <a:off x="497059" y="2514600"/>
                <a:ext cx="861059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ছক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কাগজে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সুবিধামতো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অক্ষ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xo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অক্ষ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yo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o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মুলবিন্দু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অঙ্কন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অক্ষ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অক্ষ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বরাবর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ক্ষুদ্রতম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বর্গঘর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ধরে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বিন্দুগুলো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স্থাপন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লেখচিত্র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অঙ্কন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A24502-1425-4FB4-977F-A3A65DE5D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59" y="2514600"/>
                <a:ext cx="8610599" cy="1569660"/>
              </a:xfrm>
              <a:prstGeom prst="rect">
                <a:avLst/>
              </a:prstGeom>
              <a:blipFill>
                <a:blip r:embed="rId2"/>
                <a:stretch>
                  <a:fillRect l="-1841" t="-7004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B464DB-28D4-4A97-8531-6935A10FB3C1}"/>
                  </a:ext>
                </a:extLst>
              </p:cNvPr>
              <p:cNvSpPr txBox="1"/>
              <p:nvPr/>
            </p:nvSpPr>
            <p:spPr>
              <a:xfrm>
                <a:off x="457200" y="818783"/>
                <a:ext cx="8458200" cy="6100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দেওয়া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।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যখন</a:t>
                </a:r>
                <a:r>
                  <a:rPr lang="en-US" sz="2800" dirty="0"/>
                  <a:t> x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                               0,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/>
                  <a:t> x= 0 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ফাংশনটি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সকল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বাস্তব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মানের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জন্য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সংজ্ঞায়িত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ডোমেন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x&gt;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1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f(x) =-1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    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0 f(x) = 0 </a:t>
                </a:r>
                <a:endParaRPr lang="en-US" sz="2800" dirty="0"/>
              </a:p>
              <a:p>
                <a:r>
                  <a:rPr lang="en-US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রেঞ্জ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/>
                  <a:t>  = [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1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</m:t>
                    </m:r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0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2800" dirty="0"/>
                  <a:t>] </a:t>
                </a:r>
              </a:p>
              <a:p>
                <a:r>
                  <a:rPr lang="en-US" sz="3200" u="sng" dirty="0" err="1">
                    <a:latin typeface="NikoshBAN" pitchFamily="2" charset="0"/>
                    <a:cs typeface="NikoshBAN" pitchFamily="2" charset="0"/>
                  </a:rPr>
                  <a:t>লেখচিত্র</a:t>
                </a:r>
                <a:r>
                  <a:rPr lang="en-US" sz="3200" u="sn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u="sng" dirty="0" err="1">
                    <a:latin typeface="NikoshBAN" pitchFamily="2" charset="0"/>
                    <a:cs typeface="NikoshBAN" pitchFamily="2" charset="0"/>
                  </a:rPr>
                  <a:t>অঙ্কনঃ</a:t>
                </a:r>
                <a:r>
                  <a:rPr lang="en-US" sz="3200" u="sng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প্রদত্ত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ফাংশনের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লেখচিত্র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অঙ্কন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বিভিন্ন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মানের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নিচের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ছকটি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পূরণ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800" dirty="0"/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B464DB-28D4-4A97-8531-6935A10FB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18783"/>
                <a:ext cx="8458200" cy="6100773"/>
              </a:xfrm>
              <a:prstGeom prst="rect">
                <a:avLst/>
              </a:prstGeom>
              <a:blipFill>
                <a:blip r:embed="rId2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4948C4F-9FEC-4B62-9709-ECDD70517EA0}"/>
              </a:ext>
            </a:extLst>
          </p:cNvPr>
          <p:cNvSpPr txBox="1"/>
          <p:nvPr/>
        </p:nvSpPr>
        <p:spPr>
          <a:xfrm>
            <a:off x="2895600" y="187180"/>
            <a:ext cx="2751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64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1CBEAD-713B-463E-B521-C1CE5E56C1D4}"/>
                  </a:ext>
                </a:extLst>
              </p:cNvPr>
              <p:cNvSpPr txBox="1"/>
              <p:nvPr/>
            </p:nvSpPr>
            <p:spPr>
              <a:xfrm>
                <a:off x="175779" y="1556844"/>
                <a:ext cx="8686800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ছক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কাগজে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সুবিধামতো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অক্ষ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xo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অক্ষ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yo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oমুলবিন্দু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অঙ্কন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অক্ষ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অক্ষ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বরাবর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ক্ষুদ্রতম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বর্গঘর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ধরে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বিন্দুগুলো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স্থাপন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লেখচিত্র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অঙ্কন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1CBEAD-713B-463E-B521-C1CE5E56C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9" y="1556844"/>
                <a:ext cx="8686800" cy="2431435"/>
              </a:xfrm>
              <a:prstGeom prst="rect">
                <a:avLst/>
              </a:prstGeom>
              <a:blipFill>
                <a:blip r:embed="rId2"/>
                <a:stretch>
                  <a:fillRect l="-1825" t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5605897-553B-4EF6-8947-4324A7D05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90677"/>
              </p:ext>
            </p:extLst>
          </p:nvPr>
        </p:nvGraphicFramePr>
        <p:xfrm>
          <a:off x="1676400" y="609600"/>
          <a:ext cx="55532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01">
                  <a:extLst>
                    <a:ext uri="{9D8B030D-6E8A-4147-A177-3AD203B41FA5}">
                      <a16:colId xmlns:a16="http://schemas.microsoft.com/office/drawing/2014/main" val="2714558159"/>
                    </a:ext>
                  </a:extLst>
                </a:gridCol>
                <a:gridCol w="1061487">
                  <a:extLst>
                    <a:ext uri="{9D8B030D-6E8A-4147-A177-3AD203B41FA5}">
                      <a16:colId xmlns:a16="http://schemas.microsoft.com/office/drawing/2014/main" val="556385908"/>
                    </a:ext>
                  </a:extLst>
                </a:gridCol>
                <a:gridCol w="1061487">
                  <a:extLst>
                    <a:ext uri="{9D8B030D-6E8A-4147-A177-3AD203B41FA5}">
                      <a16:colId xmlns:a16="http://schemas.microsoft.com/office/drawing/2014/main" val="1562419104"/>
                    </a:ext>
                  </a:extLst>
                </a:gridCol>
                <a:gridCol w="1061487">
                  <a:extLst>
                    <a:ext uri="{9D8B030D-6E8A-4147-A177-3AD203B41FA5}">
                      <a16:colId xmlns:a16="http://schemas.microsoft.com/office/drawing/2014/main" val="1209476664"/>
                    </a:ext>
                  </a:extLst>
                </a:gridCol>
                <a:gridCol w="1061487">
                  <a:extLst>
                    <a:ext uri="{9D8B030D-6E8A-4147-A177-3AD203B41FA5}">
                      <a16:colId xmlns:a16="http://schemas.microsoft.com/office/drawing/2014/main" val="1678633691"/>
                    </a:ext>
                  </a:extLst>
                </a:gridCol>
                <a:gridCol w="1061487">
                  <a:extLst>
                    <a:ext uri="{9D8B030D-6E8A-4147-A177-3AD203B41FA5}">
                      <a16:colId xmlns:a16="http://schemas.microsoft.com/office/drawing/2014/main" val="1702634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39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389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DA7C893-4ECA-4221-88AD-53C7ACE13315}"/>
              </a:ext>
            </a:extLst>
          </p:cNvPr>
          <p:cNvGrpSpPr/>
          <p:nvPr/>
        </p:nvGrpSpPr>
        <p:grpSpPr>
          <a:xfrm>
            <a:off x="1938418" y="3276600"/>
            <a:ext cx="5029200" cy="3196518"/>
            <a:chOff x="1938418" y="3276600"/>
            <a:chExt cx="5029200" cy="319651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76D1598-BBF6-4A21-A376-7AAE3A8912B1}"/>
                </a:ext>
              </a:extLst>
            </p:cNvPr>
            <p:cNvGrpSpPr/>
            <p:nvPr/>
          </p:nvGrpSpPr>
          <p:grpSpPr>
            <a:xfrm>
              <a:off x="1938418" y="3276600"/>
              <a:ext cx="5029200" cy="3196518"/>
              <a:chOff x="1523121" y="3270933"/>
              <a:chExt cx="5029200" cy="3196518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99E6343-DA88-436B-A730-EF94F2A4F6A5}"/>
                  </a:ext>
                </a:extLst>
              </p:cNvPr>
              <p:cNvGrpSpPr/>
              <p:nvPr/>
            </p:nvGrpSpPr>
            <p:grpSpPr>
              <a:xfrm>
                <a:off x="1523121" y="3270933"/>
                <a:ext cx="5029200" cy="3196518"/>
                <a:chOff x="1066800" y="3128082"/>
                <a:chExt cx="5029200" cy="3196518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2C7246AF-D322-4F9F-9342-C9EABFAC7BB0}"/>
                    </a:ext>
                  </a:extLst>
                </p:cNvPr>
                <p:cNvGrpSpPr/>
                <p:nvPr/>
              </p:nvGrpSpPr>
              <p:grpSpPr>
                <a:xfrm>
                  <a:off x="1066800" y="3149453"/>
                  <a:ext cx="5029200" cy="3175147"/>
                  <a:chOff x="1676400" y="3149453"/>
                  <a:chExt cx="4419600" cy="2946547"/>
                </a:xfrm>
              </p:grpSpPr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D886830C-87F1-45B7-92FB-5D52E20DF6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76400" y="3149453"/>
                    <a:ext cx="4419600" cy="2946547"/>
                  </a:xfrm>
                  <a:prstGeom prst="rect">
                    <a:avLst/>
                  </a:prstGeom>
                </p:spPr>
              </p:pic>
              <p:cxnSp>
                <p:nvCxnSpPr>
                  <p:cNvPr id="6" name="Straight Arrow Connector 5">
                    <a:extLst>
                      <a:ext uri="{FF2B5EF4-FFF2-40B4-BE49-F238E27FC236}">
                        <a16:creationId xmlns:a16="http://schemas.microsoft.com/office/drawing/2014/main" id="{F78D113F-A572-4A41-B6A5-72A31E7072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4255" y="4811553"/>
                    <a:ext cx="3863317" cy="1850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E4EE851C-FCDF-4433-B1A7-33A8EA3DCF71}"/>
                      </a:ext>
                    </a:extLst>
                  </p:cNvPr>
                  <p:cNvCxnSpPr>
                    <a:cxnSpLocks/>
                    <a:stCxn id="5" idx="0"/>
                  </p:cNvCxnSpPr>
                  <p:nvPr/>
                </p:nvCxnSpPr>
                <p:spPr>
                  <a:xfrm>
                    <a:off x="3886200" y="3149453"/>
                    <a:ext cx="0" cy="271794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E35629F-1014-4D86-8A28-A38EED267991}"/>
                    </a:ext>
                  </a:extLst>
                </p:cNvPr>
                <p:cNvSpPr txBox="1"/>
                <p:nvPr/>
              </p:nvSpPr>
              <p:spPr>
                <a:xfrm>
                  <a:off x="5578222" y="4888468"/>
                  <a:ext cx="3516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6E02E2A-7473-4D54-BEAE-B5FED3B9D711}"/>
                    </a:ext>
                  </a:extLst>
                </p:cNvPr>
                <p:cNvSpPr txBox="1"/>
                <p:nvPr/>
              </p:nvSpPr>
              <p:spPr>
                <a:xfrm>
                  <a:off x="3926066" y="3128082"/>
                  <a:ext cx="550843" cy="413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D0317CE0-B085-41EF-9947-9303A51473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47561" y="5862364"/>
                      <a:ext cx="550843" cy="4130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D0317CE0-B085-41EF-9947-9303A514737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47561" y="5862364"/>
                      <a:ext cx="550843" cy="41300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C19F7FCA-8092-48BE-AD89-4827AD5908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71416" y="4940503"/>
                      <a:ext cx="550843" cy="4130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C19F7FCA-8092-48BE-AD89-4827AD59086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71416" y="4940503"/>
                      <a:ext cx="550843" cy="41300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" name="Flowchart: Connector 20">
                  <a:extLst>
                    <a:ext uri="{FF2B5EF4-FFF2-40B4-BE49-F238E27FC236}">
                      <a16:creationId xmlns:a16="http://schemas.microsoft.com/office/drawing/2014/main" id="{FD702E31-DA4A-4025-B71D-AAE8976B9966}"/>
                    </a:ext>
                  </a:extLst>
                </p:cNvPr>
                <p:cNvSpPr/>
                <p:nvPr/>
              </p:nvSpPr>
              <p:spPr>
                <a:xfrm>
                  <a:off x="2999272" y="5075403"/>
                  <a:ext cx="95550" cy="120026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lowchart: Connector 21">
                  <a:extLst>
                    <a:ext uri="{FF2B5EF4-FFF2-40B4-BE49-F238E27FC236}">
                      <a16:creationId xmlns:a16="http://schemas.microsoft.com/office/drawing/2014/main" id="{1660D37D-FD79-4E1F-9647-FE2231114489}"/>
                    </a:ext>
                  </a:extLst>
                </p:cNvPr>
                <p:cNvSpPr/>
                <p:nvPr/>
              </p:nvSpPr>
              <p:spPr>
                <a:xfrm>
                  <a:off x="3365097" y="5066738"/>
                  <a:ext cx="95550" cy="120026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lowchart: Connector 22">
                  <a:extLst>
                    <a:ext uri="{FF2B5EF4-FFF2-40B4-BE49-F238E27FC236}">
                      <a16:creationId xmlns:a16="http://schemas.microsoft.com/office/drawing/2014/main" id="{EB7958A3-8790-4E68-A9AD-BB18B4AFA347}"/>
                    </a:ext>
                  </a:extLst>
                </p:cNvPr>
                <p:cNvSpPr/>
                <p:nvPr/>
              </p:nvSpPr>
              <p:spPr>
                <a:xfrm>
                  <a:off x="3552011" y="4900433"/>
                  <a:ext cx="95550" cy="120026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lowchart: Connector 23">
                  <a:extLst>
                    <a:ext uri="{FF2B5EF4-FFF2-40B4-BE49-F238E27FC236}">
                      <a16:creationId xmlns:a16="http://schemas.microsoft.com/office/drawing/2014/main" id="{7AD0DA45-7529-45DE-9CBA-7FE6AADC2DBB}"/>
                    </a:ext>
                  </a:extLst>
                </p:cNvPr>
                <p:cNvSpPr/>
                <p:nvPr/>
              </p:nvSpPr>
              <p:spPr>
                <a:xfrm>
                  <a:off x="3729140" y="4700539"/>
                  <a:ext cx="95550" cy="120026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lowchart: Connector 24">
                  <a:extLst>
                    <a:ext uri="{FF2B5EF4-FFF2-40B4-BE49-F238E27FC236}">
                      <a16:creationId xmlns:a16="http://schemas.microsoft.com/office/drawing/2014/main" id="{C235EF80-4ECE-406F-A040-5B56D0836E8B}"/>
                    </a:ext>
                  </a:extLst>
                </p:cNvPr>
                <p:cNvSpPr/>
                <p:nvPr/>
              </p:nvSpPr>
              <p:spPr>
                <a:xfrm>
                  <a:off x="4067979" y="4705520"/>
                  <a:ext cx="95550" cy="120026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0A0E1226-AA06-4E2A-AC89-599FC3B06C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30799" y="5123157"/>
                  <a:ext cx="386058" cy="638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E3008AE-D83E-492F-8D52-7A69A7661B90}"/>
                      </a:ext>
                    </a:extLst>
                  </p:cNvPr>
                  <p:cNvSpPr txBox="1"/>
                  <p:nvPr/>
                </p:nvSpPr>
                <p:spPr>
                  <a:xfrm>
                    <a:off x="4080050" y="5073070"/>
                    <a:ext cx="37924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E3008AE-D83E-492F-8D52-7A69A7661B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0050" y="5073070"/>
                    <a:ext cx="379242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6A73B9C-CEAE-4F65-B05B-00F7FFEA47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78561" y="4904277"/>
                <a:ext cx="414968" cy="163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5BE52D2F-1534-4601-9D08-3F5C76D2F539}"/>
                      </a:ext>
                    </a:extLst>
                  </p:cNvPr>
                  <p:cNvSpPr txBox="1"/>
                  <p:nvPr/>
                </p:nvSpPr>
                <p:spPr>
                  <a:xfrm>
                    <a:off x="2378580" y="5176758"/>
                    <a:ext cx="9118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5BE52D2F-1534-4601-9D08-3F5C76D2F5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8580" y="5176758"/>
                    <a:ext cx="91189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000" r="-18000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728BAC6A-9B26-46E8-9D35-13470AA62BCE}"/>
                      </a:ext>
                    </a:extLst>
                  </p:cNvPr>
                  <p:cNvSpPr txBox="1"/>
                  <p:nvPr/>
                </p:nvSpPr>
                <p:spPr>
                  <a:xfrm>
                    <a:off x="3151884" y="5451087"/>
                    <a:ext cx="57312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728BAC6A-9B26-46E8-9D35-13470AA62B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1884" y="5451087"/>
                    <a:ext cx="573123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191" r="-88298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292291A-6A23-449F-A789-541F19C20B44}"/>
                      </a:ext>
                    </a:extLst>
                  </p:cNvPr>
                  <p:cNvSpPr txBox="1"/>
                  <p:nvPr/>
                </p:nvSpPr>
                <p:spPr>
                  <a:xfrm>
                    <a:off x="4271780" y="5143367"/>
                    <a:ext cx="550843" cy="4130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292291A-6A23-449F-A789-541F19C20B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1780" y="5143367"/>
                    <a:ext cx="550843" cy="41300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333" r="-27778" b="-14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C0A89D-D1EC-4039-B1E1-D211F1CE4F77}"/>
                      </a:ext>
                    </a:extLst>
                  </p:cNvPr>
                  <p:cNvSpPr txBox="1"/>
                  <p:nvPr/>
                </p:nvSpPr>
                <p:spPr>
                  <a:xfrm>
                    <a:off x="3976363" y="4331655"/>
                    <a:ext cx="5508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C0A89D-D1EC-4039-B1E1-D211F1CE4F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76363" y="4331655"/>
                    <a:ext cx="550843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297" r="-26374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14E06F5-FC17-4F3B-9A3B-F7B6A138E25B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846" y="4534071"/>
                    <a:ext cx="5508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14E06F5-FC17-4F3B-9A3B-F7B6A138E2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846" y="4534071"/>
                    <a:ext cx="55084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33" r="-2777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41CEC95-777B-4AAD-BBAE-59CF8C99184A}"/>
                </a:ext>
              </a:extLst>
            </p:cNvPr>
            <p:cNvCxnSpPr>
              <a:cxnSpLocks/>
              <a:endCxn id="24" idx="7"/>
            </p:cNvCxnSpPr>
            <p:nvPr/>
          </p:nvCxnSpPr>
          <p:spPr>
            <a:xfrm flipV="1">
              <a:off x="4296641" y="4866634"/>
              <a:ext cx="385674" cy="41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56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947711-8BB9-457A-84A7-76BA266B94F1}"/>
                  </a:ext>
                </a:extLst>
              </p:cNvPr>
              <p:cNvSpPr txBox="1"/>
              <p:nvPr/>
            </p:nvSpPr>
            <p:spPr>
              <a:xfrm>
                <a:off x="914400" y="533400"/>
                <a:ext cx="7848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947711-8BB9-457A-84A7-76BA266B9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3400"/>
                <a:ext cx="7848600" cy="1200329"/>
              </a:xfrm>
              <a:prstGeom prst="rect">
                <a:avLst/>
              </a:prstGeom>
              <a:blipFill>
                <a:blip r:embed="rId2"/>
                <a:stretch>
                  <a:fillRect l="-2329" t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C8A5F-6C3B-42CE-BD0F-A5F3FB6BAB40}"/>
                  </a:ext>
                </a:extLst>
              </p:cNvPr>
              <p:cNvSpPr txBox="1"/>
              <p:nvPr/>
            </p:nvSpPr>
            <p:spPr>
              <a:xfrm>
                <a:off x="1219200" y="1733729"/>
                <a:ext cx="6096000" cy="443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                                  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ধরি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f(x) =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/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a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/>
                  <a:t> x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f(a) </a:t>
                </a:r>
              </a:p>
              <a:p>
                <a:r>
                  <a:rPr lang="en-US" sz="2800" dirty="0"/>
                  <a:t>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/>
                  <a:t>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1-x </a:t>
                </a:r>
              </a:p>
              <a:p>
                <a:r>
                  <a:rPr lang="en-US" sz="2800" dirty="0"/>
                  <a:t>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/>
                  <a:t> a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Ans.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C8A5F-6C3B-42CE-BD0F-A5F3FB6BA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33729"/>
                <a:ext cx="6096000" cy="4435701"/>
              </a:xfrm>
              <a:prstGeom prst="rect">
                <a:avLst/>
              </a:prstGeom>
              <a:blipFill>
                <a:blip r:embed="rId3"/>
                <a:stretch>
                  <a:fillRect l="-600" t="-1786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4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496512"/>
            <a:ext cx="2667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1E27A-80D9-4F4D-9051-FB90553666B3}"/>
                  </a:ext>
                </a:extLst>
              </p:cNvPr>
              <p:cNvSpPr txBox="1"/>
              <p:nvPr/>
            </p:nvSpPr>
            <p:spPr>
              <a:xfrm>
                <a:off x="1143000" y="4343400"/>
                <a:ext cx="53721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লেখচিত্র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1E27A-80D9-4F4D-9051-FB9055366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343400"/>
                <a:ext cx="5372100" cy="1200329"/>
              </a:xfrm>
              <a:prstGeom prst="rect">
                <a:avLst/>
              </a:prstGeom>
              <a:blipFill>
                <a:blip r:embed="rId2"/>
                <a:stretch>
                  <a:fillRect l="-3519" t="-8163" r="-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CC51032-A670-4672-8A81-98DFB0AD9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61578"/>
            <a:ext cx="4724400" cy="2577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F24D7B-4E30-41B0-B386-A3B6DA237D1C}"/>
                  </a:ext>
                </a:extLst>
              </p:cNvPr>
              <p:cNvSpPr txBox="1"/>
              <p:nvPr/>
            </p:nvSpPr>
            <p:spPr>
              <a:xfrm>
                <a:off x="913393" y="249513"/>
                <a:ext cx="838200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সমাধানঃ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প্রদত্ত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ফাংশনের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লেখচিত্র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অঙ্কন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বিভিন্ন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মানের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নিচের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ছকটি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পূরণ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800" dirty="0"/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F24D7B-4E30-41B0-B386-A3B6DA237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93" y="249513"/>
                <a:ext cx="8382000" cy="2246769"/>
              </a:xfrm>
              <a:prstGeom prst="rect">
                <a:avLst/>
              </a:prstGeom>
              <a:blipFill>
                <a:blip r:embed="rId2"/>
                <a:stretch>
                  <a:fillRect l="-152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C87BD81-10C5-401E-B708-11A84AA818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1698037"/>
                  </p:ext>
                </p:extLst>
              </p:nvPr>
            </p:nvGraphicFramePr>
            <p:xfrm>
              <a:off x="804160" y="1518636"/>
              <a:ext cx="6096000" cy="977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1554182668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76163507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1343064059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28233909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358597019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3982913399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428658429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11931649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6933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377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C87BD81-10C5-401E-B708-11A84AA818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1698037"/>
                  </p:ext>
                </p:extLst>
              </p:nvPr>
            </p:nvGraphicFramePr>
            <p:xfrm>
              <a:off x="804160" y="1518636"/>
              <a:ext cx="6096000" cy="977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1554182668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76163507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1343064059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28233909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358597019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3982913399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428658429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11931649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693387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00" t="-66000" r="-6048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800" t="-66000" r="-5048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413" t="-66000" r="-400794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37773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DED4182-89A2-4CCD-BA6A-DCC3B753FCF1}"/>
              </a:ext>
            </a:extLst>
          </p:cNvPr>
          <p:cNvGrpSpPr/>
          <p:nvPr/>
        </p:nvGrpSpPr>
        <p:grpSpPr>
          <a:xfrm>
            <a:off x="804160" y="3151465"/>
            <a:ext cx="5212009" cy="3048000"/>
            <a:chOff x="704220" y="3134454"/>
            <a:chExt cx="5212009" cy="304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210D161-5D25-4B9B-A3E9-8485A8FFEA6D}"/>
                </a:ext>
              </a:extLst>
            </p:cNvPr>
            <p:cNvGrpSpPr/>
            <p:nvPr/>
          </p:nvGrpSpPr>
          <p:grpSpPr>
            <a:xfrm>
              <a:off x="704220" y="3134454"/>
              <a:ext cx="5212009" cy="3048000"/>
              <a:chOff x="704220" y="3134454"/>
              <a:chExt cx="5212009" cy="30480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526B219-BFE2-41D5-9BCC-F74113EEC6CB}"/>
                  </a:ext>
                </a:extLst>
              </p:cNvPr>
              <p:cNvGrpSpPr/>
              <p:nvPr/>
            </p:nvGrpSpPr>
            <p:grpSpPr>
              <a:xfrm>
                <a:off x="704220" y="3134454"/>
                <a:ext cx="5212009" cy="3048000"/>
                <a:chOff x="704220" y="3134454"/>
                <a:chExt cx="5212009" cy="3048000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AA9BD81D-8AAB-41B5-A72A-6419AD3D7B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000" y="3134454"/>
                  <a:ext cx="5154229" cy="30480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D526B3F3-14CF-4A5E-8C4A-02C788C56BE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31496" y="5377810"/>
                      <a:ext cx="37924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a14:m>
                      <a:r>
                        <a:rPr lang="en-US" dirty="0"/>
                        <a:t> </a:t>
                      </a:r>
                    </a:p>
                  </p:txBody>
                </p:sp>
              </mc:Choice>
              <mc:Fallback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D526B3F3-14CF-4A5E-8C4A-02C788C56BE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1496" y="5377810"/>
                      <a:ext cx="379242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EC233B8E-A39E-4181-83C4-12278D1166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03016" y="5346723"/>
                      <a:ext cx="5508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EC233B8E-A39E-4181-83C4-12278D11665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03016" y="5346723"/>
                      <a:ext cx="550843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3297" r="-26374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810DE3F0-DFD7-482D-A1FD-23B2039FA7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60401" y="3583528"/>
                      <a:ext cx="5508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810DE3F0-DFD7-482D-A1FD-23B2039FA71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60401" y="3583528"/>
                      <a:ext cx="550843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333" r="-27778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8C348DAE-F81A-4DE4-9C1F-73DD25E35DB5}"/>
                    </a:ext>
                  </a:extLst>
                </p:cNvPr>
                <p:cNvGrpSpPr/>
                <p:nvPr/>
              </p:nvGrpSpPr>
              <p:grpSpPr>
                <a:xfrm>
                  <a:off x="704220" y="3338985"/>
                  <a:ext cx="4646190" cy="2833215"/>
                  <a:chOff x="704220" y="3338985"/>
                  <a:chExt cx="4646190" cy="2833215"/>
                </a:xfrm>
              </p:grpSpPr>
              <p:cxnSp>
                <p:nvCxnSpPr>
                  <p:cNvPr id="6" name="Straight Arrow Connector 5">
                    <a:extLst>
                      <a:ext uri="{FF2B5EF4-FFF2-40B4-BE49-F238E27FC236}">
                        <a16:creationId xmlns:a16="http://schemas.microsoft.com/office/drawing/2014/main" id="{A30B37E5-D007-4B3D-8A85-733545483F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459057" y="3429000"/>
                    <a:ext cx="55543" cy="27432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CA75DB05-3187-478A-9A97-F7D7933FD2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8412" y="5257800"/>
                    <a:ext cx="4396188" cy="1994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B08E9EC1-3FDC-4853-BEB7-3212B9D119F3}"/>
                      </a:ext>
                    </a:extLst>
                  </p:cNvPr>
                  <p:cNvSpPr txBox="1"/>
                  <p:nvPr/>
                </p:nvSpPr>
                <p:spPr>
                  <a:xfrm>
                    <a:off x="4998789" y="5522133"/>
                    <a:ext cx="3516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X</a:t>
                    </a: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8567E7FD-1F2E-4221-BE68-1A4CD686E3B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59057" y="5759192"/>
                        <a:ext cx="550843" cy="41300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8567E7FD-1F2E-4221-BE68-1A4CD686E3B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59057" y="5759192"/>
                        <a:ext cx="550843" cy="413008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9F83BE8-BBA3-47CF-AE64-FCADA7ACD1CC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478" y="3338985"/>
                    <a:ext cx="550843" cy="4130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77D97B5A-8393-4F37-8CAC-5769F535CA8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4220" y="5392277"/>
                        <a:ext cx="550843" cy="41300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77D97B5A-8393-4F37-8CAC-5769F535CA8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4220" y="5392277"/>
                        <a:ext cx="550843" cy="413008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9" name="Flowchart: Connector 18">
                    <a:extLst>
                      <a:ext uri="{FF2B5EF4-FFF2-40B4-BE49-F238E27FC236}">
                        <a16:creationId xmlns:a16="http://schemas.microsoft.com/office/drawing/2014/main" id="{F3DEA049-3FD4-4A3C-A24F-B38C3026F90E}"/>
                      </a:ext>
                    </a:extLst>
                  </p:cNvPr>
                  <p:cNvSpPr/>
                  <p:nvPr/>
                </p:nvSpPr>
                <p:spPr>
                  <a:xfrm flipH="1">
                    <a:off x="1996165" y="5186764"/>
                    <a:ext cx="45719" cy="45719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Flowchart: Connector 21">
                    <a:extLst>
                      <a:ext uri="{FF2B5EF4-FFF2-40B4-BE49-F238E27FC236}">
                        <a16:creationId xmlns:a16="http://schemas.microsoft.com/office/drawing/2014/main" id="{8312C5E6-8348-4B1D-BAEE-DD3B7E2AADD9}"/>
                      </a:ext>
                    </a:extLst>
                  </p:cNvPr>
                  <p:cNvSpPr/>
                  <p:nvPr/>
                </p:nvSpPr>
                <p:spPr>
                  <a:xfrm flipH="1">
                    <a:off x="2314084" y="5156605"/>
                    <a:ext cx="45719" cy="6180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1" name="Connector: Curved 30">
                    <a:extLst>
                      <a:ext uri="{FF2B5EF4-FFF2-40B4-BE49-F238E27FC236}">
                        <a16:creationId xmlns:a16="http://schemas.microsoft.com/office/drawing/2014/main" id="{94A001E8-EDC7-48E5-A6F1-8BE9E9E6E8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1715410" y="3986808"/>
                    <a:ext cx="1510012" cy="968941"/>
                  </a:xfrm>
                  <a:prstGeom prst="curvedConnector3">
                    <a:avLst>
                      <a:gd name="adj1" fmla="val 435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8D3A6E00-0F38-4A24-A83E-877AD1381F3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9641" y="4648515"/>
                        <a:ext cx="911895" cy="6127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8D3A6E00-0F38-4A24-A83E-877AD1381F3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9641" y="4648515"/>
                        <a:ext cx="911895" cy="612732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41DD3495-A1B9-4AD5-86C9-68677D426F3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58521" y="4448058"/>
                        <a:ext cx="911895" cy="6127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41DD3495-A1B9-4AD5-86C9-68677D426F3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58521" y="4448058"/>
                        <a:ext cx="911895" cy="6127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14" name="TextBox 113">
                        <a:extLst>
                          <a:ext uri="{FF2B5EF4-FFF2-40B4-BE49-F238E27FC236}">
                            <a16:creationId xmlns:a16="http://schemas.microsoft.com/office/drawing/2014/main" id="{282B8496-0997-4286-A7C4-F51C2DCE21F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37834" y="5282258"/>
                        <a:ext cx="911895" cy="6127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14" name="TextBox 113">
                        <a:extLst>
                          <a:ext uri="{FF2B5EF4-FFF2-40B4-BE49-F238E27FC236}">
                            <a16:creationId xmlns:a16="http://schemas.microsoft.com/office/drawing/2014/main" id="{282B8496-0997-4286-A7C4-F51C2DCE21F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37834" y="5282258"/>
                        <a:ext cx="911895" cy="6127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17" name="TextBox 116">
                        <a:extLst>
                          <a:ext uri="{FF2B5EF4-FFF2-40B4-BE49-F238E27FC236}">
                            <a16:creationId xmlns:a16="http://schemas.microsoft.com/office/drawing/2014/main" id="{EA7EC4AE-EDDA-4737-A438-3E4CAA60DB0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01757" y="4347178"/>
                        <a:ext cx="55084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17" name="TextBox 116">
                        <a:extLst>
                          <a:ext uri="{FF2B5EF4-FFF2-40B4-BE49-F238E27FC236}">
                            <a16:creationId xmlns:a16="http://schemas.microsoft.com/office/drawing/2014/main" id="{EA7EC4AE-EDDA-4737-A438-3E4CAA60DB0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01757" y="4347178"/>
                        <a:ext cx="550843" cy="369332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3297" r="-26374" b="-1333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18" name="TextBox 117">
                        <a:extLst>
                          <a:ext uri="{FF2B5EF4-FFF2-40B4-BE49-F238E27FC236}">
                            <a16:creationId xmlns:a16="http://schemas.microsoft.com/office/drawing/2014/main" id="{BB31045E-A7BF-4789-B380-F70FCA0FBC4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97517" y="4867420"/>
                        <a:ext cx="55084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18" name="TextBox 117">
                        <a:extLst>
                          <a:ext uri="{FF2B5EF4-FFF2-40B4-BE49-F238E27FC236}">
                            <a16:creationId xmlns:a16="http://schemas.microsoft.com/office/drawing/2014/main" id="{BB31045E-A7BF-4789-B380-F70FCA0FBC4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97517" y="4867420"/>
                        <a:ext cx="550843" cy="369332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l="-3333" r="-27778" b="-1311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09C4F4AC-9F7A-4E39-B162-0FFBC750602E}"/>
                  </a:ext>
                </a:extLst>
              </p:cNvPr>
              <p:cNvSpPr/>
              <p:nvPr/>
            </p:nvSpPr>
            <p:spPr>
              <a:xfrm flipH="1">
                <a:off x="2479223" y="5112364"/>
                <a:ext cx="45719" cy="61803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6CB27714-3575-4600-9C96-D4EC855F9DEC}"/>
                  </a:ext>
                </a:extLst>
              </p:cNvPr>
              <p:cNvSpPr/>
              <p:nvPr/>
            </p:nvSpPr>
            <p:spPr>
              <a:xfrm flipH="1">
                <a:off x="2677204" y="4951607"/>
                <a:ext cx="45719" cy="61803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FE3924EC-2BA2-4EF2-9E62-56548387F371}"/>
                  </a:ext>
                </a:extLst>
              </p:cNvPr>
              <p:cNvSpPr/>
              <p:nvPr/>
            </p:nvSpPr>
            <p:spPr>
              <a:xfrm flipH="1">
                <a:off x="2931248" y="3887306"/>
                <a:ext cx="45719" cy="61803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1DC1444D-1FA2-4598-9E2D-DDAAF2A41A70}"/>
                  </a:ext>
                </a:extLst>
              </p:cNvPr>
              <p:cNvSpPr/>
              <p:nvPr/>
            </p:nvSpPr>
            <p:spPr>
              <a:xfrm flipH="1">
                <a:off x="2798258" y="4614372"/>
                <a:ext cx="45719" cy="61803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A5DFEDAE-EE4F-4EDC-B97D-59D84B53638A}"/>
                </a:ext>
              </a:extLst>
            </p:cNvPr>
            <p:cNvSpPr/>
            <p:nvPr/>
          </p:nvSpPr>
          <p:spPr>
            <a:xfrm flipH="1">
              <a:off x="2148063" y="5178721"/>
              <a:ext cx="45719" cy="6180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57C366A5-FFE4-43FB-B40B-420988BA7B93}"/>
              </a:ext>
            </a:extLst>
          </p:cNvPr>
          <p:cNvSpPr txBox="1"/>
          <p:nvPr/>
        </p:nvSpPr>
        <p:spPr>
          <a:xfrm>
            <a:off x="994716" y="2543578"/>
            <a:ext cx="7234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ছক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বিন্দুগুলো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নিম্নরূপ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D36F29B-18C6-4D81-A829-104C9034D251}"/>
                  </a:ext>
                </a:extLst>
              </p:cNvPr>
              <p:cNvSpPr txBox="1"/>
              <p:nvPr/>
            </p:nvSpPr>
            <p:spPr>
              <a:xfrm>
                <a:off x="6136107" y="3194808"/>
                <a:ext cx="2779293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এখানে, </a:t>
                </a:r>
              </a:p>
              <a:p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ডোমেন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(−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রেঞ্জ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= (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∞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D36F29B-18C6-4D81-A829-104C9034D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107" y="3194808"/>
                <a:ext cx="2779293" cy="1384995"/>
              </a:xfrm>
              <a:prstGeom prst="rect">
                <a:avLst/>
              </a:prstGeom>
              <a:blipFill>
                <a:blip r:embed="rId15"/>
                <a:stretch>
                  <a:fillRect l="-4605" t="-3965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8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422934-DF6A-442C-9CFA-755E5D9DA02F}"/>
              </a:ext>
            </a:extLst>
          </p:cNvPr>
          <p:cNvSpPr/>
          <p:nvPr/>
        </p:nvSpPr>
        <p:spPr>
          <a:xfrm>
            <a:off x="2971800" y="479162"/>
            <a:ext cx="2590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87DA1-9A32-4584-AE5B-EB432452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49446"/>
            <a:ext cx="3733800" cy="2534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B0AB2B-F808-482C-86E0-BDC3DC21929D}"/>
                  </a:ext>
                </a:extLst>
              </p:cNvPr>
              <p:cNvSpPr txBox="1"/>
              <p:nvPr/>
            </p:nvSpPr>
            <p:spPr>
              <a:xfrm>
                <a:off x="304800" y="4191000"/>
                <a:ext cx="815340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y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ফাংশনের বিপরীত ফাংশন নির্ণয় কর।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/>
                  <a:t> </a:t>
                </a:r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B0AB2B-F808-482C-86E0-BDC3DC2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191000"/>
                <a:ext cx="8153400" cy="1692771"/>
              </a:xfrm>
              <a:prstGeom prst="rect">
                <a:avLst/>
              </a:prstGeom>
              <a:blipFill>
                <a:blip r:embed="rId3"/>
                <a:stretch>
                  <a:fillRect l="-2242" t="-5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6C8D4-1A86-49F9-A91D-5B044A2FD30D}"/>
              </a:ext>
            </a:extLst>
          </p:cNvPr>
          <p:cNvSpPr/>
          <p:nvPr/>
        </p:nvSpPr>
        <p:spPr>
          <a:xfrm>
            <a:off x="2099475" y="1676400"/>
            <a:ext cx="7018734" cy="607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white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3D3FB5-6050-4687-9974-548D0E0F12AF}"/>
              </a:ext>
            </a:extLst>
          </p:cNvPr>
          <p:cNvSpPr/>
          <p:nvPr/>
        </p:nvSpPr>
        <p:spPr>
          <a:xfrm>
            <a:off x="6705601" y="4038600"/>
            <a:ext cx="2438399" cy="2819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white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52931" y="696858"/>
            <a:ext cx="2757269" cy="76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072187-3EAB-48D7-92F4-BE20E69B1329}"/>
                  </a:ext>
                </a:extLst>
              </p:cNvPr>
              <p:cNvSpPr txBox="1"/>
              <p:nvPr/>
            </p:nvSpPr>
            <p:spPr>
              <a:xfrm>
                <a:off x="228600" y="2090172"/>
                <a:ext cx="8686800" cy="2557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।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ফাংশনটির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en-US" sz="2800" dirty="0"/>
                  <a:t>{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1</m:t>
                    </m:r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1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খ</a:t>
                </a:r>
                <a:r>
                  <a:rPr lang="en-US" sz="2800" dirty="0"/>
                  <a:t>{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1</m:t>
                    </m:r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0</m:t>
                    </m:r>
                    <m:r>
                      <a:rPr lang="en-US" sz="28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গ     </a:t>
                </a:r>
                <a:r>
                  <a:rPr lang="en-US" sz="2800" dirty="0"/>
                  <a:t>{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0</m:t>
                    </m:r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∞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ঘ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।x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যখন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ফাংশনটির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dirty="0"/>
                  <a:t>   [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0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</m:oMath>
                </a14:m>
                <a:r>
                  <a:rPr lang="en-US" sz="2800" dirty="0"/>
                  <a:t>]      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[</m:t>
                    </m:r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গ     </a:t>
                </a:r>
                <a:r>
                  <a:rPr lang="en-US" sz="2800" dirty="0"/>
                  <a:t>[5,-5]       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072187-3EAB-48D7-92F4-BE20E69B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90172"/>
                <a:ext cx="8686800" cy="2557623"/>
              </a:xfrm>
              <a:prstGeom prst="rect">
                <a:avLst/>
              </a:prstGeom>
              <a:blipFill>
                <a:blip r:embed="rId2"/>
                <a:stretch>
                  <a:fillRect l="-1474" b="-6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80D01322-7458-4256-AFA5-1E23B187B46B}"/>
              </a:ext>
            </a:extLst>
          </p:cNvPr>
          <p:cNvSpPr/>
          <p:nvPr/>
        </p:nvSpPr>
        <p:spPr>
          <a:xfrm>
            <a:off x="228600" y="2855958"/>
            <a:ext cx="354037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759312-96B1-4591-BFA4-4E0F36C72207}"/>
              </a:ext>
            </a:extLst>
          </p:cNvPr>
          <p:cNvSpPr/>
          <p:nvPr/>
        </p:nvSpPr>
        <p:spPr>
          <a:xfrm>
            <a:off x="2133600" y="4191000"/>
            <a:ext cx="354037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169085-931A-45A1-989E-165609969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29" y="806384"/>
            <a:ext cx="3733804" cy="236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457200"/>
            <a:ext cx="3429000" cy="1198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C2AB6D-8617-4347-A8AA-0265D371C852}"/>
                  </a:ext>
                </a:extLst>
              </p:cNvPr>
              <p:cNvSpPr txBox="1"/>
              <p:nvPr/>
            </p:nvSpPr>
            <p:spPr>
              <a:xfrm>
                <a:off x="226115" y="3488624"/>
                <a:ext cx="8691770" cy="1138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প্রশ্নঃ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ফাংশনের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লেখচিত্র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অঙ্কন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ডোমেন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রেঞ্জ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?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C2AB6D-8617-4347-A8AA-0265D371C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15" y="3488624"/>
                <a:ext cx="8691770" cy="1138773"/>
              </a:xfrm>
              <a:prstGeom prst="rect">
                <a:avLst/>
              </a:prstGeom>
              <a:blipFill>
                <a:blip r:embed="rId3"/>
                <a:stretch>
                  <a:fillRect l="-2104" t="-6952" b="-17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ounded Rectangle 3"/>
          <p:cNvSpPr/>
          <p:nvPr/>
        </p:nvSpPr>
        <p:spPr>
          <a:xfrm>
            <a:off x="1651378" y="1252182"/>
            <a:ext cx="5841242" cy="4353636"/>
          </a:xfrm>
          <a:prstGeom prst="roundRect">
            <a:avLst>
              <a:gd name="adj" fmla="val 3147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SolaimanLipi" pitchFamily="2" charset="0"/>
                <a:cs typeface="SolaimanLipi" pitchFamily="2" charset="0"/>
              </a:rPr>
              <a:t>ধন্যবাদ সবাইকে</a:t>
            </a:r>
            <a:endParaRPr lang="en-US" sz="8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SolaimanLipi" pitchFamily="2" charset="0"/>
              <a:cs typeface="SolaimanLip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6BF8A8-C6C5-423B-B398-495CBF2B0DA6}"/>
              </a:ext>
            </a:extLst>
          </p:cNvPr>
          <p:cNvSpPr txBox="1"/>
          <p:nvPr/>
        </p:nvSpPr>
        <p:spPr>
          <a:xfrm>
            <a:off x="685800" y="1524000"/>
            <a:ext cx="7165298" cy="323771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 </a:t>
            </a:r>
            <a:r>
              <a:rPr kumimoji="0" lang="bn-BD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শ্রেণিঃ</a:t>
            </a:r>
            <a:r>
              <a:rPr kumimoji="0" lang="bn-BD" sz="3600" b="1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নবম</a:t>
            </a:r>
            <a:r>
              <a:rPr lang="en-US" sz="3600" b="1" i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/ </a:t>
            </a:r>
            <a:r>
              <a:rPr lang="en-US" sz="3600" b="1" i="1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দশম</a:t>
            </a:r>
            <a:r>
              <a:rPr lang="en-US" sz="3600" b="1" i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 </a:t>
            </a:r>
            <a:endParaRPr kumimoji="0" lang="bn-BD" sz="3600" b="0" i="1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বিষয়ঃ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উচ্চতর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গণিত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bn-IN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অধ্যায়ঃ 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নবম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তারি</a:t>
            </a:r>
            <a:r>
              <a:rPr lang="en-US" sz="3600" i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খঃ</a:t>
            </a:r>
            <a:r>
              <a:rPr lang="en-US" sz="36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11 /০৮/২১ইং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bn-I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627F7B-F2AE-4748-B652-3565024F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487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3E25D-4072-4F40-AB12-C72C6F004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55712"/>
            <a:ext cx="6477000" cy="43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A49B61E-A72B-4431-B1D4-E3809CED2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99" y="429237"/>
            <a:ext cx="548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EEA1D-21B2-4316-9C3C-41602158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38163"/>
            <a:ext cx="6934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নিশ্চয়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6FB38-F2E9-412F-BC71-4949B292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203631"/>
            <a:ext cx="6400800" cy="410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A2738-86F7-4336-A94F-30E78B88E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43000"/>
            <a:ext cx="480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F6CDD-A4BC-41D5-920D-43FBBEE54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678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noProof="0" dirty="0" err="1"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altLang="en-US" sz="3600" noProof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noProof="0" dirty="0" err="1"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altLang="en-US" sz="3600" noProof="0" dirty="0">
                <a:latin typeface="NikoshBAN" pitchFamily="2" charset="0"/>
                <a:cs typeface="NikoshBAN" pitchFamily="2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B04F2633-A9B8-4C02-89E2-7C1D477E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143000"/>
            <a:ext cx="2624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আচরনিক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DC0B09C-B3AF-4559-A906-1F0183BA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14600"/>
            <a:ext cx="67749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kumimoji="0" lang="b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১।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ফাংশনটির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ডোমেন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E5AC284-FF78-48DF-A8D4-900782C99ED1}"/>
              </a:ext>
            </a:extLst>
          </p:cNvPr>
          <p:cNvSpPr txBox="1"/>
          <p:nvPr/>
        </p:nvSpPr>
        <p:spPr>
          <a:xfrm>
            <a:off x="838200" y="533400"/>
            <a:ext cx="746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ডোমেন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উল্লেখসহ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369E5C-ECF5-49D9-A003-1C3261E943B1}"/>
                  </a:ext>
                </a:extLst>
              </p:cNvPr>
              <p:cNvSpPr txBox="1"/>
              <p:nvPr/>
            </p:nvSpPr>
            <p:spPr>
              <a:xfrm>
                <a:off x="1219200" y="2232807"/>
                <a:ext cx="7086600" cy="2523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ক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।x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যখন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x + ।x। ,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2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গ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।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sz="2800" dirty="0"/>
                  <a:t> x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              0,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/>
                  <a:t> x= 0  </a:t>
                </a:r>
              </a:p>
              <a:p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369E5C-ECF5-49D9-A003-1C3261E94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232807"/>
                <a:ext cx="7086600" cy="2523127"/>
              </a:xfrm>
              <a:prstGeom prst="rect">
                <a:avLst/>
              </a:prstGeom>
              <a:blipFill>
                <a:blip r:embed="rId2"/>
                <a:stretch>
                  <a:fillRect l="-516" t="-3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A463AA-9EE4-4D99-AAF2-D281AE83A2D7}"/>
                  </a:ext>
                </a:extLst>
              </p:cNvPr>
              <p:cNvSpPr txBox="1"/>
              <p:nvPr/>
            </p:nvSpPr>
            <p:spPr>
              <a:xfrm>
                <a:off x="609600" y="1027331"/>
                <a:ext cx="8229600" cy="5331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।x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যখন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                                  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প্রদত্ত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সীমার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সর্বদা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পাওয়া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।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ডোমেন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[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</a:p>
              <a:p>
                <a:r>
                  <a:rPr lang="en-US" sz="2800" dirty="0"/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পরমমান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ব্যবধিতে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/>
                  <a:t>  =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</m:oMath>
                </a14:m>
                <a:r>
                  <a:rPr lang="en-US" sz="2800" dirty="0"/>
                  <a:t> =[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5</m:t>
                    </m:r>
                  </m:oMath>
                </a14:m>
                <a:r>
                  <a:rPr lang="en-US" sz="2800" dirty="0"/>
                  <a:t>] </a:t>
                </a:r>
              </a:p>
              <a:p>
                <a:r>
                  <a:rPr lang="en-US" sz="2800" dirty="0"/>
                  <a:t> </a:t>
                </a:r>
                <a:r>
                  <a:rPr lang="en-US" sz="2800" u="sng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লেখচিত্র</a:t>
                </a:r>
                <a:r>
                  <a:rPr lang="en-US" sz="2800" u="sng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u="sng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অঙ্কনঃ</a:t>
                </a:r>
                <a:r>
                  <a:rPr lang="en-US" sz="2800" u="sng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=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।x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প্রদত্ত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ফাংশনের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লেখচিত্র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অঙ্কন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থেকে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বিভিন্ন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মানের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নিচের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ছকটি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পূরণ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A463AA-9EE4-4D99-AAF2-D281AE83A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27331"/>
                <a:ext cx="8229600" cy="5331972"/>
              </a:xfrm>
              <a:prstGeom prst="rect">
                <a:avLst/>
              </a:prstGeom>
              <a:blipFill>
                <a:blip r:embed="rId2"/>
                <a:stretch>
                  <a:fillRect l="-1481" t="-1716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BB155FD-479C-4244-B432-ADEA7E41E5B9}"/>
              </a:ext>
            </a:extLst>
          </p:cNvPr>
          <p:cNvSpPr txBox="1"/>
          <p:nvPr/>
        </p:nvSpPr>
        <p:spPr>
          <a:xfrm>
            <a:off x="2971800" y="381000"/>
            <a:ext cx="2751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90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5055</TotalTime>
  <Words>1116</Words>
  <Application>Microsoft Office PowerPoint</Application>
  <PresentationFormat>On-screen Show (4:3)</PresentationFormat>
  <Paragraphs>195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SolaimanLipi</vt:lpstr>
      <vt:lpstr>Times New Roman</vt:lpstr>
      <vt:lpstr>2_Office Theme</vt:lpstr>
      <vt:lpstr>40_Office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Tuhin</dc:creator>
  <cp:lastModifiedBy>Molina</cp:lastModifiedBy>
  <cp:revision>713</cp:revision>
  <dcterms:created xsi:type="dcterms:W3CDTF">2006-08-16T00:00:00Z</dcterms:created>
  <dcterms:modified xsi:type="dcterms:W3CDTF">2021-08-11T11:29:28Z</dcterms:modified>
</cp:coreProperties>
</file>