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57" r:id="rId4"/>
    <p:sldId id="258" r:id="rId5"/>
    <p:sldId id="280" r:id="rId6"/>
    <p:sldId id="279" r:id="rId7"/>
    <p:sldId id="270" r:id="rId8"/>
    <p:sldId id="259" r:id="rId9"/>
    <p:sldId id="261" r:id="rId10"/>
    <p:sldId id="262" r:id="rId11"/>
    <p:sldId id="263" r:id="rId12"/>
    <p:sldId id="264" r:id="rId13"/>
    <p:sldId id="265" r:id="rId14"/>
    <p:sldId id="268" r:id="rId15"/>
    <p:sldId id="266" r:id="rId16"/>
    <p:sldId id="267" r:id="rId17"/>
    <p:sldId id="272" r:id="rId18"/>
    <p:sldId id="283" r:id="rId19"/>
    <p:sldId id="269" r:id="rId20"/>
    <p:sldId id="271" r:id="rId21"/>
    <p:sldId id="281" r:id="rId22"/>
    <p:sldId id="282" r:id="rId23"/>
    <p:sldId id="275"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14-Jul-21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jahid\Downloads\&#2478;&#2497;&#2460;&#2495;&#2476;&#2472;&#2455;&#2480;%20&#2488;&#2480;&#2453;&#2494;&#2480;%20&#2455;&#2464;&#2472;&#2503;&#2480;%20&#2474;&#2463;&#2477;&#2498;&#2478;&#2495;.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192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Title 1"/>
          <p:cNvSpPr txBox="1">
            <a:spLocks/>
          </p:cNvSpPr>
          <p:nvPr/>
        </p:nvSpPr>
        <p:spPr>
          <a:xfrm>
            <a:off x="1066800" y="304800"/>
            <a:ext cx="7086600" cy="103274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a:t>
            </a:r>
            <a:r>
              <a:rPr kumimoji="0" lang="en-US" sz="7200" b="1" i="0" u="none" strike="noStrike" kern="1200" cap="none" spc="50" normalizeH="0" baseline="0" noProof="0" dirty="0" err="1" smtClean="0">
                <a:ln w="11430"/>
                <a:solidFill>
                  <a:srgbClr val="00B05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ইকে</a:t>
            </a:r>
            <a:r>
              <a:rPr kumimoji="0" lang="en-US" sz="7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lang="bn-IN" sz="7200" b="1" spc="50" dirty="0" smtClean="0">
                <a:ln w="11430"/>
                <a:solidFill>
                  <a:srgbClr val="FF0000"/>
                </a:solidFill>
                <a:effectLst>
                  <a:outerShdw blurRad="76200" dist="50800" dir="5400000" algn="tl" rotWithShape="0">
                    <a:srgbClr val="000000">
                      <a:alpha val="65000"/>
                    </a:srgbClr>
                  </a:outerShdw>
                </a:effectLst>
                <a:latin typeface="NikoshBAN" pitchFamily="2" charset="0"/>
                <a:ea typeface="+mj-ea"/>
                <a:cs typeface="NikoshBAN" pitchFamily="2" charset="0"/>
              </a:rPr>
              <a:t>স্বাগতম</a:t>
            </a:r>
            <a:r>
              <a:rPr lang="bn-IN" sz="7200" b="1" spc="50" dirty="0" smtClean="0">
                <a:ln w="11430"/>
                <a:effectLst>
                  <a:outerShdw blurRad="76200" dist="50800" dir="5400000" algn="tl" rotWithShape="0">
                    <a:srgbClr val="000000">
                      <a:alpha val="65000"/>
                    </a:srgbClr>
                  </a:outerShdw>
                </a:effectLst>
                <a:latin typeface="NikoshBAN" pitchFamily="2" charset="0"/>
                <a:ea typeface="+mj-ea"/>
                <a:cs typeface="NikoshBAN" pitchFamily="2" charset="0"/>
              </a:rPr>
              <a:t> </a:t>
            </a:r>
            <a:endParaRPr kumimoji="0" 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pic>
        <p:nvPicPr>
          <p:cNvPr id="5" name="Picture 2" descr="How to take care of jasmine plants"/>
          <p:cNvPicPr>
            <a:picLocks noChangeAspect="1" noChangeArrowheads="1"/>
          </p:cNvPicPr>
          <p:nvPr/>
        </p:nvPicPr>
        <p:blipFill>
          <a:blip r:embed="rId3"/>
          <a:srcRect/>
          <a:stretch>
            <a:fillRect/>
          </a:stretch>
        </p:blipFill>
        <p:spPr bwMode="auto">
          <a:xfrm>
            <a:off x="609600" y="1524000"/>
            <a:ext cx="8305800" cy="50006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Google Shape;78;p4"/>
          <p:cNvSpPr/>
          <p:nvPr/>
        </p:nvSpPr>
        <p:spPr>
          <a:xfrm>
            <a:off x="1524000" y="304800"/>
            <a:ext cx="6781800" cy="1106118"/>
          </a:xfrm>
          <a:prstGeom prst="downArrowCallout">
            <a:avLst>
              <a:gd name="adj1" fmla="val 0"/>
              <a:gd name="adj2" fmla="val 28196"/>
              <a:gd name="adj3" fmla="val 38984"/>
              <a:gd name="adj4" fmla="val 6497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bn-IN" sz="3600" dirty="0" smtClean="0">
                <a:latin typeface="NikoshBAN" pitchFamily="2" charset="0"/>
                <a:cs typeface="NikoshBAN" pitchFamily="2" charset="0"/>
              </a:rPr>
              <a:t>ঐতিহাসিক মুজিবনগর সরকারের মন্ত্রণালয়সমূহ</a:t>
            </a:r>
            <a:endParaRPr lang="en-US" sz="3600" dirty="0">
              <a:latin typeface="NikoshBAN" pitchFamily="2" charset="0"/>
              <a:cs typeface="NikoshBAN" pitchFamily="2" charset="0"/>
            </a:endParaRPr>
          </a:p>
        </p:txBody>
      </p:sp>
      <p:sp>
        <p:nvSpPr>
          <p:cNvPr id="7" name="Rectangle 6"/>
          <p:cNvSpPr/>
          <p:nvPr/>
        </p:nvSpPr>
        <p:spPr>
          <a:xfrm>
            <a:off x="5562600" y="1066801"/>
            <a:ext cx="3429000" cy="4524315"/>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(১) প্রতিরক্ষা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(২) পররাষ্ট্র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(৩) অর্থ মন্ত্রণালয়</a:t>
            </a:r>
            <a:r>
              <a:rPr lang="bn-IN" sz="2400" b="1" dirty="0" smtClean="0">
                <a:latin typeface="NikoshBAN" pitchFamily="2" charset="0"/>
                <a:cs typeface="NikoshBAN" pitchFamily="2" charset="0"/>
              </a:rPr>
              <a:t/>
            </a:r>
            <a:br>
              <a:rPr lang="bn-IN" sz="2400" b="1" dirty="0" smtClean="0">
                <a:latin typeface="NikoshBAN" pitchFamily="2" charset="0"/>
                <a:cs typeface="NikoshBAN" pitchFamily="2" charset="0"/>
              </a:rPr>
            </a:br>
            <a:r>
              <a:rPr lang="bn-IN" sz="2400" dirty="0" smtClean="0">
                <a:latin typeface="NikoshBAN" pitchFamily="2" charset="0"/>
                <a:cs typeface="NikoshBAN" pitchFamily="2" charset="0"/>
              </a:rPr>
              <a:t>(৪) মন্ত্রিপরিষদ সচিবালয় </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(৫) সাধারণ প্রশাসন </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(৬) স্বাস্থ্য ও কল্যাণ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(৭) যুব ও অভ্যর্থনা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(৮) স্ব-রাষ্ট্র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(৯) ত্রাণ ও পুনর্বাসন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(১০) শিল্প ও বাণিজ্য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(১১) পরিকল্পনা মন্ত্রণালয়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(১২) প্রকৌশল বিভাগ</a:t>
            </a:r>
            <a:endParaRPr lang="en-US" sz="2400" dirty="0">
              <a:latin typeface="NikoshBAN" pitchFamily="2" charset="0"/>
              <a:cs typeface="NikoshBAN" pitchFamily="2" charset="0"/>
            </a:endParaRPr>
          </a:p>
        </p:txBody>
      </p:sp>
      <p:sp>
        <p:nvSpPr>
          <p:cNvPr id="8" name="Rectangle 1"/>
          <p:cNvSpPr>
            <a:spLocks noChangeArrowheads="1"/>
          </p:cNvSpPr>
          <p:nvPr/>
        </p:nvSpPr>
        <p:spPr bwMode="auto">
          <a:xfrm>
            <a:off x="228600" y="5638801"/>
            <a:ext cx="8686800" cy="1219200"/>
          </a:xfrm>
          <a:prstGeom prst="rect">
            <a:avLst/>
          </a:prstGeom>
          <a:solidFill>
            <a:schemeClr val="accent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শপথগ্রহণের পর পরই অস্থায়ী রাষ্ট্রপতি সৈয়দ নজরুল ইসলাম তার ভাষণে বলেন</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আজ এই আম্রকাননে একটি নতুন জাতি জন্ম নিলো। </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পৃথিবীর মানচিত্রে আজ নতুন রাষ্ট্রের সূচনা হলো এবং তা চিরদিন থাকবে।</a:t>
            </a:r>
            <a:r>
              <a:rPr kumimoji="0" lang="en-US" sz="2400" b="0" i="0" u="none" strike="noStrike" cap="none" normalizeH="0" baseline="0" dirty="0" smtClean="0">
                <a:ln>
                  <a:noFill/>
                </a:ln>
                <a:solidFill>
                  <a:srgbClr val="000000"/>
                </a:solidFill>
                <a:effectLst/>
                <a:latin typeface="NikoshBAN" pitchFamily="2" charset="0"/>
                <a:ea typeface="Times New Roman" pitchFamily="18" charset="0"/>
                <a:cs typeface="NikoshBAN" pitchFamily="2" charset="0"/>
              </a:rPr>
              <a:t>’</a:t>
            </a:r>
            <a:r>
              <a:rPr kumimoji="0" lang="en-US" sz="2400" b="0"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2400" b="0" i="0" u="none" strike="noStrike" cap="none" normalizeH="0" baseline="0" dirty="0" smtClean="0">
              <a:ln>
                <a:noFill/>
              </a:ln>
              <a:solidFill>
                <a:schemeClr val="tx1"/>
              </a:solidFill>
              <a:effectLst/>
              <a:latin typeface="NikoshBAN" pitchFamily="2" charset="0"/>
              <a:cs typeface="NikoshBAN" pitchFamily="2" charset="0"/>
            </a:endParaRPr>
          </a:p>
        </p:txBody>
      </p:sp>
      <p:pic>
        <p:nvPicPr>
          <p:cNvPr id="9" name="Picture 2" descr="মুজিবনগর সরকারের শপথ গ্রহণ অনুষ্ঠান"/>
          <p:cNvPicPr>
            <a:picLocks noChangeAspect="1" noChangeArrowheads="1"/>
          </p:cNvPicPr>
          <p:nvPr/>
        </p:nvPicPr>
        <p:blipFill>
          <a:blip r:embed="rId2"/>
          <a:srcRect/>
          <a:stretch>
            <a:fillRect/>
          </a:stretch>
        </p:blipFill>
        <p:spPr bwMode="auto">
          <a:xfrm>
            <a:off x="304800" y="1143000"/>
            <a:ext cx="4876800" cy="4343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108;p8"/>
          <p:cNvSpPr/>
          <p:nvPr/>
        </p:nvSpPr>
        <p:spPr>
          <a:xfrm>
            <a:off x="1676400" y="304800"/>
            <a:ext cx="6019800" cy="762000"/>
          </a:xfrm>
          <a:prstGeom prst="flowChartTerminator">
            <a:avLst/>
          </a:prstGeom>
          <a:solidFill>
            <a:schemeClr val="accent6">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bn-IN" sz="3200" dirty="0" smtClean="0">
                <a:latin typeface="SutonnyMJ" pitchFamily="2" charset="0"/>
                <a:cs typeface="SutonnyMJ" pitchFamily="2" charset="0"/>
              </a:rPr>
              <a:t> </a:t>
            </a:r>
            <a:r>
              <a:rPr lang="bn-IN" sz="3200" dirty="0" smtClean="0">
                <a:latin typeface="NikoshBAN" pitchFamily="2" charset="0"/>
                <a:cs typeface="NikoshBAN" pitchFamily="2" charset="0"/>
              </a:rPr>
              <a:t>মুজিবনগর সরকারের কাঠামো  </a:t>
            </a:r>
            <a:r>
              <a:rPr lang="en-US" sz="3200" dirty="0" smtClean="0">
                <a:latin typeface="SutonnyMJ" pitchFamily="2" charset="0"/>
                <a:cs typeface="SutonnyMJ" pitchFamily="2" charset="0"/>
              </a:rPr>
              <a:t> </a:t>
            </a:r>
            <a:endParaRPr lang="en-US" sz="3200" dirty="0"/>
          </a:p>
        </p:txBody>
      </p:sp>
      <p:sp>
        <p:nvSpPr>
          <p:cNvPr id="9" name="Rectangle 8"/>
          <p:cNvSpPr/>
          <p:nvPr/>
        </p:nvSpPr>
        <p:spPr>
          <a:xfrm>
            <a:off x="304800" y="5715000"/>
            <a:ext cx="8610600" cy="830997"/>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BD" sz="2400" dirty="0" smtClean="0">
                <a:latin typeface="NikoshBAN" pitchFamily="2" charset="0"/>
                <a:cs typeface="NikoshBAN" pitchFamily="2" charset="0"/>
              </a:rPr>
              <a:t>শপথ অনুষ্ঠানে বিপুল সংখ্যক দে</a:t>
            </a:r>
            <a:r>
              <a:rPr lang="bn-IN" sz="2400" dirty="0" smtClean="0">
                <a:latin typeface="NikoshBAN" pitchFamily="2" charset="0"/>
                <a:cs typeface="NikoshBAN" pitchFamily="2" charset="0"/>
              </a:rPr>
              <a:t>শী</a:t>
            </a:r>
            <a:r>
              <a:rPr lang="bn-BD" sz="2400" dirty="0" smtClean="0">
                <a:latin typeface="NikoshBAN" pitchFamily="2" charset="0"/>
                <a:cs typeface="NikoshBAN" pitchFamily="2" charset="0"/>
              </a:rPr>
              <a:t>-বিদে</a:t>
            </a:r>
            <a:r>
              <a:rPr lang="bn-IN" sz="2400" dirty="0" smtClean="0">
                <a:latin typeface="NikoshBAN" pitchFamily="2" charset="0"/>
                <a:cs typeface="NikoshBAN" pitchFamily="2" charset="0"/>
              </a:rPr>
              <a:t>শী</a:t>
            </a:r>
            <a:r>
              <a:rPr lang="bn-BD" sz="2400" dirty="0" smtClean="0">
                <a:latin typeface="NikoshBAN" pitchFamily="2" charset="0"/>
                <a:cs typeface="NikoshBAN" pitchFamily="2" charset="0"/>
              </a:rPr>
              <a:t> সাংবাদিক ও গণ্যমান্য ব্যক্তি উপস্থিত ছিলেন। মুজিবনগর সরকারের সদর দপ্তর </a:t>
            </a:r>
            <a:r>
              <a:rPr lang="en-US" sz="2400" dirty="0" err="1" smtClean="0">
                <a:latin typeface="NikoshBAN" pitchFamily="2" charset="0"/>
                <a:cs typeface="NikoshBAN" pitchFamily="2" charset="0"/>
              </a:rPr>
              <a:t>কলকাতার</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৮নং</a:t>
            </a:r>
            <a:r>
              <a:rPr lang="bn-IN" sz="2400" dirty="0" smtClean="0">
                <a:latin typeface="NikoshBAN" pitchFamily="2" charset="0"/>
                <a:cs typeface="NikoshBAN" pitchFamily="2" charset="0"/>
              </a:rPr>
              <a:t> </a:t>
            </a:r>
            <a:r>
              <a:rPr lang="bn-BD" sz="2400" dirty="0" smtClean="0">
                <a:latin typeface="NikoshBAN" pitchFamily="2" charset="0"/>
                <a:cs typeface="NikoshBAN" pitchFamily="2" charset="0"/>
              </a:rPr>
              <a:t>থিয়েটার রো</a:t>
            </a:r>
            <a:r>
              <a:rPr lang="bn-IN" sz="2400" dirty="0" smtClean="0">
                <a:latin typeface="NikoshBAN" pitchFamily="2" charset="0"/>
                <a:cs typeface="NikoshBAN" pitchFamily="2" charset="0"/>
              </a:rPr>
              <a:t>ড </a:t>
            </a:r>
            <a:r>
              <a:rPr lang="bn-BD" sz="2400" dirty="0" smtClean="0">
                <a:latin typeface="NikoshBAN" pitchFamily="2" charset="0"/>
                <a:cs typeface="NikoshBAN" pitchFamily="2" charset="0"/>
              </a:rPr>
              <a:t>স্থানান্তরিত হয়। </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p:cNvSpPr txBox="1"/>
          <p:nvPr/>
        </p:nvSpPr>
        <p:spPr>
          <a:xfrm>
            <a:off x="381000" y="1143000"/>
            <a:ext cx="8534400" cy="452431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প্রধানমন্ত্রীসহ মন্ত্রিসভার সদস্য ছিলেন ৭ জন। মুজিবনগর সরকারের কাঠামো ছিল-</a:t>
            </a: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রাষ্ট্রপতিঃ বঙ্গবন্ধু শেখ মুজিবুর রহমান (পাকিস্তানের সামরিক শাসকদের হাতে বন্দি)।</a:t>
            </a:r>
          </a:p>
          <a:p>
            <a:r>
              <a:rPr lang="bn-IN" sz="2400" dirty="0" smtClean="0">
                <a:latin typeface="NikoshBAN" pitchFamily="2" charset="0"/>
                <a:cs typeface="NikoshBAN" pitchFamily="2" charset="0"/>
              </a:rPr>
              <a:t>উপ-রাষ্ট্রপতিঃ সৈয়দ নজরুল ইসলাম (বঙ্গবন্ধুর অনুপস্থিতিতে অসস্থায়ী এবং পদাধিকারবলে সশস্ত্র বাহিনী ও মুক্তিবাহিনীর সর্বাধিনায়কের দায়িত্ব গ্রহণ)</a:t>
            </a:r>
          </a:p>
          <a:p>
            <a:r>
              <a:rPr lang="bn-IN" sz="2400" dirty="0" smtClean="0">
                <a:latin typeface="NikoshBAN" pitchFamily="2" charset="0"/>
                <a:cs typeface="NikoshBAN" pitchFamily="2" charset="0"/>
              </a:rPr>
              <a:t>প্রধানমন্ত্রীঃ তাজউদ্দিন আহমেদ</a:t>
            </a:r>
          </a:p>
          <a:p>
            <a:r>
              <a:rPr lang="bn-IN" sz="2400" dirty="0" smtClean="0">
                <a:latin typeface="NikoshBAN" pitchFamily="2" charset="0"/>
                <a:cs typeface="NikoshBAN" pitchFamily="2" charset="0"/>
              </a:rPr>
              <a:t>অর্থমন্ত্রীঃ এম. মনসুর আলী</a:t>
            </a:r>
          </a:p>
          <a:p>
            <a:r>
              <a:rPr lang="bn-IN" sz="2400" dirty="0" smtClean="0">
                <a:latin typeface="NikoshBAN" pitchFamily="2" charset="0"/>
                <a:cs typeface="NikoshBAN" pitchFamily="2" charset="0"/>
              </a:rPr>
              <a:t>স্বরাষ্ট্র, ত্রাণ ও পুনর্বাসন মন্ত্রীঃ এ.এইচ.এম কামরুজ্জামান</a:t>
            </a:r>
          </a:p>
          <a:p>
            <a:r>
              <a:rPr lang="bn-IN" sz="2400" dirty="0" smtClean="0">
                <a:latin typeface="NikoshBAN" pitchFamily="2" charset="0"/>
                <a:cs typeface="NikoshBAN" pitchFamily="2" charset="0"/>
              </a:rPr>
              <a:t>পররাষ্ট্র ও আইন মন্ত্রীঃ খন্দকার মোশতাক আহমেদ</a:t>
            </a:r>
          </a:p>
          <a:p>
            <a:r>
              <a:rPr lang="bn-IN" sz="2400" dirty="0" smtClean="0">
                <a:latin typeface="NikoshBAN" pitchFamily="2" charset="0"/>
                <a:cs typeface="NikoshBAN" pitchFamily="2" charset="0"/>
              </a:rPr>
              <a:t>প্রধান সেনাপতিঃ কর্নেল(অব) এম.এ.জি ওসমানী, এম.এন.এ.</a:t>
            </a:r>
          </a:p>
          <a:p>
            <a:r>
              <a:rPr lang="bn-IN" sz="2400" dirty="0" smtClean="0">
                <a:latin typeface="NikoshBAN" pitchFamily="2" charset="0"/>
                <a:cs typeface="NikoshBAN" pitchFamily="2" charset="0"/>
              </a:rPr>
              <a:t>চিফ অব স্টাফঃ কর্নেল(অব) আবদুর রব</a:t>
            </a:r>
          </a:p>
          <a:p>
            <a:r>
              <a:rPr lang="bn-IN" sz="2400" dirty="0" smtClean="0">
                <a:latin typeface="NikoshBAN" pitchFamily="2" charset="0"/>
                <a:cs typeface="NikoshBAN" pitchFamily="2" charset="0"/>
              </a:rPr>
              <a:t>ডেপুটি চিফ অব স্টাফঃ গ্রপ ক্যাপ্টেন একে খন্দকার।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85;p5"/>
          <p:cNvSpPr/>
          <p:nvPr/>
        </p:nvSpPr>
        <p:spPr>
          <a:xfrm>
            <a:off x="1676400" y="457200"/>
            <a:ext cx="5737824" cy="520865"/>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4100"/>
            </a:pPr>
            <a:endParaRPr lang="bn-IN" sz="3200" b="1" dirty="0" smtClean="0"/>
          </a:p>
          <a:p>
            <a:r>
              <a:rPr lang="bn-IN" sz="3200" dirty="0" smtClean="0">
                <a:latin typeface="NikoshBAN" pitchFamily="2" charset="0"/>
                <a:cs typeface="NikoshBAN" pitchFamily="2" charset="0"/>
              </a:rPr>
              <a:t>মুজিবনগর সরকারের উদ্দেশ্য ও লক্ষ্য </a:t>
            </a:r>
            <a:endParaRPr lang="en-US" sz="3200" dirty="0" smtClean="0">
              <a:latin typeface="NikoshBAN" pitchFamily="2" charset="0"/>
              <a:cs typeface="NikoshBAN" pitchFamily="2" charset="0"/>
            </a:endParaRPr>
          </a:p>
          <a:p>
            <a:pPr marL="0" marR="0" lvl="0" indent="0" algn="ctr" rtl="0">
              <a:lnSpc>
                <a:spcPct val="100000"/>
              </a:lnSpc>
              <a:spcBef>
                <a:spcPts val="0"/>
              </a:spcBef>
              <a:spcAft>
                <a:spcPts val="0"/>
              </a:spcAft>
              <a:buClr>
                <a:srgbClr val="000000"/>
              </a:buClr>
              <a:buSzPts val="4100"/>
              <a:buFont typeface="Arial"/>
              <a:buNone/>
            </a:pPr>
            <a:r>
              <a:rPr lang="bn-IN" sz="3200" b="1" i="0" u="none" strike="noStrike" cap="none" dirty="0" smtClean="0">
                <a:solidFill>
                  <a:srgbClr val="00FF00"/>
                </a:solidFill>
                <a:latin typeface="NikoshBAN" pitchFamily="2" charset="0"/>
                <a:cs typeface="NikoshBAN" pitchFamily="2" charset="0"/>
                <a:sym typeface="Arial"/>
              </a:rPr>
              <a:t> </a:t>
            </a:r>
            <a:endParaRPr sz="3200" b="1" i="0" u="none" strike="noStrike" cap="none">
              <a:solidFill>
                <a:srgbClr val="00FF00"/>
              </a:solidFill>
              <a:latin typeface="NikoshBAN" pitchFamily="2" charset="0"/>
              <a:cs typeface="NikoshBAN" pitchFamily="2" charset="0"/>
              <a:sym typeface="Arial"/>
            </a:endParaRPr>
          </a:p>
        </p:txBody>
      </p:sp>
      <p:sp>
        <p:nvSpPr>
          <p:cNvPr id="8" name="TextBox 7"/>
          <p:cNvSpPr txBox="1"/>
          <p:nvPr/>
        </p:nvSpPr>
        <p:spPr>
          <a:xfrm>
            <a:off x="228600" y="1219200"/>
            <a:ext cx="8686800" cy="3416320"/>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smtClean="0">
                <a:latin typeface="NikoshBAN" pitchFamily="2" charset="0"/>
                <a:cs typeface="NikoshBAN" pitchFamily="2" charset="0"/>
              </a:rPr>
              <a:t>১। মুজিবনগর সরকারের অন্যতম লক্ষ্য বা উদ্দেশ্য ছিল বাংলাদেশের স্বাধীনতার ঘোষণাকে সর্বাত্মকভাবে বাস্তবায়ন করা এবং মুক্তিযুদ্ধকে সুষ্ঠুভাবে পরিচালনা করা।</a:t>
            </a:r>
          </a:p>
          <a:p>
            <a:r>
              <a:rPr lang="bn-IN" sz="2400" dirty="0" smtClean="0">
                <a:latin typeface="NikoshBAN" pitchFamily="2" charset="0"/>
                <a:cs typeface="NikoshBAN" pitchFamily="2" charset="0"/>
              </a:rPr>
              <a:t>২। বাংলাদেশ থেকে পাকিস্তানি হানাদার বাহিনীকে বিতাড়িত করা।</a:t>
            </a:r>
            <a:endParaRPr lang="bn-IN" sz="2400" dirty="0">
              <a:latin typeface="NikoshBAN" pitchFamily="2" charset="0"/>
              <a:cs typeface="NikoshBAN" pitchFamily="2" charset="0"/>
            </a:endParaRPr>
          </a:p>
          <a:p>
            <a:r>
              <a:rPr lang="bn-IN" sz="2400" dirty="0" smtClean="0">
                <a:latin typeface="NikoshBAN" pitchFamily="2" charset="0"/>
                <a:cs typeface="NikoshBAN" pitchFamily="2" charset="0"/>
              </a:rPr>
              <a:t>৩। নবগঠিত স্বাধীন বাংলাদেশ সরকারের অনুকূলে বিশ্বজনমত সৃষ্টি করা ও বিদেশি রাষ্ট্র সমূহের সাহায্য ও সহযোগিতা অর্জন করা।</a:t>
            </a:r>
          </a:p>
          <a:p>
            <a:r>
              <a:rPr lang="bn-IN" sz="2400" dirty="0" smtClean="0">
                <a:latin typeface="NikoshBAN" pitchFamily="2" charset="0"/>
                <a:cs typeface="NikoshBAN" pitchFamily="2" charset="0"/>
              </a:rPr>
              <a:t>৪। মুক্তিযুদ্ধাদের মনোবল বৃদ্ধি ও যথাযথ প্রশিক্ষণের ব্যবস্থা করা। </a:t>
            </a:r>
          </a:p>
          <a:p>
            <a:r>
              <a:rPr lang="bn-IN" sz="2400" dirty="0" smtClean="0">
                <a:latin typeface="NikoshBAN" pitchFamily="2" charset="0"/>
                <a:cs typeface="NikoshBAN" pitchFamily="2" charset="0"/>
              </a:rPr>
              <a:t>৫। ভারতে আশ্রিত শরণার্থীদের থাকা-খাওয়ার ও স্বাস্থ্যসংক্রান্ত বিষয়ে তদারকি করা।</a:t>
            </a:r>
          </a:p>
          <a:p>
            <a:r>
              <a:rPr lang="bn-IN" sz="2400" dirty="0" smtClean="0">
                <a:latin typeface="NikoshBAN" pitchFamily="2" charset="0"/>
                <a:cs typeface="NikoshBAN" pitchFamily="2" charset="0"/>
              </a:rPr>
              <a:t>৬। স্বাধীন বাংলাদেশ সরকারের অনুকূলে আন্তর্জাতিক সাহায্য ও বিদেশী রাষ্ট্রসমূহের স্বীকৃত অর্জন করা।   </a:t>
            </a:r>
          </a:p>
        </p:txBody>
      </p:sp>
      <p:sp>
        <p:nvSpPr>
          <p:cNvPr id="9" name="Rectangle 1"/>
          <p:cNvSpPr>
            <a:spLocks noChangeArrowheads="1"/>
          </p:cNvSpPr>
          <p:nvPr/>
        </p:nvSpPr>
        <p:spPr bwMode="auto">
          <a:xfrm>
            <a:off x="228600" y="4724400"/>
            <a:ext cx="8686800" cy="1200329"/>
          </a:xfrm>
          <a:prstGeom prst="rect">
            <a:avLst/>
          </a:prstGeom>
          <a:solidFill>
            <a:schemeClr val="accent6">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NikoshBAN" pitchFamily="2" charset="0"/>
                <a:ea typeface="Times New Roman" pitchFamily="18" charset="0"/>
                <a:cs typeface="NikoshBAN" pitchFamily="2" charset="0"/>
              </a:rPr>
              <a:t>“</a:t>
            </a:r>
            <a:r>
              <a:rPr kumimoji="0" lang="bn-IN" sz="2400" b="0" i="0" u="none" strike="noStrike" cap="none" normalizeH="0" baseline="0" dirty="0" smtClean="0">
                <a:ln>
                  <a:noFill/>
                </a:ln>
                <a:effectLst/>
                <a:latin typeface="NikoshBAN" pitchFamily="2" charset="0"/>
                <a:ea typeface="Times New Roman" pitchFamily="18" charset="0"/>
                <a:cs typeface="NikoshBAN" pitchFamily="2" charset="0"/>
              </a:rPr>
              <a:t>আমবাগানের অনুষ্ঠানে ভর দুপুরে আওয়ামী লীগের নেতা-কর্মী ছাড়াও পার্শ্ববর্তী এলাকার হাজার হাজার লোক জমায়েত হয়। হাজারো কণ্ঠে তখন উচ্চারিত হচ্ছিল ‘জয় বাংলা</a:t>
            </a:r>
            <a:r>
              <a:rPr kumimoji="0" lang="en-US" sz="24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effectLst/>
                <a:latin typeface="NikoshBAN" pitchFamily="2" charset="0"/>
                <a:ea typeface="Times New Roman" pitchFamily="18" charset="0"/>
                <a:cs typeface="NikoshBAN" pitchFamily="2" charset="0"/>
              </a:rPr>
              <a:t>জয় বঙ্গবন্ধু</a:t>
            </a:r>
            <a:r>
              <a:rPr kumimoji="0" lang="en-US" sz="24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effectLst/>
                <a:latin typeface="NikoshBAN" pitchFamily="2" charset="0"/>
                <a:ea typeface="Times New Roman" pitchFamily="18" charset="0"/>
                <a:cs typeface="NikoshBAN" pitchFamily="2" charset="0"/>
              </a:rPr>
              <a:t>বীর বাঙ্গালী অস্ত্র ধর</a:t>
            </a:r>
            <a:r>
              <a:rPr kumimoji="0" lang="en-US" sz="2400" b="0" i="0" u="none"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effectLst/>
                <a:latin typeface="NikoshBAN" pitchFamily="2" charset="0"/>
                <a:ea typeface="Times New Roman" pitchFamily="18" charset="0"/>
                <a:cs typeface="NikoshBAN" pitchFamily="2" charset="0"/>
              </a:rPr>
              <a:t>বাংলাদেশ স্বাধীন কর’ ইত্যাদি শ্লোগান। </a:t>
            </a:r>
            <a:endParaRPr kumimoji="0" lang="bn-IN" sz="2400" b="0" i="0" u="none" strike="noStrike" cap="none" normalizeH="0" baseline="0" dirty="0" smtClean="0">
              <a:ln>
                <a:noFill/>
              </a:ln>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8" name="Flowchart: Decision 7"/>
          <p:cNvSpPr/>
          <p:nvPr/>
        </p:nvSpPr>
        <p:spPr>
          <a:xfrm>
            <a:off x="1748604" y="262759"/>
            <a:ext cx="6062598" cy="1108841"/>
          </a:xfrm>
          <a:prstGeom prst="flowChartDecision">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4100"/>
            </a:pPr>
            <a:endParaRPr lang="bn-IN" sz="4000" dirty="0" smtClean="0">
              <a:solidFill>
                <a:schemeClr val="tx2">
                  <a:lumMod val="25000"/>
                </a:schemeClr>
              </a:solidFill>
              <a:latin typeface="NikoshBAN" pitchFamily="2" charset="0"/>
              <a:cs typeface="NikoshBAN" pitchFamily="2" charset="0"/>
            </a:endParaRPr>
          </a:p>
          <a:p>
            <a:pPr algn="ctr">
              <a:buSzPts val="4100"/>
            </a:pPr>
            <a:r>
              <a:rPr lang="as-IN" sz="4000" dirty="0" smtClean="0">
                <a:solidFill>
                  <a:schemeClr val="tx2">
                    <a:lumMod val="25000"/>
                  </a:schemeClr>
                </a:solidFill>
                <a:latin typeface="NikoshBAN" pitchFamily="2" charset="0"/>
                <a:cs typeface="NikoshBAN" pitchFamily="2" charset="0"/>
              </a:rPr>
              <a:t>স্বাধীনতার ঘোষণা </a:t>
            </a:r>
            <a:endParaRPr lang="en-US" sz="4000" dirty="0" smtClean="0"/>
          </a:p>
          <a:p>
            <a:pPr lvl="0" algn="ctr">
              <a:buClr>
                <a:srgbClr val="000000"/>
              </a:buClr>
              <a:buSzPts val="4100"/>
            </a:pPr>
            <a:endParaRPr lang="bn-BD" sz="4000" b="1" dirty="0">
              <a:solidFill>
                <a:srgbClr val="FFFF00"/>
              </a:solidFill>
              <a:latin typeface="NikoshBAN" pitchFamily="2" charset="0"/>
              <a:ea typeface="Arial"/>
              <a:cs typeface="NikoshBAN" pitchFamily="2" charset="0"/>
              <a:sym typeface="Arial"/>
            </a:endParaRPr>
          </a:p>
        </p:txBody>
      </p:sp>
      <p:sp>
        <p:nvSpPr>
          <p:cNvPr id="9" name="Rectangle 8"/>
          <p:cNvSpPr/>
          <p:nvPr/>
        </p:nvSpPr>
        <p:spPr>
          <a:xfrm>
            <a:off x="228600" y="1600200"/>
            <a:ext cx="8610600" cy="2308324"/>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১৯৭০ সালের সাধারণ নির্বাচনের পর তৎকালীন পাকিস্তানের শাসকচক্র নির্বাচিত জনপ্রতি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নিধিদের কাছে ক্ষমতা হস্তান্তর করতে অস্বীকৃতি জানায় এবং বে-আইনিভাবে জাতীয় পরিষদের অধিবেশন অনির্দিষ্টকালের জন্য বন্ধ ঘোষণা করে। পরবর্তীতে ১৯৭১-এর ২৫ মার্চ কালোরাতে পাকিস্তানি সেনাবাহিনী নিরস্ত্র বাঙালির ওপর ন্যায়-নীতি বর্হিভূত এবং বিশ্বাস ঘাতকতামূলক যুদ্ধ শুরু করলে ২৬ মার্চ প্রথম প্রহরে বঙ্গবন্ধু শেখ মুজিবুর রহমান ওয়ারলেসের মাধ্যমে আনুষ্ঠানিকভাবে বাংলাদেশের স্বাধীনতা ঘোষণা করেন। </a:t>
            </a:r>
            <a:endParaRPr lang="en-US" sz="2400" dirty="0">
              <a:latin typeface="NikoshBAN" pitchFamily="2" charset="0"/>
              <a:cs typeface="NikoshBAN" pitchFamily="2" charset="0"/>
            </a:endParaRPr>
          </a:p>
        </p:txBody>
      </p:sp>
      <p:sp>
        <p:nvSpPr>
          <p:cNvPr id="7" name="Rectangle 6"/>
          <p:cNvSpPr/>
          <p:nvPr/>
        </p:nvSpPr>
        <p:spPr>
          <a:xfrm>
            <a:off x="228600" y="4191000"/>
            <a:ext cx="8686800" cy="1938992"/>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itchFamily="2" charset="0"/>
                <a:cs typeface="NikoshBAN" pitchFamily="2" charset="0"/>
              </a:rPr>
              <a:t>১৯৭১ সালের ২৫ মার্চ রাতে অপারেশন সার্চলাইট সংঘটিত হবার সম</a:t>
            </a:r>
            <a:r>
              <a:rPr lang="bn-IN" sz="2400" dirty="0" smtClean="0">
                <a:latin typeface="NikoshBAN" pitchFamily="2" charset="0"/>
                <a:cs typeface="NikoshBAN" pitchFamily="2" charset="0"/>
              </a:rPr>
              <a:t>য়</a:t>
            </a:r>
            <a:r>
              <a:rPr lang="as-IN" sz="2400" dirty="0" smtClean="0">
                <a:latin typeface="NikoshBAN" pitchFamily="2" charset="0"/>
                <a:cs typeface="NikoshBAN" pitchFamily="2" charset="0"/>
              </a:rPr>
              <a:t> যখন বঙ্গবন্ধু শেখ মুজিবুর রহমানকে পাকিস্তানি বাহিনী গ্রেফতার করে তার আগ মুহূর্তে ২৫ মার্চ দিবাগত রাত অর্থাৎ ২৬ মার্চের প্রথম প্রহরে বঙ্গবন্ধু ইপিআর এর একটি ছোট ট্রান্সমিটারের মাধ্যমে বাংলাদেশের স্বাধীনতা ঘোষণা করেন। মূলত সেই দিন হতেই বহির্বিশ্বের কাছে বাংলাদেশ একটি স্বাধীন, সার্বভৌম রাষ্ট্র হিসেবে পরিচিতি লাভ করে।</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0" fill="hold"/>
                                        <p:tgtEl>
                                          <p:spTgt spid="9"/>
                                        </p:tgtEl>
                                        <p:attrNameLst>
                                          <p:attrName>ppt_w</p:attrName>
                                        </p:attrNameLst>
                                      </p:cBhvr>
                                      <p:tavLst>
                                        <p:tav tm="0" fmla="#ppt_w*sin(2.5*pi*$)">
                                          <p:val>
                                            <p:fltVal val="0"/>
                                          </p:val>
                                        </p:tav>
                                        <p:tav tm="100000">
                                          <p:val>
                                            <p:fltVal val="1"/>
                                          </p:val>
                                        </p:tav>
                                      </p:tavLst>
                                    </p:anim>
                                    <p:anim calcmode="lin" valueType="num">
                                      <p:cBhvr>
                                        <p:cTn id="26"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0" fill="hold"/>
                                        <p:tgtEl>
                                          <p:spTgt spid="7"/>
                                        </p:tgtEl>
                                        <p:attrNameLst>
                                          <p:attrName>ppt_w</p:attrName>
                                        </p:attrNameLst>
                                      </p:cBhvr>
                                      <p:tavLst>
                                        <p:tav tm="0" fmla="#ppt_w*sin(2.5*pi*$)">
                                          <p:val>
                                            <p:fltVal val="0"/>
                                          </p:val>
                                        </p:tav>
                                        <p:tav tm="100000">
                                          <p:val>
                                            <p:fltVal val="1"/>
                                          </p:val>
                                        </p:tav>
                                      </p:tavLst>
                                    </p:anim>
                                    <p:anim calcmode="lin" valueType="num">
                                      <p:cBhvr>
                                        <p:cTn id="3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Round Diagonal Corner Rectangle 5"/>
          <p:cNvSpPr/>
          <p:nvPr/>
        </p:nvSpPr>
        <p:spPr>
          <a:xfrm>
            <a:off x="457200" y="457200"/>
            <a:ext cx="8001000" cy="599090"/>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dirty="0" smtClean="0">
                <a:latin typeface="NikoshBAN" pitchFamily="2" charset="0"/>
                <a:cs typeface="NikoshBAN" pitchFamily="2" charset="0"/>
              </a:rPr>
              <a:t>মুক্তিযুদ্ধে মুজিবনগর সরকারের গুরুত্ব</a:t>
            </a:r>
            <a:r>
              <a:rPr lang="bn-IN" sz="4000" dirty="0" smtClean="0">
                <a:latin typeface="NikoshBAN" pitchFamily="2" charset="0"/>
                <a:cs typeface="NikoshBAN" pitchFamily="2" charset="0"/>
              </a:rPr>
              <a:t>পূর্ণ ভূমিকা </a:t>
            </a:r>
            <a:r>
              <a:rPr lang="as-IN" sz="4000" dirty="0" smtClean="0">
                <a:latin typeface="NikoshBAN" pitchFamily="2" charset="0"/>
                <a:cs typeface="NikoshBAN" pitchFamily="2" charset="0"/>
              </a:rPr>
              <a:t> </a:t>
            </a:r>
            <a:endParaRPr lang="en-US" sz="4000" dirty="0"/>
          </a:p>
        </p:txBody>
      </p:sp>
      <p:sp>
        <p:nvSpPr>
          <p:cNvPr id="7" name="Rectangle 6"/>
          <p:cNvSpPr/>
          <p:nvPr/>
        </p:nvSpPr>
        <p:spPr>
          <a:xfrm>
            <a:off x="304800" y="1371600"/>
            <a:ext cx="8534400" cy="1938992"/>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মুক্তিযুদ্ধকে সুসংহত করা, মুক্তিযোদ্ধাদের পরিচালনা করা এবং দেশে-বিদেশে বাংলা</a:t>
            </a:r>
            <a:r>
              <a:rPr lang="bn-IN" sz="2400" dirty="0" smtClean="0">
                <a:latin typeface="NikoshBAN" pitchFamily="2" charset="0"/>
                <a:cs typeface="NikoshBAN" pitchFamily="2" charset="0"/>
              </a:rPr>
              <a:t> </a:t>
            </a:r>
            <a:r>
              <a:rPr lang="as-IN" sz="2400" dirty="0" smtClean="0">
                <a:latin typeface="NikoshBAN" pitchFamily="2" charset="0"/>
                <a:cs typeface="NikoshBAN" pitchFamily="2" charset="0"/>
              </a:rPr>
              <a:t>দেশের পক্ষে জনমত গড়ে তুলতে মুজিবনগর সরকার গুরুত্বপূর্ণ ভূমিকা পালন করে।</a:t>
            </a:r>
          </a:p>
          <a:p>
            <a:r>
              <a:rPr lang="as-IN" sz="2400" dirty="0" smtClean="0">
                <a:latin typeface="NikoshBAN" pitchFamily="2" charset="0"/>
                <a:cs typeface="NikoshBAN" pitchFamily="2" charset="0"/>
              </a:rPr>
              <a:t> স্বাধীনতা যুদ্ধকে সঠিকভাবে পরিচালনার জন্য এ সরকার বাংলাদেশকে ১১টি সেক্টরে ভাগ করেন। মুক্তিযোদ্ধাদের মনোবল ঠিক রাখা এবং বিভিন্ন সেক্টর ও গেরিলা বাহিনীর মধ্যে সমন্বয় সাধনের ক্ষেত্রে সরকার গুরুত্বপূর্ণ ভূমিকা পালন করে।</a:t>
            </a:r>
            <a:endParaRPr lang="as-IN" sz="2400" dirty="0">
              <a:latin typeface="NikoshBAN" pitchFamily="2" charset="0"/>
              <a:cs typeface="NikoshBAN" pitchFamily="2" charset="0"/>
            </a:endParaRPr>
          </a:p>
        </p:txBody>
      </p:sp>
      <p:sp>
        <p:nvSpPr>
          <p:cNvPr id="8" name="Rectangle 7"/>
          <p:cNvSpPr/>
          <p:nvPr/>
        </p:nvSpPr>
        <p:spPr>
          <a:xfrm>
            <a:off x="228600" y="3429000"/>
            <a:ext cx="8610600" cy="156966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প্রশিক্ষণ ক্যাম্প স্থাপন : মুক্তিযোদ্ধাদের সামরিক প্রশিক্ষণ প্রদান করার জন্য মুজিবনগর সরকার মুক্তাঞ্চল এবং সীমান্তবর্তী ভারতীয় এলাকায় সামরিক প্রশিক্ষণ ক্যাম্প স্থাপন করে। যুদ্ধকে আরও সুসংগঠিত রূপ দেওয়ার জন্য সরকার পরবর্তী সময় ভারতীয় সামরিক বাহিনীর সাহায্য গ্রহণ করেন।</a:t>
            </a:r>
            <a:endParaRPr lang="bn-I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Google Shape;152;g43c4a2b2f66d009d_7"/>
          <p:cNvSpPr/>
          <p:nvPr/>
        </p:nvSpPr>
        <p:spPr>
          <a:xfrm>
            <a:off x="3124200" y="304800"/>
            <a:ext cx="2955636" cy="756744"/>
          </a:xfrm>
          <a:prstGeom prst="flowChartOffpageConnector">
            <a:avLst/>
          </a:prstGeom>
          <a:solidFill>
            <a:schemeClr val="accent3">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n-US" sz="2800" dirty="0" err="1" smtClean="0">
                <a:latin typeface="NikoshBAN" panose="02000000000000000000" pitchFamily="2" charset="0"/>
                <a:cs typeface="NikoshBAN" panose="02000000000000000000" pitchFamily="2" charset="0"/>
              </a:rPr>
              <a:t>মুক্তিযুদ্</a:t>
            </a:r>
            <a:r>
              <a:rPr lang="as-IN" sz="2800" dirty="0" smtClean="0">
                <a:latin typeface="NikoshBAN" panose="02000000000000000000" pitchFamily="2" charset="0"/>
                <a:cs typeface="NikoshBAN" panose="02000000000000000000" pitchFamily="2" charset="0"/>
              </a:rPr>
              <a:t>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পরিচালনা</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228600" y="1305342"/>
            <a:ext cx="8686800" cy="452431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NikoshBAN" panose="02000000000000000000" pitchFamily="2" charset="0"/>
                <a:cs typeface="NikoshBAN" panose="02000000000000000000" pitchFamily="2" charset="0"/>
              </a:rPr>
              <a:t>১০ই </a:t>
            </a:r>
            <a:r>
              <a:rPr lang="as-IN" sz="2400" dirty="0" smtClean="0">
                <a:latin typeface="NikoshBAN" panose="02000000000000000000" pitchFamily="2" charset="0"/>
                <a:cs typeface="NikoshBAN" panose="02000000000000000000" pitchFamily="2" charset="0"/>
              </a:rPr>
              <a:t>এ</a:t>
            </a:r>
            <a:r>
              <a:rPr lang="en-US" sz="2400" dirty="0" smtClean="0">
                <a:latin typeface="NikoshBAN" panose="02000000000000000000" pitchFamily="2" charset="0"/>
                <a:cs typeface="NikoshBAN" panose="02000000000000000000" pitchFamily="2" charset="0"/>
              </a:rPr>
              <a:t>প</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ল </a:t>
            </a:r>
            <a:r>
              <a:rPr lang="as-IN" sz="2400" dirty="0"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জ</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ন</a:t>
            </a:r>
            <a:r>
              <a:rPr lang="as-IN" sz="2400" dirty="0" smtClean="0">
                <a:latin typeface="NikoshBAN" panose="02000000000000000000" pitchFamily="2" charset="0"/>
                <a:cs typeface="NikoshBAN" panose="02000000000000000000" pitchFamily="2" charset="0"/>
              </a:rPr>
              <a:t>গ</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গঠিত</a:t>
            </a:r>
            <a:r>
              <a:rPr lang="en-US" sz="2400" dirty="0" smtClean="0">
                <a:latin typeface="NikoshBAN" panose="02000000000000000000" pitchFamily="2" charset="0"/>
                <a:cs typeface="NikoshBAN" panose="02000000000000000000" pitchFamily="2" charset="0"/>
              </a:rPr>
              <a:t> হ</a:t>
            </a:r>
            <a:r>
              <a:rPr lang="as-IN" sz="2400" dirty="0" smtClean="0">
                <a:latin typeface="NikoshBAN" panose="02000000000000000000" pitchFamily="2" charset="0"/>
                <a:cs typeface="NikoshBAN" panose="02000000000000000000" pitchFamily="2" charset="0"/>
              </a:rPr>
              <a:t>ও</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প</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দ</a:t>
            </a:r>
            <a:r>
              <a:rPr lang="en-US" sz="2400" dirty="0" err="1" smtClean="0">
                <a:latin typeface="NikoshBAN" panose="02000000000000000000" pitchFamily="2" charset="0"/>
                <a:cs typeface="NikoshBAN" panose="02000000000000000000" pitchFamily="2" charset="0"/>
              </a:rPr>
              <a:t>্ধ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পরিচা</a:t>
            </a:r>
            <a:r>
              <a:rPr lang="as-IN" sz="2400" dirty="0" smtClean="0">
                <a:latin typeface="NikoshBAN" panose="02000000000000000000" pitchFamily="2" charset="0"/>
                <a:cs typeface="NikoshBAN" panose="02000000000000000000" pitchFamily="2" charset="0"/>
              </a:rPr>
              <a:t>ল</a:t>
            </a:r>
            <a:r>
              <a:rPr lang="en-US" sz="2400" dirty="0" smtClean="0">
                <a:latin typeface="NikoshBAN" panose="02000000000000000000" pitchFamily="2" charset="0"/>
                <a:cs typeface="NikoshBAN" panose="02000000000000000000" pitchFamily="2" charset="0"/>
              </a:rPr>
              <a:t>ন</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জ</a:t>
            </a:r>
            <a:r>
              <a:rPr lang="en-US" sz="2400" dirty="0" smtClean="0">
                <a:latin typeface="NikoshBAN" panose="02000000000000000000" pitchFamily="2" charset="0"/>
                <a:cs typeface="NikoshBAN" panose="02000000000000000000" pitchFamily="2" charset="0"/>
              </a:rPr>
              <a:t>ন</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য </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ক, </a:t>
            </a:r>
            <a:r>
              <a:rPr lang="as-IN" sz="2400" dirty="0"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ক </a:t>
            </a:r>
            <a:r>
              <a:rPr lang="as-IN" sz="2400" dirty="0" smtClean="0">
                <a:latin typeface="NikoshBAN" panose="02000000000000000000" pitchFamily="2" charset="0"/>
                <a:cs typeface="NikoshBAN" panose="02000000000000000000" pitchFamily="2" charset="0"/>
              </a:rPr>
              <a:t>জ</a:t>
            </a:r>
            <a:r>
              <a:rPr lang="en-US" sz="2400" dirty="0" err="1" smtClean="0">
                <a:latin typeface="NikoshBAN" panose="02000000000000000000" pitchFamily="2" charset="0"/>
                <a:cs typeface="NikoshBAN" panose="02000000000000000000" pitchFamily="2" charset="0"/>
              </a:rPr>
              <a:t>নগণকে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মুক্তি</a:t>
            </a:r>
            <a:r>
              <a:rPr lang="as-IN" sz="2400" dirty="0" smtClean="0">
                <a:latin typeface="NikoshBAN" panose="02000000000000000000" pitchFamily="2" charset="0"/>
                <a:cs typeface="NikoshBAN" panose="02000000000000000000" pitchFamily="2" charset="0"/>
              </a:rPr>
              <a:t>য</a:t>
            </a:r>
            <a:r>
              <a:rPr lang="en-US" sz="2400" dirty="0" err="1" smtClean="0">
                <a:latin typeface="NikoshBAN" panose="02000000000000000000" pitchFamily="2" charset="0"/>
                <a:cs typeface="NikoshBAN" panose="02000000000000000000" pitchFamily="2" charset="0"/>
              </a:rPr>
              <a:t>োদ্ধা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গ্রহণ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a:t>
            </a:r>
            <a:endParaRPr lang="bn-IN" sz="2400" dirty="0" smtClean="0">
              <a:latin typeface="NikoshBAN" panose="02000000000000000000" pitchFamily="2" charset="0"/>
              <a:cs typeface="NikoshBAN" panose="02000000000000000000" pitchFamily="2" charset="0"/>
            </a:endParaRPr>
          </a:p>
          <a:p>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১০ই </a:t>
            </a:r>
            <a:r>
              <a:rPr lang="en-US" sz="2400" dirty="0" err="1" smtClean="0">
                <a:latin typeface="NikoshBAN" panose="02000000000000000000" pitchFamily="2" charset="0"/>
                <a:cs typeface="NikoshBAN" panose="02000000000000000000" pitchFamily="2" charset="0"/>
              </a:rPr>
              <a:t>এপ্রিল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সরকার</a:t>
            </a:r>
            <a:r>
              <a:rPr lang="en-US" sz="2400" dirty="0" smtClean="0">
                <a:latin typeface="NikoshBAN" panose="02000000000000000000" pitchFamily="2" charset="0"/>
                <a:cs typeface="NikoshBAN" panose="02000000000000000000" pitchFamily="2" charset="0"/>
              </a:rPr>
              <a:t> ৪টি </a:t>
            </a:r>
            <a:r>
              <a:rPr lang="en-US" sz="2400" dirty="0" err="1" smtClean="0">
                <a:latin typeface="NikoshBAN" panose="02000000000000000000" pitchFamily="2" charset="0"/>
                <a:cs typeface="NikoshBAN" panose="02000000000000000000" pitchFamily="2" charset="0"/>
              </a:rPr>
              <a:t>সামরিক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a:t>
            </a:r>
            <a:r>
              <a:rPr lang="as-IN" sz="2400" dirty="0"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a:t>
            </a:r>
            <a:r>
              <a:rPr lang="en-US" sz="2400" dirty="0" err="1" smtClean="0">
                <a:latin typeface="NikoshBAN" panose="02000000000000000000" pitchFamily="2" charset="0"/>
                <a:cs typeface="NikoshBAN" panose="02000000000000000000" pitchFamily="2" charset="0"/>
              </a:rPr>
              <a:t>াংলাদেশকে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৪</a:t>
            </a:r>
            <a:r>
              <a:rPr lang="as-IN" sz="2400" dirty="0" smtClean="0">
                <a:latin typeface="NikoshBAN" panose="02000000000000000000" pitchFamily="2" charset="0"/>
                <a:cs typeface="NikoshBAN" panose="02000000000000000000" pitchFamily="2" charset="0"/>
              </a:rPr>
              <a:t>জ</a:t>
            </a:r>
            <a:r>
              <a:rPr lang="en-US" sz="2400" dirty="0" smtClean="0">
                <a:latin typeface="NikoshBAN" panose="02000000000000000000" pitchFamily="2" charset="0"/>
                <a:cs typeface="NikoshBAN" panose="02000000000000000000" pitchFamily="2" charset="0"/>
              </a:rPr>
              <a:t>ন </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ট</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ম</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ন</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ড</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p>
          <a:p>
            <a:r>
              <a:rPr lang="en-US" sz="2400" dirty="0" smtClean="0">
                <a:latin typeface="NikoshBAN" panose="02000000000000000000" pitchFamily="2" charset="0"/>
                <a:cs typeface="NikoshBAN" panose="02000000000000000000" pitchFamily="2" charset="0"/>
              </a:rPr>
              <a:t>১১ই </a:t>
            </a:r>
            <a:r>
              <a:rPr lang="en-US" sz="2400" dirty="0" err="1" smtClean="0">
                <a:latin typeface="NikoshBAN" panose="02000000000000000000" pitchFamily="2" charset="0"/>
                <a:cs typeface="NikoshBAN" panose="02000000000000000000" pitchFamily="2" charset="0"/>
              </a:rPr>
              <a:t>এপ্রিল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as-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নগ</a:t>
            </a:r>
            <a:r>
              <a:rPr lang="as-IN" sz="2400" dirty="0" smtClean="0">
                <a:latin typeface="NikoshBAN" panose="02000000000000000000" pitchFamily="2" charset="0"/>
                <a:cs typeface="NikoshBAN" panose="02000000000000000000" pitchFamily="2" charset="0"/>
              </a:rPr>
              <a:t>ঠ</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১১টি </a:t>
            </a:r>
            <a:r>
              <a:rPr lang="en-US" sz="2400" dirty="0" err="1" smtClean="0">
                <a:latin typeface="NikoshBAN" panose="02000000000000000000" pitchFamily="2" charset="0"/>
                <a:cs typeface="NikoshBAN" panose="02000000000000000000" pitchFamily="2" charset="0"/>
              </a:rPr>
              <a:t>সেক্টরে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a:t>
            </a:r>
          </a:p>
          <a:p>
            <a:r>
              <a:rPr lang="en-US" sz="2400" dirty="0" smtClean="0">
                <a:latin typeface="NikoshBAN" panose="02000000000000000000" pitchFamily="2" charset="0"/>
                <a:cs typeface="NikoshBAN" panose="02000000000000000000" pitchFamily="2" charset="0"/>
              </a:rPr>
              <a:t>এ </a:t>
            </a:r>
            <a:r>
              <a:rPr lang="en-US" sz="2400" dirty="0" err="1" smtClean="0">
                <a:latin typeface="NikoshBAN" panose="02000000000000000000" pitchFamily="2" charset="0"/>
                <a:cs typeface="NikoshBAN" panose="02000000000000000000" pitchFamily="2" charset="0"/>
              </a:rPr>
              <a:t>ছাড়া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as-IN" sz="2400" dirty="0" smtClean="0">
                <a:latin typeface="NikoshBAN" panose="02000000000000000000" pitchFamily="2" charset="0"/>
                <a:cs typeface="NikoshBAN" panose="02000000000000000000" pitchFamily="2" charset="0"/>
              </a:rPr>
              <a:t>শ</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a:t>
            </a:r>
            <a:r>
              <a:rPr lang="en-US" sz="2400" dirty="0" err="1" smtClean="0">
                <a:latin typeface="NikoshBAN" panose="02000000000000000000" pitchFamily="2" charset="0"/>
                <a:cs typeface="NikoshBAN" panose="02000000000000000000" pitchFamily="2" charset="0"/>
              </a:rPr>
              <a:t>িছু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সাব-সেক্ট</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এ</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ব্রিগেড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ফোর্স</a:t>
            </a:r>
            <a:r>
              <a:rPr lang="en-US" sz="2400" dirty="0" smtClean="0">
                <a:latin typeface="NikoshBAN" panose="02000000000000000000" pitchFamily="2" charset="0"/>
                <a:cs typeface="NikoshBAN" panose="02000000000000000000" pitchFamily="2" charset="0"/>
              </a:rPr>
              <a:t> গ</a:t>
            </a:r>
            <a:r>
              <a:rPr lang="as-IN" sz="2400" dirty="0" smtClean="0">
                <a:latin typeface="NikoshBAN" panose="02000000000000000000" pitchFamily="2" charset="0"/>
                <a:cs typeface="NikoshBAN" panose="02000000000000000000" pitchFamily="2" charset="0"/>
              </a:rPr>
              <a:t>ঠ</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  </a:t>
            </a:r>
          </a:p>
          <a:p>
            <a:r>
              <a:rPr lang="en-US" sz="2400" dirty="0" err="1" smtClean="0">
                <a:latin typeface="NikoshBAN" panose="02000000000000000000" pitchFamily="2" charset="0"/>
                <a:cs typeface="NikoshBAN" panose="02000000000000000000" pitchFamily="2" charset="0"/>
              </a:rPr>
              <a:t>এসব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পাকিস্তান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সেনাবাহিনী</a:t>
            </a:r>
            <a:r>
              <a:rPr lang="as-IN" sz="2400" dirty="0"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a:t>
            </a:r>
            <a:r>
              <a:rPr lang="en-US" sz="2400" dirty="0" err="1" smtClean="0">
                <a:latin typeface="NikoshBAN" panose="02000000000000000000" pitchFamily="2" charset="0"/>
                <a:cs typeface="NikoshBAN" panose="02000000000000000000" pitchFamily="2" charset="0"/>
              </a:rPr>
              <a:t>র্মরত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বাঙালি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ম</a:t>
            </a:r>
            <a:r>
              <a:rPr lang="as-IN" sz="2400" dirty="0" smtClean="0">
                <a:latin typeface="NikoshBAN" panose="02000000000000000000" pitchFamily="2" charset="0"/>
                <a:cs typeface="NikoshBAN" panose="02000000000000000000" pitchFamily="2" charset="0"/>
              </a:rPr>
              <a:t>ক</a:t>
            </a:r>
            <a:r>
              <a:rPr lang="en-US" sz="2400" dirty="0" err="1" smtClean="0">
                <a:latin typeface="NikoshBAN" panose="02000000000000000000" pitchFamily="2" charset="0"/>
                <a:cs typeface="NikoshBAN" panose="02000000000000000000" pitchFamily="2" charset="0"/>
              </a:rPr>
              <a:t>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সেনাসদ</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প</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ল</a:t>
            </a:r>
            <a:r>
              <a:rPr lang="en-US" sz="2400" dirty="0" err="1" smtClean="0">
                <a:latin typeface="NikoshBAN" panose="02000000000000000000" pitchFamily="2" charset="0"/>
                <a:cs typeface="NikoshBAN" panose="02000000000000000000" pitchFamily="2" charset="0"/>
              </a:rPr>
              <a:t>িশ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ইপিআ</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বিমানবাহিনীর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সদস্যগ</a:t>
            </a:r>
            <a:r>
              <a:rPr lang="as-IN" sz="2400" dirty="0" smtClean="0">
                <a:latin typeface="NikoshBAN" panose="02000000000000000000" pitchFamily="2" charset="0"/>
                <a:cs typeface="NikoshBAN" panose="02000000000000000000" pitchFamily="2" charset="0"/>
              </a:rPr>
              <a:t>ণ</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গ</a:t>
            </a:r>
            <a:r>
              <a:rPr lang="en-US" sz="2400" dirty="0" smtClean="0">
                <a:latin typeface="NikoshBAN" panose="02000000000000000000" pitchFamily="2" charset="0"/>
                <a:cs typeface="NikoshBAN" panose="02000000000000000000" pitchFamily="2" charset="0"/>
              </a:rPr>
              <a:t>দ</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ন </a:t>
            </a:r>
            <a:r>
              <a:rPr lang="as-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ন । </a:t>
            </a:r>
            <a:r>
              <a:rPr lang="en-US" sz="2400" dirty="0" err="1" smtClean="0">
                <a:latin typeface="NikoshBAN" panose="02000000000000000000" pitchFamily="2" charset="0"/>
                <a:cs typeface="NikoshBAN" panose="02000000000000000000" pitchFamily="2" charset="0"/>
              </a:rPr>
              <a:t>প্রতিটি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সেক্টরেই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গেরিলা</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সাধা</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ণ </a:t>
            </a:r>
            <a:r>
              <a:rPr lang="en-US" sz="2400" dirty="0" err="1" smtClean="0">
                <a:latin typeface="NikoshBAN" panose="02000000000000000000" pitchFamily="2" charset="0"/>
                <a:cs typeface="NikoshBAN" panose="02000000000000000000" pitchFamily="2" charset="0"/>
              </a:rPr>
              <a:t>যোদ্ধা</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ছ</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ল</a:t>
            </a:r>
            <a:r>
              <a:rPr lang="en-US" sz="2400" dirty="0" smtClean="0">
                <a:latin typeface="NikoshBAN" panose="02000000000000000000" pitchFamily="2" charset="0"/>
                <a:cs typeface="NikoshBAN" panose="02000000000000000000" pitchFamily="2" charset="0"/>
              </a:rPr>
              <a:t> ।</a:t>
            </a:r>
          </a:p>
          <a:p>
            <a:r>
              <a:rPr lang="en-US" sz="2400" dirty="0" err="1" smtClean="0">
                <a:latin typeface="NikoshBAN" panose="02000000000000000000" pitchFamily="2" charset="0"/>
                <a:cs typeface="NikoshBAN" panose="02000000000000000000" pitchFamily="2" charset="0"/>
              </a:rPr>
              <a:t>এসব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বাহিনীতে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ছাত্র,যুবক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ক</a:t>
            </a:r>
            <a:r>
              <a:rPr lang="en-US" sz="2400" dirty="0" err="1" smtClean="0">
                <a:latin typeface="NikoshBAN" panose="02000000000000000000" pitchFamily="2" charset="0"/>
                <a:cs typeface="NikoshBAN" panose="02000000000000000000" pitchFamily="2" charset="0"/>
              </a:rPr>
              <a:t>ৃষক</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জ</a:t>
            </a:r>
            <a:r>
              <a:rPr lang="en-US" sz="2400" dirty="0" err="1" smtClean="0">
                <a:latin typeface="NikoshBAN" panose="02000000000000000000" pitchFamily="2" charset="0"/>
                <a:cs typeface="NikoshBAN" panose="02000000000000000000" pitchFamily="2" charset="0"/>
              </a:rPr>
              <a:t>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কর্মী-সমর</a:t>
            </a:r>
            <a:r>
              <a:rPr lang="as-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থক,শ্রমিক</a:t>
            </a:r>
            <a:r>
              <a:rPr lang="as-IN" sz="2400" dirty="0" smtClean="0">
                <a:latin typeface="NikoshBAN" panose="02000000000000000000" pitchFamily="2" charset="0"/>
                <a:cs typeface="NikoshBAN" panose="02000000000000000000" pitchFamily="2" charset="0"/>
              </a:rPr>
              <a:t>স</a:t>
            </a:r>
            <a:r>
              <a:rPr lang="en-US" sz="2400" dirty="0" smtClean="0">
                <a:latin typeface="NikoshBAN" panose="02000000000000000000" pitchFamily="2" charset="0"/>
                <a:cs typeface="NikoshBAN" panose="02000000000000000000" pitchFamily="2" charset="0"/>
              </a:rPr>
              <a:t>হ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a:t>
            </a:r>
            <a:r>
              <a:rPr lang="as-IN" sz="2400" dirty="0" smtClean="0">
                <a:latin typeface="NikoshBAN" panose="02000000000000000000" pitchFamily="2" charset="0"/>
                <a:cs typeface="NikoshBAN" panose="02000000000000000000" pitchFamily="2" charset="0"/>
              </a:rPr>
              <a:t>শ</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ম</a:t>
            </a:r>
            <a:r>
              <a:rPr lang="en-US"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ন</a:t>
            </a:r>
            <a:r>
              <a:rPr lang="en-US" sz="2400" dirty="0" err="1" smtClean="0">
                <a:latin typeface="NikoshBAN" panose="02000000000000000000" pitchFamily="2" charset="0"/>
                <a:cs typeface="NikoshBAN" panose="02000000000000000000" pitchFamily="2" charset="0"/>
              </a:rPr>
              <a:t>ুষ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as-IN" sz="2400" dirty="0" smtClean="0">
                <a:latin typeface="NikoshBAN" panose="02000000000000000000" pitchFamily="2" charset="0"/>
                <a:cs typeface="NikoshBAN" panose="02000000000000000000" pitchFamily="2" charset="0"/>
              </a:rPr>
              <a:t>য়</a:t>
            </a:r>
            <a:r>
              <a:rPr lang="en-US" sz="2400" dirty="0" err="1" smtClean="0">
                <a:latin typeface="NikoshBAN" panose="02000000000000000000" pitchFamily="2" charset="0"/>
                <a:cs typeface="NikoshBAN" panose="02000000000000000000" pitchFamily="2" charset="0"/>
              </a:rPr>
              <a:t>েছিল</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Google Shape;108;p8"/>
          <p:cNvSpPr/>
          <p:nvPr/>
        </p:nvSpPr>
        <p:spPr>
          <a:xfrm>
            <a:off x="2133600" y="304800"/>
            <a:ext cx="4938904" cy="615574"/>
          </a:xfrm>
          <a:prstGeom prst="flowChartTerminator">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bn-IN" sz="3200" dirty="0" smtClean="0">
                <a:solidFill>
                  <a:srgbClr val="333333"/>
                </a:solidFill>
                <a:latin typeface="NikoshBAN" pitchFamily="2" charset="0"/>
                <a:ea typeface="Times New Roman" pitchFamily="18" charset="0"/>
                <a:cs typeface="NikoshBAN" pitchFamily="2" charset="0"/>
              </a:rPr>
              <a:t>সফল সমাপ্তির  </a:t>
            </a:r>
            <a:endParaRPr lang="en-US" sz="3200" dirty="0"/>
          </a:p>
        </p:txBody>
      </p:sp>
      <p:sp>
        <p:nvSpPr>
          <p:cNvPr id="7" name="Rectangle 1"/>
          <p:cNvSpPr>
            <a:spLocks noChangeArrowheads="1"/>
          </p:cNvSpPr>
          <p:nvPr/>
        </p:nvSpPr>
        <p:spPr bwMode="auto">
          <a:xfrm>
            <a:off x="228600" y="1066800"/>
            <a:ext cx="8686800" cy="3046988"/>
          </a:xfrm>
          <a:prstGeom prst="rect">
            <a:avLst/>
          </a:prstGeom>
          <a:solidFill>
            <a:schemeClr val="accent6">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নবজাত রাষ্ট্রের এই শপথ গ্রহণ অনুষ্ঠানে বাংলাদেশের জনগণকে তাদের বীরত্ব</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সাহসিকতা ও বিপ্লবী কার্যক্রমের মাধ্যমে পাকিস্তান হানাদার বাহিনীর বিরুদ্ধে স্বাধীনতা লাভের লক্ষে অদম্য স্পৃহায় মরণপণ যুদ্ধে অবতীর্ণ হওয়ার জন্য আহ্বান জানানো হয়। সদ্য স্বাধীন বাংলাদেশের পক্ষে আন্তর্জাতিক জনমত সৃষ্টি ও মুক্তিযুদ্ধকালীন সরকার পরিচালনায় নবগঠিত এই সরকার অত্যন্ত গুরুত্বপূর্ণ ভূমিকা পালন করে এবং এই সরকারের যোগ্য নেতৃত্ব ও দিক-নির্দেশনায় মুক্তিযুদ্ধ দ্রুততম সময়ে সফল সমাপ্তির দিকে এগিয়ে যায়। এই সরকার গঠনের ফলে বিশ্ববাসী স্বাধীনতার জন্য সশস্ত্র সংগ্রামরত বাঙালিদের প্রতি সমর্থন ও সহযোগিতার হাত প্রসারিত করেন। </a:t>
            </a:r>
            <a:endParaRPr kumimoji="0" lang="bn-IN" sz="24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9" name="Rectangle 8"/>
          <p:cNvSpPr/>
          <p:nvPr/>
        </p:nvSpPr>
        <p:spPr>
          <a:xfrm>
            <a:off x="228600" y="4191000"/>
            <a:ext cx="8686800" cy="2308324"/>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400" dirty="0" smtClean="0">
                <a:latin typeface="NikoshBAN" pitchFamily="2" charset="0"/>
                <a:cs typeface="NikoshBAN" pitchFamily="2" charset="0"/>
              </a:rPr>
              <a:t>স্বাধীনতার ঘোষণা দেওয়ার মাত্র ১৫ দিনের মাথায় সরকার গঠন হবে তা অকল্পনীয় ছিল পাকিস্তানিদের কাছে। কিন্তু দোর্দণ্ড প্রতাপে ঘুরে দাঁড়ায় স্বাধীন বাংলাদেশ। গঠন করা হয় গণপ্রজাতন্ত্রী বাংলাদেশ অস্থায়ী সরকার বা মুজিবনগর সরকার। এই অস্থায়ী সরকার গঠনের মধ্য দিয়েই পরিকল্পিত কায়দায় মুক্তিবাহিনীকে সংগঠিত ও সমন্বয় সাধন করে পাকিস্তানি বাহিনীর বিরুদ্ধে সশস্ত্র যুদ্ধ পরিচালনা ও স্বাধীন বাংলাদেশের পক্ষে আন্তর্জাতিক সম্প্রদায়ের সমর্থন আদায় করেছিল মুজিব নগর সরকার।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TextBox 5"/>
          <p:cNvSpPr txBox="1"/>
          <p:nvPr/>
        </p:nvSpPr>
        <p:spPr>
          <a:xfrm>
            <a:off x="2514600" y="228600"/>
            <a:ext cx="3657600" cy="92333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5400" b="1" dirty="0" smtClean="0">
                <a:solidFill>
                  <a:schemeClr val="tx1"/>
                </a:solidFill>
                <a:latin typeface="NikoshBAN" pitchFamily="2" charset="0"/>
                <a:cs typeface="NikoshBAN" pitchFamily="2" charset="0"/>
              </a:rPr>
              <a:t>উপসংহার</a:t>
            </a:r>
            <a:endParaRPr lang="en-US" sz="5400" b="1" dirty="0"/>
          </a:p>
        </p:txBody>
      </p:sp>
      <p:sp>
        <p:nvSpPr>
          <p:cNvPr id="7" name="Rectangle 6"/>
          <p:cNvSpPr/>
          <p:nvPr/>
        </p:nvSpPr>
        <p:spPr>
          <a:xfrm>
            <a:off x="152400" y="1219200"/>
            <a:ext cx="8839200" cy="341632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দীর্ঘ নয় মাস সেই মুজিবনগর সরকারের পরিকল্পনা ও পরিচালনাতেই মুক্তিযুদ্ধের মাধ্যমে চূড়ান্তভাবে ৩০ লক্ষ শহীদের রক্ত এবং ২ লক্ষ মা-বোনের সম্ভ্রমের বিনিময়ে ১৯৭১ সালের ১৬ ডিসেম্বর অর্জিত হয় চূড়ান্ত বিজয়। আমাদের মুক্তিযুদ্ধের ইতিহাসে মুজিবনগর সরকারের গুরুত্ব ও অবদান চির স্মরণীয় হয়ে থাকবে। অতঃপর স্বাধীনতার পর পাকিস্তানিরা সসম্মানে বঙ্গবন্ধুকে মুক্তি দিলে তিনি ১০ জানুয়ারি ১৯৭২ সালে স্বাধীন দেশে ফিরে আসেন। এ সরকারের আমলেই ৬ ডিসেম্বর ১৯৭১ সালে প্রথমে ভারত এবং ৭ ডিসেম্বর ১৯৭১ সালে ভুটান বাংলাদেশকে স্বাধীন দেশ হিসেবে স্বীকৃতি দেয়। তার পর ১৯৭২ সালের ১২ জানুয়ারি পর্যন্ত ছিল মুজিবনগর সরকার। কাজেই এ সরকারের মেয়াদকাল ছিল ১৯৭১ সালের ১০ এপ্রিল থেকে ১৯৭২ সালের ১২ জানুয়ারি পর্যন্ত। বাংলাদেশের ইতিহাসে স্বর্ণাক্ষরে এ সরকারের সফল মেয়াদকাল লেখা থাকবে।</a:t>
            </a:r>
            <a:r>
              <a:rPr lang="en-US" dirty="0" smtClean="0"/>
              <a:t>  </a:t>
            </a:r>
            <a:r>
              <a:rPr lang="bn-IN" dirty="0" smtClean="0"/>
              <a:t> </a:t>
            </a:r>
            <a:endParaRPr lang="en-US" dirty="0" smtClean="0"/>
          </a:p>
        </p:txBody>
      </p:sp>
      <p:sp>
        <p:nvSpPr>
          <p:cNvPr id="8" name="Rectangle 7"/>
          <p:cNvSpPr/>
          <p:nvPr/>
        </p:nvSpPr>
        <p:spPr>
          <a:xfrm>
            <a:off x="152400" y="4724400"/>
            <a:ext cx="8839200" cy="1569660"/>
          </a:xfrm>
          <a:prstGeom prst="rect">
            <a:avLst/>
          </a:prstGeom>
          <a:solidFill>
            <a:schemeClr val="accent3">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মুজিবনগর সরকার যুদ্ধকালীন দেশের ভেতর ও বাইরে অত্যন্ত বিচক্ষণতার সঙ্গে দায়িত্ব পালন করেছেন। যার ফলে আমরা একটি স্বাধীন দেশ পেয়েছি। বাংলাদেশের জন্মক্ষণে মুজিবনগর সরকারের ভূমিকা অনন্য সাধারণ। বাঙালির গৌরবের ইতিহাসে মুজিবনগর সরকার এক স্বর্ণপালক।</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2" descr="দিবস,বিজয় দিবস---মাত্র একদিনের ছুটি কেন? কেন নিয়াজির আত্ম সমর্পন অরোরার  কাছে?রাজাকারদের কিছু দলিলের সন্ধান - আশমএরশাদ এর বাংলা ব্লগ । bangla ..."/>
          <p:cNvPicPr>
            <a:picLocks noChangeAspect="1" noChangeArrowheads="1"/>
          </p:cNvPicPr>
          <p:nvPr/>
        </p:nvPicPr>
        <p:blipFill>
          <a:blip r:embed="rId2"/>
          <a:srcRect/>
          <a:stretch>
            <a:fillRect/>
          </a:stretch>
        </p:blipFill>
        <p:spPr bwMode="auto">
          <a:xfrm>
            <a:off x="228600" y="304800"/>
            <a:ext cx="29718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Users\Rafiq\Desktop\৫ম শ্রেণি সমাজ  মুক্তিযুদ্ধ্ব\dsdf.jpg"/>
          <p:cNvPicPr>
            <a:picLocks noChangeAspect="1" noChangeArrowheads="1"/>
          </p:cNvPicPr>
          <p:nvPr/>
        </p:nvPicPr>
        <p:blipFill>
          <a:blip r:embed="rId3"/>
          <a:srcRect/>
          <a:stretch>
            <a:fillRect/>
          </a:stretch>
        </p:blipFill>
        <p:spPr bwMode="auto">
          <a:xfrm>
            <a:off x="3352800" y="304800"/>
            <a:ext cx="28194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Rafiq\Downloads\bbb.jpg"/>
          <p:cNvPicPr>
            <a:picLocks noChangeAspect="1" noChangeArrowheads="1"/>
          </p:cNvPicPr>
          <p:nvPr/>
        </p:nvPicPr>
        <p:blipFill>
          <a:blip r:embed="rId4"/>
          <a:srcRect/>
          <a:stretch>
            <a:fillRect/>
          </a:stretch>
        </p:blipFill>
        <p:spPr bwMode="auto">
          <a:xfrm>
            <a:off x="152400" y="3733800"/>
            <a:ext cx="2895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descr="C:\Users\Rafiq\Desktop\৫ম শ্রেণি সমাজ  মুক্তিযুদ্ধ্ব\drthrt.jpg"/>
          <p:cNvPicPr>
            <a:picLocks noChangeAspect="1" noChangeArrowheads="1"/>
          </p:cNvPicPr>
          <p:nvPr/>
        </p:nvPicPr>
        <p:blipFill>
          <a:blip r:embed="rId5"/>
          <a:srcRect/>
          <a:stretch>
            <a:fillRect/>
          </a:stretch>
        </p:blipFill>
        <p:spPr bwMode="auto">
          <a:xfrm>
            <a:off x="6324600" y="304800"/>
            <a:ext cx="2667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Users\Rafiq\Desktop\৫ম শ্রেণি সমাজ  মুক্তিযুদ্ধ্ব\ffsfg.jpg"/>
          <p:cNvPicPr>
            <a:picLocks noChangeAspect="1" noChangeArrowheads="1"/>
          </p:cNvPicPr>
          <p:nvPr/>
        </p:nvPicPr>
        <p:blipFill>
          <a:blip r:embed="rId6"/>
          <a:srcRect l="2632" t="4678" r="2632" b="6433"/>
          <a:stretch>
            <a:fillRect/>
          </a:stretch>
        </p:blipFill>
        <p:spPr bwMode="auto">
          <a:xfrm>
            <a:off x="3124200" y="3733800"/>
            <a:ext cx="3276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3" descr="C:\Users\Rafiq\Desktop\৫ম শ্রেণি সমাজ  মুক্তিযুদ্ধ্ব\fgesh.jpg"/>
          <p:cNvPicPr>
            <a:picLocks noChangeAspect="1" noChangeArrowheads="1"/>
          </p:cNvPicPr>
          <p:nvPr/>
        </p:nvPicPr>
        <p:blipFill>
          <a:blip r:embed="rId7"/>
          <a:srcRect/>
          <a:stretch>
            <a:fillRect/>
          </a:stretch>
        </p:blipFill>
        <p:spPr bwMode="auto">
          <a:xfrm>
            <a:off x="6477000" y="3733800"/>
            <a:ext cx="2514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txBox="1">
            <a:spLocks/>
          </p:cNvSpPr>
          <p:nvPr/>
        </p:nvSpPr>
        <p:spPr>
          <a:xfrm>
            <a:off x="1676400" y="3352800"/>
            <a:ext cx="5638800" cy="533400"/>
          </a:xfrm>
          <a:prstGeom prst="rect">
            <a:avLst/>
          </a:prstGeom>
          <a:solidFill>
            <a:schemeClr val="accent6">
              <a:lumMod val="60000"/>
              <a:lumOff val="4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Bottom)">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Bottom)">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lide(fromBottom)">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Oval 6"/>
          <p:cNvSpPr/>
          <p:nvPr/>
        </p:nvSpPr>
        <p:spPr>
          <a:xfrm>
            <a:off x="2895600" y="304800"/>
            <a:ext cx="3581400" cy="851337"/>
          </a:xfrm>
          <a:prstGeom prst="ellipse">
            <a:avLst/>
          </a:prstGeom>
          <a:solidFill>
            <a:schemeClr val="tx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একক</a:t>
            </a:r>
            <a:r>
              <a:rPr lang="en-US" sz="40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কাজ</a:t>
            </a:r>
            <a:endParaRPr lang="en-US" sz="4000" dirty="0"/>
          </a:p>
        </p:txBody>
      </p:sp>
      <p:pic>
        <p:nvPicPr>
          <p:cNvPr id="8" name="Picture 7"/>
          <p:cNvPicPr>
            <a:picLocks noChangeAspect="1"/>
          </p:cNvPicPr>
          <p:nvPr/>
        </p:nvPicPr>
        <p:blipFill>
          <a:blip r:embed="rId2">
            <a:extLst>
              <a:ext uri="{28A0092B-C50C-407E-A947-70E740481C1C}">
                <a14:useLocalDpi xmlns:a14="http://schemas.microsoft.com/office/drawing/2010/main" xmlns="" xmlns:lc="http://schemas.openxmlformats.org/drawingml/2006/lockedCanvas" val="0"/>
              </a:ext>
            </a:extLst>
          </a:blip>
          <a:stretch>
            <a:fillRect/>
          </a:stretch>
        </p:blipFill>
        <p:spPr>
          <a:xfrm>
            <a:off x="304800" y="1295401"/>
            <a:ext cx="8305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167;p14"/>
          <p:cNvSpPr/>
          <p:nvPr/>
        </p:nvSpPr>
        <p:spPr>
          <a:xfrm>
            <a:off x="1066800" y="5562600"/>
            <a:ext cx="5965809" cy="990600"/>
          </a:xfrm>
          <a:prstGeom prst="homePlate">
            <a:avLst>
              <a:gd name="adj" fmla="val 50000"/>
            </a:avLst>
          </a:prstGeom>
          <a:solidFill>
            <a:schemeClr val="accent3">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bn-BD" sz="3200" dirty="0" smtClean="0">
                <a:latin typeface="NikoshBAN" pitchFamily="2" charset="0"/>
                <a:cs typeface="NikoshBAN" pitchFamily="2" charset="0"/>
              </a:rPr>
              <a:t>বাংলাদেশের প্রথম সরকার গঠিত হয়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কখন</a:t>
            </a:r>
            <a:r>
              <a:rPr lang="en-US" sz="3200" dirty="0" smtClean="0">
                <a:latin typeface="NikoshBAN" pitchFamily="2" charset="0"/>
                <a:cs typeface="NikoshBAN" pitchFamily="2" charset="0"/>
              </a:rPr>
              <a:t>?</a:t>
            </a:r>
          </a:p>
          <a:p>
            <a:pPr algn="ctr"/>
            <a:r>
              <a:rPr lang="bn-BD" sz="3200" dirty="0" smtClean="0">
                <a:latin typeface="NikoshBAN" pitchFamily="2" charset="0"/>
                <a:cs typeface="NikoshBAN" pitchFamily="2" charset="0"/>
              </a:rPr>
              <a:t>মুজিবনগর সরকারের প্রধান </a:t>
            </a:r>
            <a:r>
              <a:rPr lang="en-US" sz="3200" dirty="0" err="1" smtClean="0">
                <a:latin typeface="NikoshBAN" pitchFamily="2" charset="0"/>
                <a:cs typeface="NikoshBAN" pitchFamily="2" charset="0"/>
              </a:rPr>
              <a:t>কাজ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bn-BD" sz="3200" dirty="0" smtClean="0">
                <a:latin typeface="NikoshBAN" pitchFamily="2" charset="0"/>
                <a:cs typeface="NikoshBAN" pitchFamily="2" charset="0"/>
              </a:rPr>
              <a:t> ছিল?</a:t>
            </a:r>
            <a:endParaRPr lang="en-US" sz="32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4" name="Picture 3" descr="Snapshot_20170719_1.JPG"/>
          <p:cNvPicPr>
            <a:picLocks noChangeAspect="1"/>
          </p:cNvPicPr>
          <p:nvPr/>
        </p:nvPicPr>
        <p:blipFill>
          <a:blip r:embed="rId2"/>
          <a:stretch>
            <a:fillRect/>
          </a:stretch>
        </p:blipFill>
        <p:spPr>
          <a:xfrm>
            <a:off x="228600" y="457200"/>
            <a:ext cx="3962400" cy="289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No photo description available."/>
          <p:cNvPicPr>
            <a:picLocks noChangeAspect="1" noChangeArrowheads="1"/>
          </p:cNvPicPr>
          <p:nvPr/>
        </p:nvPicPr>
        <p:blipFill>
          <a:blip r:embed="rId3"/>
          <a:srcRect/>
          <a:stretch>
            <a:fillRect/>
          </a:stretch>
        </p:blipFill>
        <p:spPr bwMode="auto">
          <a:xfrm>
            <a:off x="5791200" y="228600"/>
            <a:ext cx="3200400" cy="2754789"/>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2895600" y="457200"/>
            <a:ext cx="3733800" cy="1295400"/>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পরিচিতি</a:t>
            </a:r>
            <a:r>
              <a:rPr lang="en-US" sz="48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 </a:t>
            </a:r>
          </a:p>
        </p:txBody>
      </p:sp>
      <p:sp>
        <p:nvSpPr>
          <p:cNvPr id="7" name="Content Placeholder 4"/>
          <p:cNvSpPr txBox="1">
            <a:spLocks/>
          </p:cNvSpPr>
          <p:nvPr/>
        </p:nvSpPr>
        <p:spPr>
          <a:xfrm>
            <a:off x="228600" y="3505200"/>
            <a:ext cx="4495800" cy="297180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SG" sz="2800" b="1"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জাহিদুল ইসলাম</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endPar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সহকারী অধ্যাপক</a:t>
            </a: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ইতিহাস বিভাগ,</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পল্লবী ডিগ্রী</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কলেজ</a:t>
            </a:r>
            <a:r>
              <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প্লট#১/১, রোড#৫,</a:t>
            </a:r>
            <a:r>
              <a:rPr kumimoji="0" lang="bn-IN" sz="2800" b="0" i="0" u="none" strike="noStrike" kern="1200" cap="none" spc="0" normalizeH="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সেকশন#৮,দুয়ারিপাড়া,রুপনগর, </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ঢাকা -১২১৬।</a:t>
            </a: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 </a:t>
            </a:r>
            <a:r>
              <a:rPr kumimoji="0" lang="en-SG" sz="2800" b="0" i="0" u="none" strike="noStrike" kern="1200" cap="none" spc="0" normalizeH="0" baseline="0" noProof="0" dirty="0" err="1" smtClean="0">
                <a:ln>
                  <a:noFill/>
                </a:ln>
                <a:solidFill>
                  <a:schemeClr val="dk1"/>
                </a:solidFill>
                <a:effectLst/>
                <a:uLnTx/>
                <a:uFillTx/>
                <a:latin typeface="NikoshBAN" panose="02000000000000000000" pitchFamily="2" charset="0"/>
                <a:ea typeface="+mn-ea"/>
                <a:cs typeface="NikoshBAN" panose="02000000000000000000" pitchFamily="2" charset="0"/>
              </a:rPr>
              <a:t>মোবাইল</a:t>
            </a:r>
            <a:r>
              <a:rPr lang="bn-IN" sz="2800" dirty="0" smtClean="0">
                <a:latin typeface="NikoshBAN" panose="02000000000000000000" pitchFamily="2" charset="0"/>
                <a:cs typeface="NikoshBAN" panose="02000000000000000000" pitchFamily="2" charset="0"/>
              </a:rPr>
              <a:t>-</a:t>
            </a:r>
            <a:r>
              <a:rPr kumimoji="0" lang="bn-IN"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০১৫৫২৪৬০৬৯৫. </a:t>
            </a:r>
            <a:endParaRPr kumimoji="0" lang="en-SG"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endParaRPr>
          </a:p>
          <a:p>
            <a:pPr marL="228600" marR="0" lvl="0" indent="-228600" algn="ctr" defTabSz="914400" rtl="0" eaLnBrk="1" fontAlgn="auto" latinLnBrk="0" hangingPunct="1">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chemeClr val="dk1"/>
                </a:solidFill>
                <a:effectLst/>
                <a:uLnTx/>
                <a:uFillTx/>
                <a:latin typeface="NikoshBAN" panose="02000000000000000000" pitchFamily="2" charset="0"/>
                <a:ea typeface="+mn-ea"/>
                <a:cs typeface="NikoshBAN" panose="02000000000000000000" pitchFamily="2" charset="0"/>
              </a:rPr>
              <a:t>jahid01081971@gmai.com</a:t>
            </a:r>
            <a:endParaRPr kumimoji="0" lang="en-US" sz="28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sp>
        <p:nvSpPr>
          <p:cNvPr id="8" name="TextBox 3"/>
          <p:cNvSpPr txBox="1"/>
          <p:nvPr/>
        </p:nvSpPr>
        <p:spPr>
          <a:xfrm>
            <a:off x="4876800" y="3124200"/>
            <a:ext cx="4572000" cy="3323987"/>
          </a:xfrm>
          <a:prstGeom prst="rect">
            <a:avLst/>
          </a:prstGeom>
          <a:solidFill>
            <a:srgbClr val="00B0F0"/>
          </a:solidFill>
          <a:ln w="762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NikoshBAN" pitchFamily="2" charset="0"/>
                <a:cs typeface="NikoshBAN"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p>
          <a:p>
            <a:endParaRPr lang="bn-IN" sz="24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  </a:t>
            </a:r>
          </a:p>
          <a:p>
            <a:r>
              <a:rPr lang="bn-IN" sz="2400" dirty="0" smtClean="0">
                <a:solidFill>
                  <a:schemeClr val="accent2">
                    <a:lumMod val="75000"/>
                  </a:schemeClr>
                </a:solidFill>
                <a:latin typeface="NikoshBAN" panose="02000000000000000000" pitchFamily="2" charset="0"/>
                <a:cs typeface="NikoshBAN" panose="02000000000000000000" pitchFamily="2" charset="0"/>
              </a:rPr>
              <a:t> 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-পঞ্চম</a:t>
            </a:r>
            <a:r>
              <a:rPr lang="en-SG" sz="2400" dirty="0" smtClean="0">
                <a:solidFill>
                  <a:schemeClr val="accent2">
                    <a:lumMod val="75000"/>
                  </a:schemeClr>
                </a:solidFill>
                <a:latin typeface="NikoshBAN" panose="02000000000000000000" pitchFamily="2" charset="0"/>
                <a:cs typeface="NikoshBAN" panose="02000000000000000000" pitchFamily="2" charset="0"/>
              </a:rPr>
              <a:t>,</a:t>
            </a:r>
          </a:p>
          <a:p>
            <a:r>
              <a:rPr lang="bn-IN" sz="22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400" dirty="0" smtClean="0">
                <a:solidFill>
                  <a:schemeClr val="accent2">
                    <a:lumMod val="75000"/>
                  </a:schemeClr>
                </a:solidFill>
                <a:latin typeface="NikoshBAN" panose="02000000000000000000" pitchFamily="2" charset="0"/>
                <a:cs typeface="NikoshBAN" panose="02000000000000000000" pitchFamily="2" charset="0"/>
              </a:rPr>
              <a:t>পূর্ববাংলার স্বায়ত্তশাসন ও স্বাধিকার আন্দোলন,</a:t>
            </a:r>
          </a:p>
          <a:p>
            <a:r>
              <a:rPr lang="bn-IN" sz="2400" dirty="0" smtClean="0">
                <a:solidFill>
                  <a:schemeClr val="accent2">
                    <a:lumMod val="75000"/>
                  </a:schemeClr>
                </a:solidFill>
                <a:latin typeface="NikoshBAN" panose="02000000000000000000" pitchFamily="2" charset="0"/>
                <a:cs typeface="NikoshBAN" panose="02000000000000000000" pitchFamily="2" charset="0"/>
              </a:rPr>
              <a:t>টপিক-ঐতিহাসিক মুজিবনগর সরকার ১৯৭১,    </a:t>
            </a:r>
          </a:p>
          <a:p>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 শনিবার,সময়- ১০টা। </a:t>
            </a:r>
            <a:endParaRPr lang="en-US" sz="2400" dirty="0" smtClean="0">
              <a:solidFill>
                <a:schemeClr val="accent2">
                  <a:lumMod val="75000"/>
                </a:schemeClr>
              </a:solidFill>
              <a:latin typeface="NikoshBAN" panose="02000000000000000000" pitchFamily="2" charset="0"/>
              <a:cs typeface="NikoshBAN" panose="02000000000000000000" pitchFamily="2" charset="0"/>
            </a:endParaRPr>
          </a:p>
          <a:p>
            <a:r>
              <a:rPr lang="bn-IN" sz="2000" dirty="0" smtClean="0">
                <a:solidFill>
                  <a:schemeClr val="accent2">
                    <a:lumMod val="75000"/>
                  </a:schemeClr>
                </a:solidFill>
                <a:latin typeface="NikoshBAN" panose="02000000000000000000" pitchFamily="2" charset="0"/>
                <a:cs typeface="NikoshBAN" panose="020000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Bottom)">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8" name="TextBox 7"/>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9" name="Google Shape;165;p14"/>
          <p:cNvSpPr/>
          <p:nvPr/>
        </p:nvSpPr>
        <p:spPr>
          <a:xfrm>
            <a:off x="2057400" y="304800"/>
            <a:ext cx="5034456" cy="833862"/>
          </a:xfrm>
          <a:prstGeom prst="flowChartDecision">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900"/>
              <a:buFont typeface="Arial"/>
              <a:buNone/>
            </a:pPr>
            <a:r>
              <a:rPr lang="bn-IN" sz="3600" b="1" dirty="0" smtClean="0">
                <a:solidFill>
                  <a:srgbClr val="0000FF"/>
                </a:solidFill>
                <a:latin typeface="NikoshBAN" pitchFamily="2" charset="0"/>
                <a:cs typeface="NikoshBAN" pitchFamily="2" charset="0"/>
              </a:rPr>
              <a:t>জোড়ায়</a:t>
            </a:r>
            <a:r>
              <a:rPr lang="en-GB" sz="3600" b="1" i="0" u="none" strike="noStrike" cap="none" dirty="0" smtClean="0">
                <a:solidFill>
                  <a:srgbClr val="0000FF"/>
                </a:solidFill>
                <a:latin typeface="NikoshBAN" pitchFamily="2" charset="0"/>
                <a:cs typeface="NikoshBAN" pitchFamily="2" charset="0"/>
                <a:sym typeface="Arial"/>
              </a:rPr>
              <a:t> </a:t>
            </a:r>
            <a:r>
              <a:rPr lang="en-GB" sz="3600" b="1" i="0" u="none" strike="noStrike" cap="none" dirty="0" err="1" smtClean="0">
                <a:solidFill>
                  <a:srgbClr val="0000FF"/>
                </a:solidFill>
                <a:latin typeface="NikoshBAN" pitchFamily="2" charset="0"/>
                <a:cs typeface="NikoshBAN" pitchFamily="2" charset="0"/>
                <a:sym typeface="Arial"/>
              </a:rPr>
              <a:t>কাজ</a:t>
            </a:r>
            <a:r>
              <a:rPr lang="bn-IN" sz="3600" b="1" i="0" u="none" strike="noStrike" cap="none" dirty="0" smtClean="0">
                <a:solidFill>
                  <a:srgbClr val="0000FF"/>
                </a:solidFill>
                <a:latin typeface="NikoshBAN" pitchFamily="2" charset="0"/>
                <a:cs typeface="NikoshBAN" pitchFamily="2" charset="0"/>
                <a:sym typeface="Arial"/>
              </a:rPr>
              <a:t> </a:t>
            </a:r>
            <a:endParaRPr sz="3600" b="1" i="0" u="none" strike="noStrike" cap="none">
              <a:solidFill>
                <a:srgbClr val="0000FF"/>
              </a:solidFill>
              <a:latin typeface="NikoshBAN" pitchFamily="2" charset="0"/>
              <a:cs typeface="NikoshBAN" pitchFamily="2" charset="0"/>
              <a:sym typeface="Arial"/>
            </a:endParaRPr>
          </a:p>
        </p:txBody>
      </p:sp>
      <p:pic>
        <p:nvPicPr>
          <p:cNvPr id="10" name="Picture 9" descr="C:\Users\need\Pictures\Stu1.jpg"/>
          <p:cNvPicPr>
            <a:picLocks noChangeAspect="1" noChangeArrowheads="1"/>
          </p:cNvPicPr>
          <p:nvPr/>
        </p:nvPicPr>
        <p:blipFill>
          <a:blip r:embed="rId2"/>
          <a:srcRect l="17455" r="50545" b="12568"/>
          <a:stretch>
            <a:fillRect/>
          </a:stretch>
        </p:blipFill>
        <p:spPr bwMode="auto">
          <a:xfrm>
            <a:off x="533400" y="1219200"/>
            <a:ext cx="83820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89;p17"/>
          <p:cNvSpPr/>
          <p:nvPr/>
        </p:nvSpPr>
        <p:spPr>
          <a:xfrm>
            <a:off x="533400" y="5562600"/>
            <a:ext cx="8145517" cy="693683"/>
          </a:xfrm>
          <a:prstGeom prst="wedgeRoundRectCallout">
            <a:avLst>
              <a:gd name="adj1" fmla="val -53310"/>
              <a:gd name="adj2" fmla="val 76358"/>
              <a:gd name="adj3" fmla="val 0"/>
            </a:avLst>
          </a:prstGeom>
          <a:solidFill>
            <a:schemeClr val="accent3">
              <a:lumMod val="75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bn-BD" sz="2800" dirty="0" smtClean="0">
                <a:latin typeface="NikoshBAN" pitchFamily="2" charset="0"/>
                <a:cs typeface="NikoshBAN" pitchFamily="2" charset="0"/>
              </a:rPr>
              <a:t>মুজিবনগর সরকারের অন্যতম কাজের একটি </a:t>
            </a:r>
            <a:r>
              <a:rPr lang="en-US" sz="2800" dirty="0" err="1" smtClean="0">
                <a:latin typeface="NikoshBAN" pitchFamily="2" charset="0"/>
                <a:cs typeface="NikoshBAN" pitchFamily="2" charset="0"/>
              </a:rPr>
              <a:t>তালিকা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Round Diagonal Corner Rectangle 3"/>
          <p:cNvSpPr/>
          <p:nvPr/>
        </p:nvSpPr>
        <p:spPr>
          <a:xfrm>
            <a:off x="2895600" y="304800"/>
            <a:ext cx="3581400" cy="599090"/>
          </a:xfrm>
          <a:prstGeom prst="round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NikoshBAN" pitchFamily="2" charset="0"/>
                <a:cs typeface="NikoshBAN" pitchFamily="2" charset="0"/>
              </a:rPr>
              <a:t>দল</a:t>
            </a:r>
            <a:r>
              <a:rPr lang="bn-IN" sz="4000" b="1" dirty="0" smtClean="0">
                <a:solidFill>
                  <a:srgbClr val="002060"/>
                </a:solidFill>
                <a:latin typeface="NikoshBAN" pitchFamily="2" charset="0"/>
                <a:cs typeface="NikoshBAN" pitchFamily="2" charset="0"/>
              </a:rPr>
              <a:t>গত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কাজ</a:t>
            </a:r>
            <a:endParaRPr lang="en-US" sz="4000" b="1" dirty="0" smtClean="0">
              <a:solidFill>
                <a:srgbClr val="002060"/>
              </a:solidFill>
              <a:latin typeface="NikoshBAN" pitchFamily="2" charset="0"/>
              <a:cs typeface="NikoshBAN" pitchFamily="2" charset="0"/>
            </a:endParaRPr>
          </a:p>
        </p:txBody>
      </p:sp>
      <p:pic>
        <p:nvPicPr>
          <p:cNvPr id="5" name="Picture 2" descr="C:\Users\need\Pictures\Stu1.jpg"/>
          <p:cNvPicPr>
            <a:picLocks noChangeAspect="1" noChangeArrowheads="1"/>
          </p:cNvPicPr>
          <p:nvPr/>
        </p:nvPicPr>
        <p:blipFill>
          <a:blip r:embed="rId3"/>
          <a:srcRect/>
          <a:stretch>
            <a:fillRect/>
          </a:stretch>
        </p:blipFill>
        <p:spPr bwMode="auto">
          <a:xfrm>
            <a:off x="228600" y="1066800"/>
            <a:ext cx="8610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 y="5791200"/>
            <a:ext cx="7326086" cy="584775"/>
          </a:xfrm>
          <a:prstGeom prst="rect">
            <a:avLst/>
          </a:prstGeom>
          <a:blipFill>
            <a:blip r:embed="rId4"/>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Font typeface="Wingdings" pitchFamily="2" charset="2"/>
              <a:buChar char="v"/>
            </a:pPr>
            <a:r>
              <a:rPr lang="en-US" sz="3200" b="1" dirty="0" smtClean="0">
                <a:latin typeface="NikoshBAN" pitchFamily="2" charset="0"/>
                <a:cs typeface="NikoshBAN" pitchFamily="2" charset="0"/>
              </a:rPr>
              <a:t> </a:t>
            </a:r>
            <a:r>
              <a:rPr lang="bn-IN" sz="3200" dirty="0" smtClean="0">
                <a:latin typeface="NikoshBAN" pitchFamily="2" charset="0"/>
                <a:cs typeface="NikoshBAN" pitchFamily="2" charset="0"/>
              </a:rPr>
              <a:t>মুজিবনগর সরকারের গঠন প্রকৃতি বর্ণনা কর।</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from="(-#ppt_w/2)" to="(#ppt_x)" calcmode="lin" valueType="num">
                                      <p:cBhvr>
                                        <p:cTn id="17" dur="600" fill="hold">
                                          <p:stCondLst>
                                            <p:cond delay="0"/>
                                          </p:stCondLst>
                                        </p:cTn>
                                        <p:tgtEl>
                                          <p:spTgt spid="6"/>
                                        </p:tgtEl>
                                        <p:attrNameLst>
                                          <p:attrName>ppt_x</p:attrName>
                                        </p:attrNameLst>
                                      </p:cBhvr>
                                    </p:anim>
                                    <p:anim from="0" to="-1.0" calcmode="lin" valueType="num">
                                      <p:cBhvr>
                                        <p:cTn id="18" dur="200" decel="50000" autoRev="1" fill="hold">
                                          <p:stCondLst>
                                            <p:cond delay="600"/>
                                          </p:stCondLst>
                                        </p:cTn>
                                        <p:tgtEl>
                                          <p:spTgt spid="6"/>
                                        </p:tgtEl>
                                        <p:attrNameLst>
                                          <p:attrName>xshear</p:attrName>
                                        </p:attrNameLst>
                                      </p:cBhvr>
                                    </p:anim>
                                    <p:animScale>
                                      <p:cBhvr>
                                        <p:cTn id="19" dur="200" decel="100000" autoRev="1" fill="hold">
                                          <p:stCondLst>
                                            <p:cond delay="600"/>
                                          </p:stCondLst>
                                        </p:cTn>
                                        <p:tgtEl>
                                          <p:spTgt spid="6"/>
                                        </p:tgtEl>
                                      </p:cBhvr>
                                      <p:from x="100000" y="100000"/>
                                      <p:to x="80000" y="100000"/>
                                    </p:animScale>
                                    <p:anim by="(#ppt_h/3+#ppt_w*0.1)" calcmode="lin" valueType="num">
                                      <p:cBhvr additive="sum">
                                        <p:cTn id="2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Google Shape;195;p18"/>
          <p:cNvSpPr/>
          <p:nvPr/>
        </p:nvSpPr>
        <p:spPr>
          <a:xfrm>
            <a:off x="2514600" y="457200"/>
            <a:ext cx="4456386" cy="868731"/>
          </a:xfrm>
          <a:prstGeom prst="ribbon">
            <a:avLst>
              <a:gd name="adj1" fmla="val 16667"/>
              <a:gd name="adj2" fmla="val 75000"/>
            </a:avLst>
          </a:prstGeom>
          <a:solidFill>
            <a:srgbClr val="00B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3600" b="1" i="0" u="none" strike="noStrike" cap="none" dirty="0" err="1">
                <a:solidFill>
                  <a:srgbClr val="0000FF"/>
                </a:solidFill>
                <a:latin typeface="NikoshBAN" pitchFamily="2" charset="0"/>
                <a:cs typeface="NikoshBAN" pitchFamily="2" charset="0"/>
                <a:sym typeface="Arial"/>
              </a:rPr>
              <a:t>মূল্যায়ন</a:t>
            </a:r>
            <a:endParaRPr sz="3600" b="1" i="0" u="none" strike="noStrike" cap="none">
              <a:solidFill>
                <a:srgbClr val="0000FF"/>
              </a:solidFill>
              <a:latin typeface="NikoshBAN" pitchFamily="2" charset="0"/>
              <a:cs typeface="NikoshBAN" pitchFamily="2" charset="0"/>
              <a:sym typeface="Arial"/>
            </a:endParaRPr>
          </a:p>
        </p:txBody>
      </p:sp>
      <p:sp>
        <p:nvSpPr>
          <p:cNvPr id="5" name="Rectangle 4"/>
          <p:cNvSpPr/>
          <p:nvPr/>
        </p:nvSpPr>
        <p:spPr>
          <a:xfrm>
            <a:off x="1371600" y="2133600"/>
            <a:ext cx="7010400" cy="2308324"/>
          </a:xfrm>
          <a:prstGeom prst="rect">
            <a:avLst/>
          </a:prstGeom>
          <a:solidFill>
            <a:schemeClr val="tx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ক। </a:t>
            </a:r>
            <a:r>
              <a:rPr lang="en-US" sz="2400" dirty="0" err="1" smtClean="0">
                <a:latin typeface="NikoshBAN" pitchFamily="2" charset="0"/>
                <a:cs typeface="NikoshBAN" pitchFamily="2" charset="0"/>
              </a:rPr>
              <a:t>বঙ্গবন্ধুর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অনুপস্থিতিতে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অস্থায়ী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রাষ্ট্রপতি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ছিলেন</a:t>
            </a:r>
            <a:r>
              <a:rPr lang="en-US" sz="2400" dirty="0" smtClean="0">
                <a:latin typeface="NikoshBAN" pitchFamily="2" charset="0"/>
                <a:cs typeface="NikoshBAN" pitchFamily="2" charset="0"/>
              </a:rPr>
              <a:t>?</a:t>
            </a:r>
          </a:p>
          <a:p>
            <a:r>
              <a:rPr lang="bn-IN" sz="2400" dirty="0" smtClean="0">
                <a:latin typeface="NikoshBAN" pitchFamily="2" charset="0"/>
                <a:cs typeface="NikoshBAN" pitchFamily="2" charset="0"/>
              </a:rPr>
              <a:t>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মুজিবনগর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জেলায়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অবস্থিত</a:t>
            </a:r>
            <a:r>
              <a:rPr lang="en-US" sz="2400" dirty="0" smtClean="0">
                <a:latin typeface="NikoshBAN" pitchFamily="2" charset="0"/>
                <a:cs typeface="NikoshBAN" pitchFamily="2" charset="0"/>
              </a:rPr>
              <a:t>?</a:t>
            </a:r>
          </a:p>
          <a:p>
            <a:r>
              <a:rPr lang="bn-IN" sz="2400" dirty="0" smtClean="0">
                <a:latin typeface="NikoshBAN" pitchFamily="2" charset="0"/>
                <a:cs typeface="NikoshBAN" pitchFamily="2" charset="0"/>
              </a:rPr>
              <a:t>গ। </a:t>
            </a:r>
            <a:r>
              <a:rPr lang="en-US" sz="2400" dirty="0" err="1" smtClean="0">
                <a:latin typeface="NikoshBAN" pitchFamily="2" charset="0"/>
                <a:cs typeface="NikoshBAN" pitchFamily="2" charset="0"/>
              </a:rPr>
              <a:t>মুজিবনগর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সরকারের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সেনাপতি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ছিলেন</a:t>
            </a:r>
            <a:r>
              <a:rPr lang="en-US" sz="2400" dirty="0" smtClean="0">
                <a:latin typeface="NikoshBAN" pitchFamily="2" charset="0"/>
                <a:cs typeface="NikoshBAN" pitchFamily="2" charset="0"/>
              </a:rPr>
              <a:t>?</a:t>
            </a:r>
          </a:p>
          <a:p>
            <a:r>
              <a:rPr lang="bn-IN" sz="2400" dirty="0" smtClean="0">
                <a:latin typeface="NikoshBAN" pitchFamily="2" charset="0"/>
                <a:cs typeface="NikoshBAN" pitchFamily="2" charset="0"/>
              </a:rPr>
              <a:t>ঘ। মুজিবনগর সরকারের সময়কাল কোনটি? </a:t>
            </a:r>
          </a:p>
          <a:p>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7" name="TextBox 6"/>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8" name="TextBox 7"/>
          <p:cNvSpPr txBox="1"/>
          <p:nvPr/>
        </p:nvSpPr>
        <p:spPr>
          <a:xfrm>
            <a:off x="2514600" y="381000"/>
            <a:ext cx="3657600" cy="707886"/>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err="1" smtClean="0">
                <a:solidFill>
                  <a:schemeClr val="tx1"/>
                </a:solidFill>
                <a:latin typeface="NikoshBAN" pitchFamily="2" charset="0"/>
                <a:cs typeface="NikoshBAN" pitchFamily="2" charset="0"/>
              </a:rPr>
              <a:t>বাড়ীর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কাজ</a:t>
            </a:r>
            <a:endParaRPr lang="en-US" sz="4000" b="1" dirty="0"/>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1219200"/>
            <a:ext cx="4419600" cy="3962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4"/>
          <p:cNvPicPr>
            <a:picLocks noChangeAspect="1"/>
          </p:cNvPicPr>
          <p:nvPr/>
        </p:nvPicPr>
        <p:blipFill>
          <a:blip r:embed="rId4"/>
          <a:stretch>
            <a:fillRect/>
          </a:stretch>
        </p:blipFill>
        <p:spPr>
          <a:xfrm>
            <a:off x="4724400" y="1219200"/>
            <a:ext cx="4267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381000" y="5638800"/>
            <a:ext cx="8610600" cy="584775"/>
          </a:xfrm>
          <a:prstGeom prst="rect">
            <a:avLst/>
          </a:prstGeom>
          <a:blipFill>
            <a:blip r:embed="rId5"/>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smtClean="0">
                <a:latin typeface="NikoshBAN" pitchFamily="2" charset="0"/>
                <a:cs typeface="NikoshBAN" pitchFamily="2" charset="0"/>
              </a:rPr>
              <a:t> </a:t>
            </a:r>
            <a:r>
              <a:rPr lang="bn-IN" sz="3200" dirty="0" smtClean="0">
                <a:latin typeface="NikoshBAN" pitchFamily="2" charset="0"/>
                <a:cs typeface="NikoshBAN" pitchFamily="2" charset="0"/>
              </a:rPr>
              <a:t>‘</a:t>
            </a:r>
            <a:r>
              <a:rPr lang="en-US" sz="3200" dirty="0" err="1" smtClean="0">
                <a:latin typeface="NikoshBAN" pitchFamily="2" charset="0"/>
                <a:cs typeface="NikoshBAN" pitchFamily="2" charset="0"/>
              </a:rPr>
              <a:t>মুজিবনগর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গঠন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সময়োপযোগী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bn-IN" sz="3200" dirty="0" smtClean="0">
                <a:latin typeface="NikoshBAN" pitchFamily="2" charset="0"/>
                <a:cs typeface="NikoshBAN" pitchFamily="2" charset="0"/>
              </a:rPr>
              <a:t>দ্ধান্ত’</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বিশ্লেষণ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from="(-#ppt_w/2)" to="(#ppt_x)" calcmode="lin" valueType="num">
                                      <p:cBhvr>
                                        <p:cTn id="23" dur="600" fill="hold">
                                          <p:stCondLst>
                                            <p:cond delay="0"/>
                                          </p:stCondLst>
                                        </p:cTn>
                                        <p:tgtEl>
                                          <p:spTgt spid="11"/>
                                        </p:tgtEl>
                                        <p:attrNameLst>
                                          <p:attrName>ppt_x</p:attrName>
                                        </p:attrNameLst>
                                      </p:cBhvr>
                                    </p:anim>
                                    <p:anim from="0" to="-1.0" calcmode="lin" valueType="num">
                                      <p:cBhvr>
                                        <p:cTn id="24" dur="200" decel="50000" autoRev="1" fill="hold">
                                          <p:stCondLst>
                                            <p:cond delay="600"/>
                                          </p:stCondLst>
                                        </p:cTn>
                                        <p:tgtEl>
                                          <p:spTgt spid="11"/>
                                        </p:tgtEl>
                                        <p:attrNameLst>
                                          <p:attrName>xshear</p:attrName>
                                        </p:attrNameLst>
                                      </p:cBhvr>
                                    </p:anim>
                                    <p:animScale>
                                      <p:cBhvr>
                                        <p:cTn id="25" dur="200" decel="100000" autoRev="1" fill="hold">
                                          <p:stCondLst>
                                            <p:cond delay="600"/>
                                          </p:stCondLst>
                                        </p:cTn>
                                        <p:tgtEl>
                                          <p:spTgt spid="11"/>
                                        </p:tgtEl>
                                      </p:cBhvr>
                                      <p:from x="100000" y="100000"/>
                                      <p:to x="80000" y="100000"/>
                                    </p:animScale>
                                    <p:anim by="(#ppt_h/3+#ppt_w*0.1)" calcmode="lin" valueType="num">
                                      <p:cBhvr additive="sum">
                                        <p:cTn id="26"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Frame 2">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4" name="TextBox 3"/>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pic>
        <p:nvPicPr>
          <p:cNvPr id="5" name="Picture 3" descr="C:\Users\Rafiq\Downloads\yrthg.jpg"/>
          <p:cNvPicPr>
            <a:picLocks noChangeAspect="1" noChangeArrowheads="1"/>
          </p:cNvPicPr>
          <p:nvPr/>
        </p:nvPicPr>
        <p:blipFill>
          <a:blip r:embed="rId2"/>
          <a:srcRect/>
          <a:stretch>
            <a:fillRect/>
          </a:stretch>
        </p:blipFill>
        <p:spPr bwMode="auto">
          <a:xfrm>
            <a:off x="152400" y="381000"/>
            <a:ext cx="87630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838200" y="5410200"/>
            <a:ext cx="7086600" cy="1032746"/>
          </a:xfrm>
          <a:prstGeom prst="rect">
            <a:avLst/>
          </a:prstGeom>
          <a:blipFill>
            <a:blip r:embed="rId3"/>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স</a:t>
            </a:r>
            <a:r>
              <a:rPr kumimoji="0" lang="en-US" sz="7200" b="1" i="0" u="none" strike="noStrike" kern="1200" cap="none" spc="50" normalizeH="0" baseline="0" noProof="0" dirty="0" err="1" smtClean="0">
                <a:ln w="11430"/>
                <a:solidFill>
                  <a:srgbClr val="00B05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বা</a:t>
            </a:r>
            <a:r>
              <a:rPr kumimoji="0" lang="en-US" sz="7200" b="1" i="0" u="none" strike="noStrike" kern="1200" cap="none" spc="50" normalizeH="0" baseline="0" noProof="0" dirty="0" err="1" smtClean="0">
                <a:ln w="11430"/>
                <a:solidFill>
                  <a:srgbClr val="FF0000"/>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ইকে</a:t>
            </a:r>
            <a:r>
              <a:rPr kumimoji="0" lang="en-US" sz="72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lang="bn-IN" sz="7200" b="1" spc="50" dirty="0" smtClean="0">
                <a:ln w="11430"/>
                <a:solidFill>
                  <a:srgbClr val="FF0000"/>
                </a:solidFill>
                <a:effectLst>
                  <a:outerShdw blurRad="76200" dist="50800" dir="5400000" algn="tl" rotWithShape="0">
                    <a:srgbClr val="000000">
                      <a:alpha val="65000"/>
                    </a:srgbClr>
                  </a:outerShdw>
                </a:effectLst>
                <a:latin typeface="NikoshBAN" pitchFamily="2" charset="0"/>
                <a:ea typeface="+mj-ea"/>
                <a:cs typeface="NikoshBAN" pitchFamily="2" charset="0"/>
              </a:rPr>
              <a:t>ধন্যবাদ</a:t>
            </a:r>
            <a:r>
              <a:rPr lang="bn-IN" sz="7200" b="1" spc="50" dirty="0" smtClean="0">
                <a:ln w="11430"/>
                <a:effectLst>
                  <a:outerShdw blurRad="76200" dist="50800" dir="5400000" algn="tl" rotWithShape="0">
                    <a:srgbClr val="000000">
                      <a:alpha val="65000"/>
                    </a:srgbClr>
                  </a:outerShdw>
                </a:effectLst>
                <a:latin typeface="NikoshBAN" pitchFamily="2" charset="0"/>
                <a:ea typeface="+mj-ea"/>
                <a:cs typeface="NikoshBAN" pitchFamily="2" charset="0"/>
              </a:rPr>
              <a:t> </a:t>
            </a:r>
            <a:endParaRPr kumimoji="0" lang="en-US" sz="72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7" name="TextBox 6"/>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8" name="Picture 2" descr="১৯৭১ সালের ১৭ এপ্রিল মুজিবনগর সরকারের শপথগ্রহণ | | সেরা নিউজ ২৪ ডটকম |  SeraNews24.Com | সর্বদা সত্যের সন্ধানে"/>
          <p:cNvPicPr>
            <a:picLocks noChangeAspect="1" noChangeArrowheads="1"/>
          </p:cNvPicPr>
          <p:nvPr/>
        </p:nvPicPr>
        <p:blipFill>
          <a:blip r:embed="rId2"/>
          <a:srcRect/>
          <a:stretch>
            <a:fillRect/>
          </a:stretch>
        </p:blipFill>
        <p:spPr bwMode="auto">
          <a:xfrm>
            <a:off x="152400" y="304800"/>
            <a:ext cx="3200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xmlns:lc="http://schemas.openxmlformats.org/drawingml/2006/lockedCanvas" id="{0828D642-F449-4E96-B547-02C113B51CB7}"/>
              </a:ext>
            </a:extLst>
          </p:cNvPr>
          <p:cNvPicPr>
            <a:picLocks noChangeAspect="1"/>
          </p:cNvPicPr>
          <p:nvPr/>
        </p:nvPicPr>
        <p:blipFill>
          <a:blip r:embed="rId3">
            <a:extLst>
              <a:ext uri="{28A0092B-C50C-407E-A947-70E740481C1C}">
                <a14:useLocalDpi xmlns="" xmlns:a14="http://schemas.microsoft.com/office/drawing/2010/main" xmlns:lc="http://schemas.openxmlformats.org/drawingml/2006/lockedCanvas" val="0"/>
              </a:ext>
            </a:extLst>
          </a:blip>
          <a:stretch>
            <a:fillRect/>
          </a:stretch>
        </p:blipFill>
        <p:spPr>
          <a:xfrm>
            <a:off x="3505200" y="304800"/>
            <a:ext cx="30480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6" descr="মুজিবনগর সরকার - বাংলাপিডিয়া"/>
          <p:cNvPicPr>
            <a:picLocks noChangeAspect="1" noChangeArrowheads="1"/>
          </p:cNvPicPr>
          <p:nvPr/>
        </p:nvPicPr>
        <p:blipFill>
          <a:blip r:embed="rId4"/>
          <a:srcRect/>
          <a:stretch>
            <a:fillRect/>
          </a:stretch>
        </p:blipFill>
        <p:spPr bwMode="auto">
          <a:xfrm>
            <a:off x="6553200" y="304800"/>
            <a:ext cx="23622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8" descr="দৈনিক জনতা ::"/>
          <p:cNvPicPr>
            <a:picLocks noChangeAspect="1" noChangeArrowheads="1"/>
          </p:cNvPicPr>
          <p:nvPr/>
        </p:nvPicPr>
        <p:blipFill>
          <a:blip r:embed="rId5"/>
          <a:srcRect/>
          <a:stretch>
            <a:fillRect/>
          </a:stretch>
        </p:blipFill>
        <p:spPr bwMode="auto">
          <a:xfrm>
            <a:off x="6324600" y="3581400"/>
            <a:ext cx="2667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0" name="Picture 2" descr="মুজিবনগর সরকার গঠনের ঐতিহাসিক ১০ এপ্রিল"/>
          <p:cNvPicPr>
            <a:picLocks noChangeAspect="1" noChangeArrowheads="1"/>
          </p:cNvPicPr>
          <p:nvPr/>
        </p:nvPicPr>
        <p:blipFill>
          <a:blip r:embed="rId6"/>
          <a:srcRect/>
          <a:stretch>
            <a:fillRect/>
          </a:stretch>
        </p:blipFill>
        <p:spPr bwMode="auto">
          <a:xfrm>
            <a:off x="3048000" y="3581400"/>
            <a:ext cx="31242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2" name="Picture 4" descr="১৭ই এপ্রিল, ১৯৭১ ঐতিহাসিক মুজিবনগর দিবস"/>
          <p:cNvPicPr>
            <a:picLocks noChangeAspect="1" noChangeArrowheads="1"/>
          </p:cNvPicPr>
          <p:nvPr/>
        </p:nvPicPr>
        <p:blipFill>
          <a:blip r:embed="rId7"/>
          <a:srcRect/>
          <a:stretch>
            <a:fillRect/>
          </a:stretch>
        </p:blipFill>
        <p:spPr bwMode="auto">
          <a:xfrm>
            <a:off x="152400" y="3581400"/>
            <a:ext cx="2743200" cy="2815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itle 1"/>
          <p:cNvSpPr txBox="1">
            <a:spLocks/>
          </p:cNvSpPr>
          <p:nvPr/>
        </p:nvSpPr>
        <p:spPr>
          <a:xfrm>
            <a:off x="1371600" y="3200400"/>
            <a:ext cx="6324600" cy="533400"/>
          </a:xfrm>
          <a:prstGeom prst="rect">
            <a:avLst/>
          </a:prstGeom>
          <a:solidFill>
            <a:schemeClr val="accent6">
              <a:lumMod val="60000"/>
              <a:lumOff val="4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2532"/>
                                        </p:tgtEl>
                                        <p:attrNameLst>
                                          <p:attrName>style.visibility</p:attrName>
                                        </p:attrNameLst>
                                      </p:cBhvr>
                                      <p:to>
                                        <p:strVal val="visible"/>
                                      </p:to>
                                    </p:set>
                                    <p:animEffect transition="in" filter="diamond(in)">
                                      <p:cBhvr>
                                        <p:cTn id="30" dur="2000"/>
                                        <p:tgtEl>
                                          <p:spTgt spid="225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2530"/>
                                        </p:tgtEl>
                                        <p:attrNameLst>
                                          <p:attrName>style.visibility</p:attrName>
                                        </p:attrNameLst>
                                      </p:cBhvr>
                                      <p:to>
                                        <p:strVal val="visible"/>
                                      </p:to>
                                    </p:set>
                                    <p:animEffect transition="in" filter="circle(in)">
                                      <p:cBhvr>
                                        <p:cTn id="35" dur="2000"/>
                                        <p:tgtEl>
                                          <p:spTgt spid="2253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মুজিবনগর সরকার: ১৯৭১ সালে যেভাবে শপথ নিয়েছিল বাংলাদেশের মুক্তিযুদ্ধকালীন  মন্ত্রিসভা – Newslife 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মুজিবনগর সরকার: ১৯৭১ সালে যেভাবে শপথ নিয়েছিল বাংলাদেশের মুক্তিযুদ্ধকালীন  মন্ত্রিসভা – Newslife 2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Frame 8">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10" name="TextBox 9"/>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11" name="Title 1"/>
          <p:cNvSpPr txBox="1">
            <a:spLocks/>
          </p:cNvSpPr>
          <p:nvPr/>
        </p:nvSpPr>
        <p:spPr>
          <a:xfrm>
            <a:off x="1371600" y="304800"/>
            <a:ext cx="6858000" cy="83820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200" b="0" i="0" u="none" strike="noStrike" kern="1200" cap="none" spc="0" normalizeH="0" baseline="0" noProof="0" smtClean="0">
                <a:ln>
                  <a:noFill/>
                </a:ln>
                <a:solidFill>
                  <a:schemeClr val="dk1"/>
                </a:solidFill>
                <a:effectLst/>
                <a:uLnTx/>
                <a:uFillTx/>
                <a:latin typeface="NikoshBAN" pitchFamily="2" charset="0"/>
                <a:ea typeface="+mn-ea"/>
                <a:cs typeface="NikoshBAN" pitchFamily="2" charset="0"/>
              </a:rPr>
              <a:t>মুজিবনগর সরকার ১৯৭১ </a:t>
            </a:r>
            <a:endParaRPr kumimoji="0" lang="en-US" sz="3200" b="0" i="0" u="none" strike="noStrike" kern="1200" cap="none" spc="0" normalizeH="0" baseline="0" noProof="0" dirty="0">
              <a:ln>
                <a:noFill/>
              </a:ln>
              <a:solidFill>
                <a:schemeClr val="dk1"/>
              </a:solidFill>
              <a:effectLst/>
              <a:uLnTx/>
              <a:uFillTx/>
              <a:latin typeface="NikoshBAN" pitchFamily="2" charset="0"/>
              <a:ea typeface="+mn-ea"/>
              <a:cs typeface="NikoshBAN" pitchFamily="2" charset="0"/>
            </a:endParaRPr>
          </a:p>
        </p:txBody>
      </p:sp>
      <p:pic>
        <p:nvPicPr>
          <p:cNvPr id="12" name="মুজিবনগর সরকার গঠনের পটভূমি.mp4">
            <a:hlinkClick r:id="" action="ppaction://media"/>
          </p:cNvPr>
          <p:cNvPicPr>
            <a:picLocks noRot="1" noChangeAspect="1"/>
          </p:cNvPicPr>
          <p:nvPr>
            <a:videoFile r:link="rId1"/>
          </p:nvPr>
        </p:nvPicPr>
        <p:blipFill>
          <a:blip r:embed="rId3"/>
          <a:stretch>
            <a:fillRect/>
          </a:stretch>
        </p:blipFill>
        <p:spPr>
          <a:xfrm>
            <a:off x="1066800" y="1524000"/>
            <a:ext cx="7620000" cy="4724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video>
              <p:cMediaNode>
                <p:cTn id="18"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Google Shape;94;p6"/>
          <p:cNvSpPr/>
          <p:nvPr/>
        </p:nvSpPr>
        <p:spPr>
          <a:xfrm>
            <a:off x="2362200" y="0"/>
            <a:ext cx="4433400" cy="1143000"/>
          </a:xfrm>
          <a:prstGeom prst="wedgeEllipseCallout">
            <a:avLst>
              <a:gd name="adj1" fmla="val -19816"/>
              <a:gd name="adj2" fmla="val 90204"/>
            </a:avLst>
          </a:prstGeom>
          <a:solidFill>
            <a:srgbClr val="00B0F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GB" sz="3600" i="0" u="none" strike="noStrike" cap="none" dirty="0" err="1">
                <a:solidFill>
                  <a:srgbClr val="980000"/>
                </a:solidFill>
                <a:latin typeface="NikoshBAN" pitchFamily="2" charset="0"/>
                <a:ea typeface="Arial"/>
                <a:cs typeface="NikoshBAN" pitchFamily="2" charset="0"/>
                <a:sym typeface="Arial"/>
              </a:rPr>
              <a:t>আজকের</a:t>
            </a:r>
            <a:r>
              <a:rPr lang="en-GB" sz="3600" i="0" u="none" strike="noStrike" cap="none" dirty="0">
                <a:solidFill>
                  <a:srgbClr val="980000"/>
                </a:solidFill>
                <a:latin typeface="NikoshBAN" pitchFamily="2" charset="0"/>
                <a:ea typeface="Arial"/>
                <a:cs typeface="NikoshBAN" pitchFamily="2" charset="0"/>
                <a:sym typeface="Arial"/>
              </a:rPr>
              <a:t> </a:t>
            </a:r>
            <a:r>
              <a:rPr lang="en-GB" sz="3600" i="0" u="none" strike="noStrike" cap="none" dirty="0" err="1">
                <a:solidFill>
                  <a:srgbClr val="980000"/>
                </a:solidFill>
                <a:latin typeface="NikoshBAN" pitchFamily="2" charset="0"/>
                <a:ea typeface="Arial"/>
                <a:cs typeface="NikoshBAN" pitchFamily="2" charset="0"/>
                <a:sym typeface="Arial"/>
              </a:rPr>
              <a:t>পাঠ</a:t>
            </a:r>
            <a:endParaRPr sz="3600" i="0" u="none" strike="noStrike" cap="none">
              <a:solidFill>
                <a:srgbClr val="980000"/>
              </a:solidFill>
              <a:latin typeface="NikoshBAN" pitchFamily="2" charset="0"/>
              <a:ea typeface="Arial"/>
              <a:cs typeface="NikoshBAN" pitchFamily="2" charset="0"/>
              <a:sym typeface="Arial"/>
            </a:endParaRPr>
          </a:p>
        </p:txBody>
      </p:sp>
      <p:sp>
        <p:nvSpPr>
          <p:cNvPr id="6" name="TextBox 3"/>
          <p:cNvSpPr txBox="1"/>
          <p:nvPr/>
        </p:nvSpPr>
        <p:spPr>
          <a:xfrm>
            <a:off x="533400" y="5715000"/>
            <a:ext cx="8610600" cy="822305"/>
          </a:xfrm>
          <a:prstGeom prst="flowChartTerminator">
            <a:avLst/>
          </a:prstGeom>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3200" dirty="0" smtClean="0">
                <a:solidFill>
                  <a:srgbClr val="FFFF00"/>
                </a:solidFill>
                <a:latin typeface="NikoshBAN" pitchFamily="2" charset="0"/>
                <a:ea typeface="Verdana" pitchFamily="34" charset="0"/>
                <a:cs typeface="NikoshBAN" pitchFamily="2" charset="0"/>
              </a:rPr>
              <a:t>ঐতিহাসিক মুজিবনগর সরকার বা প্রবাসী সরকার ১৯৭১। </a:t>
            </a:r>
            <a:r>
              <a:rPr lang="bn-IN" sz="3200" dirty="0" smtClean="0">
                <a:solidFill>
                  <a:srgbClr val="FFFF00"/>
                </a:solidFill>
                <a:latin typeface="NikoshBAN" panose="02000000000000000000" pitchFamily="2" charset="0"/>
                <a:cs typeface="NikoshBAN" panose="02000000000000000000" pitchFamily="2" charset="0"/>
              </a:rPr>
              <a:t> </a:t>
            </a:r>
            <a:r>
              <a:rPr lang="en-US" sz="3200" dirty="0" smtClean="0">
                <a:solidFill>
                  <a:srgbClr val="FFFF00"/>
                </a:solidFill>
                <a:latin typeface="NikoshBAN" pitchFamily="2" charset="0"/>
                <a:ea typeface="Verdana" pitchFamily="34" charset="0"/>
                <a:cs typeface="NikoshBAN" pitchFamily="2" charset="0"/>
              </a:rPr>
              <a:t> </a:t>
            </a:r>
            <a:r>
              <a:rPr lang="bn-IN" sz="3200" dirty="0" smtClean="0">
                <a:solidFill>
                  <a:srgbClr val="FFFF00"/>
                </a:solidFill>
                <a:latin typeface="NikoshBAN" pitchFamily="2" charset="0"/>
                <a:ea typeface="Verdana" pitchFamily="34" charset="0"/>
                <a:cs typeface="NikoshBAN" pitchFamily="2" charset="0"/>
              </a:rPr>
              <a:t> </a:t>
            </a:r>
            <a:endParaRPr lang="en-US" sz="3200" dirty="0">
              <a:solidFill>
                <a:srgbClr val="FFFF00"/>
              </a:solidFill>
              <a:latin typeface="NikoshBAN" pitchFamily="2" charset="0"/>
              <a:ea typeface="Verdana" pitchFamily="34" charset="0"/>
              <a:cs typeface="NikoshBAN" pitchFamily="2" charset="0"/>
            </a:endParaRPr>
          </a:p>
        </p:txBody>
      </p:sp>
      <p:pic>
        <p:nvPicPr>
          <p:cNvPr id="7" name="Picture 4" descr="Image result for à§¬à§¯ à¦à¦° à¦à¦£à¦à¦­à§à¦¯à§à¦¤à§à¦¥à¦¾à¦¨"/>
          <p:cNvPicPr>
            <a:picLocks noChangeAspect="1" noChangeArrowheads="1"/>
          </p:cNvPicPr>
          <p:nvPr/>
        </p:nvPicPr>
        <p:blipFill>
          <a:blip r:embed="rId2" cstate="print"/>
          <a:srcRect/>
          <a:stretch>
            <a:fillRect/>
          </a:stretch>
        </p:blipFill>
        <p:spPr bwMode="auto">
          <a:xfrm>
            <a:off x="152400" y="1371600"/>
            <a:ext cx="87630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3" name="TextBox 2"/>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Google Shape;102;p7"/>
          <p:cNvSpPr/>
          <p:nvPr/>
        </p:nvSpPr>
        <p:spPr>
          <a:xfrm>
            <a:off x="1981200" y="304800"/>
            <a:ext cx="5126200" cy="1310800"/>
          </a:xfrm>
          <a:prstGeom prst="flowChartMerge">
            <a:avLst/>
          </a:prstGeom>
          <a:solidFill>
            <a:schemeClr val="bg2">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en-GB" sz="4000" i="0" u="none" strike="noStrike" cap="none" dirty="0" err="1" smtClean="0">
                <a:solidFill>
                  <a:srgbClr val="9900FF"/>
                </a:solidFill>
                <a:latin typeface="NikoshBAN" pitchFamily="2" charset="0"/>
                <a:ea typeface="Arial"/>
                <a:cs typeface="NikoshBAN" pitchFamily="2" charset="0"/>
                <a:sym typeface="Arial"/>
              </a:rPr>
              <a:t>শিখন</a:t>
            </a:r>
            <a:r>
              <a:rPr lang="en-GB" sz="4000" i="0" u="none" strike="noStrike" cap="none" dirty="0" smtClean="0">
                <a:solidFill>
                  <a:srgbClr val="9900FF"/>
                </a:solidFill>
                <a:latin typeface="NikoshBAN" pitchFamily="2" charset="0"/>
                <a:ea typeface="Arial"/>
                <a:cs typeface="NikoshBAN" pitchFamily="2" charset="0"/>
                <a:sym typeface="Arial"/>
              </a:rPr>
              <a:t> </a:t>
            </a:r>
            <a:r>
              <a:rPr lang="en-GB" sz="4000" i="0" u="none" strike="noStrike" cap="none" dirty="0" err="1">
                <a:solidFill>
                  <a:srgbClr val="9900FF"/>
                </a:solidFill>
                <a:latin typeface="NikoshBAN" pitchFamily="2" charset="0"/>
                <a:ea typeface="Arial"/>
                <a:cs typeface="NikoshBAN" pitchFamily="2" charset="0"/>
                <a:sym typeface="Arial"/>
              </a:rPr>
              <a:t>ফল</a:t>
            </a:r>
            <a:endParaRPr sz="4000" i="0" u="none" strike="noStrike" cap="none">
              <a:solidFill>
                <a:srgbClr val="9900FF"/>
              </a:solidFill>
              <a:latin typeface="NikoshBAN" pitchFamily="2" charset="0"/>
              <a:ea typeface="Arial"/>
              <a:cs typeface="NikoshBAN" pitchFamily="2" charset="0"/>
              <a:sym typeface="Arial"/>
            </a:endParaRPr>
          </a:p>
        </p:txBody>
      </p:sp>
      <p:sp>
        <p:nvSpPr>
          <p:cNvPr id="5" name="TextBox 4"/>
          <p:cNvSpPr txBox="1"/>
          <p:nvPr/>
        </p:nvSpPr>
        <p:spPr>
          <a:xfrm>
            <a:off x="685800" y="1981200"/>
            <a:ext cx="8153400" cy="3046988"/>
          </a:xfrm>
          <a:prstGeom prst="rect">
            <a:avLst/>
          </a:prstGeom>
          <a:solidFill>
            <a:schemeClr val="accent3">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এই পাঠ শেষে শিক্ষার্থীরা---</a:t>
            </a: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১। কোথায়, কখন মুজিবনগর সরকার গঠিত হয় তা বলতে পারবে-</a:t>
            </a:r>
          </a:p>
          <a:p>
            <a:r>
              <a:rPr lang="bn-IN" sz="2400" dirty="0" smtClean="0">
                <a:latin typeface="NikoshBAN" pitchFamily="2" charset="0"/>
                <a:cs typeface="NikoshBAN" pitchFamily="2" charset="0"/>
              </a:rPr>
              <a:t>২। মুজিবনগর সরকারের উপ-রাষ্ট্রপতি কে তা বলতে পারবে-</a:t>
            </a:r>
          </a:p>
          <a:p>
            <a:r>
              <a:rPr lang="bn-IN" sz="2400" dirty="0" smtClean="0">
                <a:latin typeface="NikoshBAN" pitchFamily="2" charset="0"/>
                <a:cs typeface="NikoshBAN" pitchFamily="2" charset="0"/>
              </a:rPr>
              <a:t>৩। মুজিবনগর সরকারের গঠন প্রকৃতি বর্ণনা করতে পারবে-</a:t>
            </a:r>
          </a:p>
          <a:p>
            <a:r>
              <a:rPr lang="bn-IN" sz="2400" dirty="0" smtClean="0">
                <a:latin typeface="NikoshBAN" pitchFamily="2" charset="0"/>
                <a:cs typeface="NikoshBAN" pitchFamily="2" charset="0"/>
              </a:rPr>
              <a:t>৪। কূটনৈতিক তৎপরতায় মুজিবনগর সরকারের ভূমিকা ব্যাখ্যা করতে পারবে।</a:t>
            </a:r>
          </a:p>
          <a:p>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6" name="Google Shape;85;p5"/>
          <p:cNvSpPr/>
          <p:nvPr/>
        </p:nvSpPr>
        <p:spPr>
          <a:xfrm>
            <a:off x="2133600" y="304800"/>
            <a:ext cx="4708210" cy="762000"/>
          </a:xfrm>
          <a:prstGeom prst="flowChartTerminator">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100"/>
              <a:buFont typeface="Arial"/>
              <a:buNone/>
            </a:pPr>
            <a:r>
              <a:rPr lang="bn-IN" sz="3600" b="1" i="0" u="none" strike="noStrike" cap="none" dirty="0" smtClean="0">
                <a:solidFill>
                  <a:srgbClr val="00FF00"/>
                </a:solidFill>
                <a:latin typeface="NikoshBAN" pitchFamily="2" charset="0"/>
                <a:cs typeface="NikoshBAN" pitchFamily="2" charset="0"/>
                <a:sym typeface="Arial"/>
              </a:rPr>
              <a:t>ঐতিহাসিক প্রেক্ষাপট </a:t>
            </a:r>
            <a:endParaRPr sz="3600" b="1" i="0" u="none" strike="noStrike" cap="none">
              <a:solidFill>
                <a:srgbClr val="00FF00"/>
              </a:solidFill>
              <a:latin typeface="NikoshBAN" pitchFamily="2" charset="0"/>
              <a:cs typeface="NikoshBAN" pitchFamily="2" charset="0"/>
              <a:sym typeface="Arial"/>
            </a:endParaRPr>
          </a:p>
        </p:txBody>
      </p:sp>
      <p:sp>
        <p:nvSpPr>
          <p:cNvPr id="7" name="TextBox 6"/>
          <p:cNvSpPr txBox="1"/>
          <p:nvPr/>
        </p:nvSpPr>
        <p:spPr>
          <a:xfrm>
            <a:off x="152400" y="3962400"/>
            <a:ext cx="8763000" cy="193899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000" dirty="0" smtClean="0">
                <a:latin typeface="NikoshBAN" pitchFamily="2" charset="0"/>
                <a:cs typeface="NikoshBAN" pitchFamily="2" charset="0"/>
              </a:rPr>
              <a:t>পাকস্তানি শাসকগোষ্ঠীর হটকারিতা এবং ঘৃন্য ষড়যন্ত্রের ফলশ্রুতিতে ১৯৭০-১৯৭১ সালের নির্বাচনে জাতীয় ও প্রাদেশিক</a:t>
            </a: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 পরিষদের নির্বাচিত প্রধিনিধিদের দ্বারা কুষ্টিয়া জেলার বৈদ্যনাথ তলার আম্রকাননে স্বাধীন বাংলাদেশের মুজিবনগর সরকার গঠিত হয়। এ সরকার গঠনের অন্যতম উদ্দেশ্য ছিল পাকিস্তানি শাসকগোষ্ঠীর ঘৃণ্য ষড়যন্ত্র চক্রান্তের তেজোদীপ্ত প্রতিবাদ করা। তাছাড়া মুক্তিযুদ্ধকে সর্বাত্মকভাবে গতিময় ও সুসংহত করে ভারতে আশ্রিত প্রায় ১ কোটি শরণার্থীর দেখাশোনা করা এবং বাংলাদেশের পক্ষে বিশ্ব জনমত সৃস্টি করে স্বাধীন সার্বভৌম বাংলাদেশ হিসেবে বিশ্ববাসীর স্বীকৃতি অর্জন করা।  </a:t>
            </a:r>
            <a:endParaRPr lang="en-US" sz="2000" dirty="0">
              <a:latin typeface="NikoshBAN" pitchFamily="2" charset="0"/>
              <a:cs typeface="NikoshBAN" pitchFamily="2" charset="0"/>
            </a:endParaRPr>
          </a:p>
        </p:txBody>
      </p:sp>
      <p:sp>
        <p:nvSpPr>
          <p:cNvPr id="9" name="Rectangle 8"/>
          <p:cNvSpPr/>
          <p:nvPr/>
        </p:nvSpPr>
        <p:spPr>
          <a:xfrm>
            <a:off x="228600" y="1219200"/>
            <a:ext cx="8610600" cy="2554545"/>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as-IN" sz="2000" b="1" dirty="0" smtClean="0">
                <a:latin typeface="NikoshBAN" pitchFamily="2" charset="0"/>
                <a:cs typeface="NikoshBAN" pitchFamily="2" charset="0"/>
              </a:rPr>
              <a:t>গণপ্রজাতন্ত্রী বাংলাদেশ অস্থা</a:t>
            </a:r>
            <a:r>
              <a:rPr lang="bn-IN" sz="2000" b="1" dirty="0" smtClean="0">
                <a:latin typeface="NikoshBAN" pitchFamily="2" charset="0"/>
                <a:cs typeface="NikoshBAN" pitchFamily="2" charset="0"/>
              </a:rPr>
              <a:t>য়ী</a:t>
            </a:r>
            <a:r>
              <a:rPr lang="as-IN" sz="2000" b="1" dirty="0" smtClean="0">
                <a:latin typeface="NikoshBAN" pitchFamily="2" charset="0"/>
                <a:cs typeface="NikoshBAN" pitchFamily="2" charset="0"/>
              </a:rPr>
              <a:t> সরকার</a:t>
            </a:r>
            <a:r>
              <a:rPr lang="as-IN" sz="2000" dirty="0" smtClean="0">
                <a:latin typeface="NikoshBAN" pitchFamily="2" charset="0"/>
                <a:cs typeface="NikoshBAN" pitchFamily="2" charset="0"/>
              </a:rPr>
              <a:t> (যা </a:t>
            </a:r>
            <a:r>
              <a:rPr lang="as-IN" sz="2000" b="1" dirty="0" smtClean="0">
                <a:latin typeface="NikoshBAN" pitchFamily="2" charset="0"/>
                <a:cs typeface="NikoshBAN" pitchFamily="2" charset="0"/>
              </a:rPr>
              <a:t>মুজিবনগর সরকার</a:t>
            </a:r>
            <a:r>
              <a:rPr lang="as-IN" sz="2000" dirty="0" smtClean="0">
                <a:latin typeface="NikoshBAN" pitchFamily="2" charset="0"/>
                <a:cs typeface="NikoshBAN" pitchFamily="2" charset="0"/>
              </a:rPr>
              <a:t> বা </a:t>
            </a:r>
            <a:r>
              <a:rPr lang="as-IN" sz="2000" b="1" dirty="0" smtClean="0">
                <a:latin typeface="NikoshBAN" pitchFamily="2" charset="0"/>
                <a:cs typeface="NikoshBAN" pitchFamily="2" charset="0"/>
              </a:rPr>
              <a:t>প্রবাসী বাংলাদেশ সরকার</a:t>
            </a:r>
            <a:r>
              <a:rPr lang="as-IN" sz="2000" dirty="0" smtClean="0">
                <a:latin typeface="NikoshBAN" pitchFamily="2" charset="0"/>
                <a:cs typeface="NikoshBAN" pitchFamily="2" charset="0"/>
              </a:rPr>
              <a:t> নামেও পরিচিত) মুক্তিযুদ্ধ চলাকালীন ১৯৭১ সালের ১০ এপ্রিল গঠন করা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১৯৭১ সালের ১৭ই এপ্রিল এই সরকারের মন্ত্রিপরিষদের সদস্যরা বৈদ্যনাথতলা</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(বর্তমান মুজিবনগর) শপথ গ্রহণ করেন। ১৯৭১ সালের ২৬শে মার্চ বাংলাদেশের স্বাধীনতা ঘোষণা এবং পাকিস্তানি হানাদার বাহিনীর বিরুদ্ধে দেশের জনগণের প্রতিরোধযুদ্ধ শুরু হলেও বাংলাদেশের মুক্তিযুদ্ধ পরিচালনার জন্য মুক্তিবাহিনী সংগঠন ও সমন্ব</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আন্তর্জাতিক সম্প্রদা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র সমর্থন আদা</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এবং এই যুদ্ধে প্রত্যক্ষ সহা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তাকারী রাষ্ট্র ভারতের সরকার ও সেনাবাহিনীর সঙ্গে সাংগঠনিক সম্পর্ক রক্ষা</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এই সরকারের ভূমিকা ছিল অপরিসীম। এই সরকার গঠনের সঙ্গে সঙ্গে পাকিস্তানি সেনাবাহিনীর বিরুদ্ধে প্রতিরোধযুদ্ধ প্রবল যুদ্ধে রূপ নে</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এবং স্বাধীন ও সার্বভৌম রাষ্ট্র হিসেবে বাংলাদেশের বিজ</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 অর্জন ত্বরান্বিত হ</a:t>
            </a:r>
            <a:r>
              <a:rPr lang="bn-IN" sz="2000" dirty="0" smtClean="0">
                <a:latin typeface="NikoshBAN" pitchFamily="2" charset="0"/>
                <a:cs typeface="NikoshBAN" pitchFamily="2" charset="0"/>
              </a:rPr>
              <a:t>য়</a:t>
            </a:r>
            <a:r>
              <a:rPr lang="as-IN" sz="2000" dirty="0" smtClean="0">
                <a:latin typeface="NikoshBAN" pitchFamily="2" charset="0"/>
                <a:cs typeface="NikoshBAN" pitchFamily="2" charset="0"/>
              </a:rPr>
              <a:t>।</a:t>
            </a:r>
            <a:endParaRPr lang="en-US" sz="2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5" name="TextBox 4"/>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7" name="Flowchart: Decision 6"/>
          <p:cNvSpPr/>
          <p:nvPr/>
        </p:nvSpPr>
        <p:spPr>
          <a:xfrm>
            <a:off x="1752600" y="228600"/>
            <a:ext cx="6062598" cy="838200"/>
          </a:xfrm>
          <a:prstGeom prst="flowChartDecision">
            <a:avLst/>
          </a:prstGeom>
          <a:solidFill>
            <a:schemeClr val="accent6">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4100"/>
            </a:pPr>
            <a:endParaRPr lang="bn-IN" sz="4000" dirty="0" smtClean="0">
              <a:solidFill>
                <a:schemeClr val="tx2">
                  <a:lumMod val="25000"/>
                </a:schemeClr>
              </a:solidFill>
              <a:latin typeface="NikoshBAN" pitchFamily="2" charset="0"/>
              <a:cs typeface="NikoshBAN" pitchFamily="2" charset="0"/>
            </a:endParaRPr>
          </a:p>
          <a:p>
            <a:pPr algn="ctr">
              <a:buSzPts val="4100"/>
            </a:pPr>
            <a:r>
              <a:rPr lang="bn-IN" sz="4000" dirty="0" smtClean="0">
                <a:solidFill>
                  <a:schemeClr val="tx2">
                    <a:lumMod val="25000"/>
                  </a:schemeClr>
                </a:solidFill>
                <a:latin typeface="NikoshBAN" pitchFamily="2" charset="0"/>
                <a:cs typeface="NikoshBAN" pitchFamily="2" charset="0"/>
              </a:rPr>
              <a:t>প্রবাসী সরকার </a:t>
            </a:r>
            <a:r>
              <a:rPr lang="as-IN" sz="4000" dirty="0" smtClean="0">
                <a:solidFill>
                  <a:schemeClr val="tx2">
                    <a:lumMod val="25000"/>
                  </a:schemeClr>
                </a:solidFill>
                <a:latin typeface="NikoshBAN" pitchFamily="2" charset="0"/>
                <a:cs typeface="NikoshBAN" pitchFamily="2" charset="0"/>
              </a:rPr>
              <a:t> </a:t>
            </a:r>
            <a:endParaRPr lang="en-US" sz="4000" dirty="0" smtClean="0"/>
          </a:p>
          <a:p>
            <a:pPr lvl="0" algn="ctr">
              <a:buClr>
                <a:srgbClr val="000000"/>
              </a:buClr>
              <a:buSzPts val="4100"/>
            </a:pPr>
            <a:r>
              <a:rPr lang="bn-IN" sz="4000" b="1" dirty="0" smtClean="0">
                <a:solidFill>
                  <a:srgbClr val="FFFF00"/>
                </a:solidFill>
                <a:latin typeface="NikoshBAN" pitchFamily="2" charset="0"/>
                <a:ea typeface="Arial"/>
                <a:cs typeface="NikoshBAN" pitchFamily="2" charset="0"/>
                <a:sym typeface="Arial"/>
              </a:rPr>
              <a:t> </a:t>
            </a:r>
            <a:endParaRPr lang="bn-BD" sz="4000" b="1" dirty="0">
              <a:solidFill>
                <a:srgbClr val="FFFF00"/>
              </a:solidFill>
              <a:latin typeface="NikoshBAN" pitchFamily="2" charset="0"/>
              <a:ea typeface="Arial"/>
              <a:cs typeface="NikoshBAN" pitchFamily="2" charset="0"/>
              <a:sym typeface="Arial"/>
            </a:endParaRPr>
          </a:p>
        </p:txBody>
      </p:sp>
      <p:sp>
        <p:nvSpPr>
          <p:cNvPr id="9" name="Rectangle 1"/>
          <p:cNvSpPr>
            <a:spLocks noChangeArrowheads="1"/>
          </p:cNvSpPr>
          <p:nvPr/>
        </p:nvSpPr>
        <p:spPr bwMode="auto">
          <a:xfrm>
            <a:off x="304800" y="1143000"/>
            <a:ext cx="8534400" cy="1631216"/>
          </a:xfrm>
          <a:prstGeom prst="rect">
            <a:avLst/>
          </a:prstGeom>
          <a:solidFill>
            <a:schemeClr val="accent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মুজিবনগর সরকার</a:t>
            </a:r>
            <a:r>
              <a:rPr kumimoji="0" lang="en-US"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মুক্তিযুদ্ধ পরিচালনার জন্য গঠিত বাংলাদেশের প্রথম সরকার। ১৯৭১ সালের ২৬ মার্চ স্বাধীনতা ঘোষণার পর ১০ এপ্রিল এ সরকার গঠিত হয়। ১৯৭১ সালের ১৭ এপ্রিল মেহেরপুর জেলার বৈদ্যনাথতলা গ্রামে মুজিবনগর সরকার শপথ গ্রহণ করে। বঙ্গবন্ধু শেখ মুজিবুর রহমানের নামে বৈদ্যনাথতলা গ্রামের নামকরণ হয় মুজিবনগর। মুজিবনগর সরকারের কর্মকান্ড বাংলাদেশ ভূখন্ডের বাইরে থেকে পরিচালিত হয়েছিল বলে এ সরকার </a:t>
            </a:r>
            <a:r>
              <a:rPr kumimoji="0" lang="en-US"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a:t>
            </a:r>
            <a:r>
              <a:rPr kumimoji="0" lang="bn-IN"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প্রবাসী মুজিবনগর সরকার</a:t>
            </a:r>
            <a:r>
              <a:rPr kumimoji="0" lang="en-US"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a:t>
            </a:r>
            <a:r>
              <a:rPr kumimoji="0" lang="bn-IN"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হিসেবেও খ্যাত।</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0" name="Rectangle 1"/>
          <p:cNvSpPr>
            <a:spLocks noChangeArrowheads="1"/>
          </p:cNvSpPr>
          <p:nvPr/>
        </p:nvSpPr>
        <p:spPr bwMode="auto">
          <a:xfrm>
            <a:off x="228600" y="2895600"/>
            <a:ext cx="8610600" cy="1015663"/>
          </a:xfrm>
          <a:prstGeom prst="rect">
            <a:avLst/>
          </a:prstGeom>
          <a:solidFill>
            <a:schemeClr val="accent6">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0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শপথ গ্রহণ অনুষ্ঠান পরিচালনা করেন আবদুল মান্নান এম.এন.এ এবং স্বাধীনতার ঘোষণাপত্র পাঠ করেন অধ্যাপক ইউসুফ আলী এম.এন.এ। নবগঠিত সরকারের অস্থায়ী রাষ্ট্রপতি সৈয়দ নজরুল ইসলামকে এখানে গার্ড অব অনার প্রদান করা হয়।</a:t>
            </a:r>
            <a:endParaRPr kumimoji="0" lang="bn-IN" sz="2000" b="0" i="0" u="none" strike="noStrike" cap="none" normalizeH="0" baseline="0" dirty="0" smtClean="0">
              <a:ln>
                <a:noFill/>
              </a:ln>
              <a:solidFill>
                <a:schemeClr val="tx1"/>
              </a:solidFill>
              <a:effectLst/>
              <a:latin typeface="NikoshBAN" pitchFamily="2" charset="0"/>
              <a:cs typeface="NikoshBAN" pitchFamily="2" charset="0"/>
            </a:endParaRPr>
          </a:p>
        </p:txBody>
      </p:sp>
      <p:sp>
        <p:nvSpPr>
          <p:cNvPr id="11" name="Rectangle 2"/>
          <p:cNvSpPr>
            <a:spLocks noChangeArrowheads="1"/>
          </p:cNvSpPr>
          <p:nvPr/>
        </p:nvSpPr>
        <p:spPr bwMode="auto">
          <a:xfrm>
            <a:off x="228600" y="4038600"/>
            <a:ext cx="8686800" cy="2308324"/>
          </a:xfrm>
          <a:prstGeom prst="rect">
            <a:avLst/>
          </a:prstGeom>
          <a:solidFill>
            <a:schemeClr val="accent2">
              <a:lumMod val="60000"/>
              <a:lumOff val="40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02122"/>
                </a:solidFill>
                <a:effectLst/>
                <a:latin typeface="NikoshBAN" pitchFamily="2"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cs typeface="NikoshBAN" pitchFamily="2" charset="0"/>
              </a:rPr>
              <a:t>অনুষ্ঠানে রাষ্ট্রপতি ও প্রধানমন্ত্রী উভয়েই বক্তব্য পেশ করেন। প্রধানমন্ত্রী তাজউদ্দীন আহমদ তার ভাষণে বাংলাদেশের স্বাধীনতা ঘোষণার প্রেক্ষাপট বর্ণনা করেন। ভাষণের শেষাংশে তিনি বলেন</a:t>
            </a:r>
            <a:r>
              <a:rPr kumimoji="0" lang="en-US" sz="2000" b="0" i="0" u="none" strike="noStrike" cap="none" normalizeH="0" baseline="0" dirty="0" smtClean="0">
                <a:ln>
                  <a:noFill/>
                </a:ln>
                <a:solidFill>
                  <a:srgbClr val="202122"/>
                </a:solidFill>
                <a:effectLst/>
                <a:latin typeface="NikoshBAN" pitchFamily="2" charset="0"/>
                <a:cs typeface="NikoshBAN" pitchFamily="2" charset="0"/>
              </a:rPr>
              <a:t>,</a:t>
            </a:r>
            <a:r>
              <a:rPr lang="bn-IN" sz="2000" dirty="0" smtClean="0">
                <a:solidFill>
                  <a:schemeClr val="tx1"/>
                </a:solidFill>
                <a:latin typeface="NikoshBAN" pitchFamily="2" charset="0"/>
                <a:cs typeface="NikoshBAN" pitchFamily="2" charset="0"/>
              </a:rPr>
              <a:t> </a:t>
            </a:r>
            <a:r>
              <a:rPr kumimoji="0" lang="bn-IN" sz="2000" b="0" i="0" u="none" strike="noStrike" cap="none" normalizeH="0" baseline="0" dirty="0" smtClean="0">
                <a:ln>
                  <a:noFill/>
                </a:ln>
                <a:solidFill>
                  <a:schemeClr val="tx1"/>
                </a:solidFill>
                <a:effectLst/>
                <a:latin typeface="NikoshBAN" pitchFamily="2" charset="0"/>
                <a:cs typeface="NikoshBAN" pitchFamily="2" charset="0"/>
              </a:rPr>
              <a:t>বিশ্ববাসীর কাছে আমরা আমাদের বক্তব্য পেশ করলাম</a:t>
            </a:r>
            <a:r>
              <a:rPr kumimoji="0" lang="en-US" sz="2000" b="0" i="0" u="none" strike="noStrike" cap="none" normalizeH="0" baseline="0" dirty="0" smtClean="0">
                <a:ln>
                  <a:noFill/>
                </a:ln>
                <a:solidFill>
                  <a:schemeClr val="tx1"/>
                </a:solidFill>
                <a:effectLst/>
                <a:latin typeface="NikoshBAN" pitchFamily="2" charset="0"/>
                <a:cs typeface="NikoshBAN" pitchFamily="2" charset="0"/>
              </a:rPr>
              <a:t>, </a:t>
            </a:r>
            <a:r>
              <a:rPr kumimoji="0" lang="bn-IN" sz="2000" b="0" i="0" u="none" strike="noStrike" cap="none" normalizeH="0" baseline="0" dirty="0" smtClean="0">
                <a:ln>
                  <a:noFill/>
                </a:ln>
                <a:solidFill>
                  <a:schemeClr val="tx1"/>
                </a:solidFill>
                <a:effectLst/>
                <a:latin typeface="NikoshBAN" pitchFamily="2" charset="0"/>
                <a:cs typeface="NikoshBAN" pitchFamily="2" charset="0"/>
              </a:rPr>
              <a:t>বিশ্বের আর কোন জাতি আমাদের চেয়ে স্বীকৃতির বেশি দাবিদার হতে পারে না। কেননা</a:t>
            </a:r>
            <a:r>
              <a:rPr kumimoji="0" lang="en-US" sz="2000" b="0" i="0" u="none" strike="noStrike" cap="none" normalizeH="0" baseline="0" dirty="0" smtClean="0">
                <a:ln>
                  <a:noFill/>
                </a:ln>
                <a:solidFill>
                  <a:schemeClr val="tx1"/>
                </a:solidFill>
                <a:effectLst/>
                <a:latin typeface="NikoshBAN" pitchFamily="2" charset="0"/>
                <a:cs typeface="NikoshBAN" pitchFamily="2" charset="0"/>
              </a:rPr>
              <a:t>, </a:t>
            </a:r>
            <a:r>
              <a:rPr kumimoji="0" lang="bn-IN" sz="2000" b="0" i="0" u="none" strike="noStrike" cap="none" normalizeH="0" baseline="0" dirty="0" smtClean="0">
                <a:ln>
                  <a:noFill/>
                </a:ln>
                <a:solidFill>
                  <a:schemeClr val="tx1"/>
                </a:solidFill>
                <a:effectLst/>
                <a:latin typeface="NikoshBAN" pitchFamily="2" charset="0"/>
                <a:cs typeface="NikoshBAN" pitchFamily="2" charset="0"/>
              </a:rPr>
              <a:t>আর কোন জাতি আমাদের চাইতে কঠোরতর সংগ্রাম করেনি। অধিকতর ত্যাগ স্বীকার করেনি।</a:t>
            </a:r>
            <a:r>
              <a:rPr kumimoji="0" lang="bn-IN" sz="2000" b="0" i="0" u="none" strike="noStrike" cap="none" normalizeH="0" dirty="0" smtClean="0">
                <a:ln>
                  <a:noFill/>
                </a:ln>
                <a:solidFill>
                  <a:schemeClr val="tx1"/>
                </a:solidFill>
                <a:effectLst/>
                <a:latin typeface="NikoshBAN" pitchFamily="2" charset="0"/>
                <a:cs typeface="NikoshBAN" pitchFamily="2" charset="0"/>
              </a:rPr>
              <a:t> </a:t>
            </a:r>
            <a:r>
              <a:rPr kumimoji="0" lang="bn-IN" sz="2000" b="0" i="0" u="none" strike="noStrike" cap="none" normalizeH="0" baseline="0" dirty="0" smtClean="0">
                <a:ln>
                  <a:noFill/>
                </a:ln>
                <a:solidFill>
                  <a:schemeClr val="tx1"/>
                </a:solidFill>
                <a:effectLst/>
                <a:latin typeface="NikoshBAN" pitchFamily="2" charset="0"/>
                <a:cs typeface="NikoshBAN" pitchFamily="2" charset="0"/>
              </a:rPr>
              <a:t>জয়বাংলা।</a:t>
            </a:r>
            <a:r>
              <a:rPr lang="bn-IN" sz="2000" dirty="0" smtClean="0">
                <a:solidFill>
                  <a:schemeClr val="tx1"/>
                </a:solidFill>
                <a:latin typeface="NikoshBAN" pitchFamily="2" charset="0"/>
                <a:cs typeface="NikoshBAN" pitchFamily="2" charset="0"/>
              </a:rPr>
              <a:t>  </a:t>
            </a:r>
            <a:r>
              <a:rPr kumimoji="0" lang="en-US" sz="2000" b="0" i="0" u="none" strike="noStrike" cap="none" normalizeH="0" baseline="0" dirty="0" smtClean="0">
                <a:ln>
                  <a:noFill/>
                </a:ln>
                <a:solidFill>
                  <a:srgbClr val="202122"/>
                </a:solidFill>
                <a:effectLst/>
                <a:latin typeface="NikoshBAN" pitchFamily="2"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cs typeface="NikoshBAN" pitchFamily="2" charset="0"/>
              </a:rPr>
              <a:t>অর্থাৎ এর মধ্যদিয়েই প্রধানমন্ত্রী দেশী বিদেশী সাংবাদিকদের মাধ্যমে আন্তর্জাতিক সম্প্রদায়ের উদ্দেশ্য বাংলাদেশকে স্বীকৃতি প্রদানের আহ্বান জানালেন</a:t>
            </a:r>
            <a:r>
              <a:rPr kumimoji="0" lang="en-US" sz="2000" b="0" i="0" u="none" strike="noStrike" cap="none" normalizeH="0" baseline="0" dirty="0" smtClean="0">
                <a:ln>
                  <a:noFill/>
                </a:ln>
                <a:solidFill>
                  <a:srgbClr val="202122"/>
                </a:solidFill>
                <a:effectLst/>
                <a:latin typeface="NikoshBAN" pitchFamily="2"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cs typeface="NikoshBAN" pitchFamily="2" charset="0"/>
              </a:rPr>
              <a:t>আর এভাবেই মুক্তিযুদ্ধকালীন সময়ে</a:t>
            </a:r>
            <a:r>
              <a:rPr kumimoji="0" lang="en-US" sz="2000" b="0" i="0" u="none" strike="noStrike" cap="none" normalizeH="0" baseline="0" dirty="0" smtClean="0">
                <a:ln>
                  <a:noFill/>
                </a:ln>
                <a:solidFill>
                  <a:srgbClr val="202122"/>
                </a:solidFill>
                <a:effectLst/>
                <a:latin typeface="NikoshBAN" pitchFamily="2" charset="0"/>
                <a:cs typeface="NikoshBAN" pitchFamily="2" charset="0"/>
              </a:rPr>
              <a:t> </a:t>
            </a:r>
            <a:r>
              <a:rPr kumimoji="0" lang="bn-IN" sz="2000" b="0" i="0" u="none" strike="noStrike" cap="none" normalizeH="0" baseline="0" dirty="0" smtClean="0">
                <a:ln>
                  <a:noFill/>
                </a:ln>
                <a:solidFill>
                  <a:srgbClr val="0645AD"/>
                </a:solidFill>
                <a:effectLst/>
                <a:latin typeface="NikoshBAN" pitchFamily="2" charset="0"/>
                <a:cs typeface="NikoshBAN" pitchFamily="2" charset="0"/>
              </a:rPr>
              <a:t>গণপ্রজাতন্ত্রী বাংলাদেশ সরকারের</a:t>
            </a:r>
            <a:r>
              <a:rPr kumimoji="0" lang="en-US" sz="2000" b="0" i="0" u="none" strike="noStrike" cap="none" normalizeH="0" baseline="0" dirty="0" smtClean="0">
                <a:ln>
                  <a:noFill/>
                </a:ln>
                <a:solidFill>
                  <a:srgbClr val="202122"/>
                </a:solidFill>
                <a:effectLst/>
                <a:latin typeface="NikoshBAN" pitchFamily="2" charset="0"/>
                <a:cs typeface="NikoshBAN" pitchFamily="2" charset="0"/>
              </a:rPr>
              <a:t> </a:t>
            </a:r>
            <a:r>
              <a:rPr kumimoji="0" lang="bn-IN" sz="2000" b="0" i="0" u="none" strike="noStrike" cap="none" normalizeH="0" baseline="0" dirty="0" smtClean="0">
                <a:ln>
                  <a:noFill/>
                </a:ln>
                <a:solidFill>
                  <a:srgbClr val="202122"/>
                </a:solidFill>
                <a:effectLst/>
                <a:latin typeface="NikoshBAN" pitchFamily="2" charset="0"/>
                <a:cs typeface="NikoshBAN" pitchFamily="2" charset="0"/>
              </a:rPr>
              <a:t>সূচনা হল।</a:t>
            </a:r>
            <a:endParaRPr kumimoji="0" lang="en-US" sz="2000" b="0" i="0" u="none" strike="noStrike" cap="none" normalizeH="0" baseline="0" dirty="0" smtClean="0">
              <a:ln>
                <a:noFill/>
              </a:ln>
              <a:solidFill>
                <a:schemeClr val="tx1"/>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lc="http://schemas.openxmlformats.org/drawingml/2006/lockedCanvas" xmlns="" xmlns:a16="http://schemas.microsoft.com/office/drawing/2014/main" id="{1C6469BE-DED8-42F0-BF72-79ECA74422CC}"/>
              </a:ext>
            </a:extLst>
          </p:cNvPr>
          <p:cNvSpPr/>
          <p:nvPr/>
        </p:nvSpPr>
        <p:spPr>
          <a:xfrm>
            <a:off x="-1524000" y="0"/>
            <a:ext cx="12192000" cy="6858000"/>
          </a:xfrm>
          <a:prstGeom prst="frame">
            <a:avLst>
              <a:gd name="adj1" fmla="val 3804"/>
            </a:avLst>
          </a:prstGeom>
          <a:solidFill>
            <a:srgbClr val="FFFF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a:solidFill>
                <a:schemeClr val="tx1"/>
              </a:solidFill>
            </a:endParaRPr>
          </a:p>
        </p:txBody>
      </p:sp>
      <p:sp>
        <p:nvSpPr>
          <p:cNvPr id="6" name="TextBox 5"/>
          <p:cNvSpPr txBox="1"/>
          <p:nvPr/>
        </p:nvSpPr>
        <p:spPr>
          <a:xfrm>
            <a:off x="-1295400" y="228600"/>
            <a:ext cx="11658600" cy="63709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bn-IN"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pic>
        <p:nvPicPr>
          <p:cNvPr id="7" name="Picture 6">
            <a:extLst>
              <a:ext uri="{FF2B5EF4-FFF2-40B4-BE49-F238E27FC236}">
                <a16:creationId xmlns="" xmlns:a16="http://schemas.microsoft.com/office/drawing/2014/main" id="{C99A57CD-EF2A-4AF0-BD36-6CF4786B4A51}"/>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 y="304801"/>
            <a:ext cx="2895600" cy="312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 xmlns:a16="http://schemas.microsoft.com/office/drawing/2014/main" id="{2A83E84C-A05E-40B1-A63E-CE730A239611}"/>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24200" y="304801"/>
            <a:ext cx="3048000" cy="3124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 xmlns:a16="http://schemas.microsoft.com/office/drawing/2014/main" id="{1EA0EB37-DFB3-4B6A-9A3C-3930E34940AE}"/>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24600" y="304800"/>
            <a:ext cx="26670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 xmlns:a16="http://schemas.microsoft.com/office/drawing/2014/main" id="{2E046FD7-C2EF-46C6-9811-9B4EB2911504}"/>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2400" y="3581400"/>
            <a:ext cx="2667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9" descr="C:\Users\Rafiq\Desktop\৫ম শ্রেণি সমাজ  মুক্তিযুদ্ধ্ব\xfdgfvD.jpg"/>
          <p:cNvPicPr>
            <a:picLocks noChangeAspect="1" noChangeArrowheads="1"/>
          </p:cNvPicPr>
          <p:nvPr/>
        </p:nvPicPr>
        <p:blipFill>
          <a:blip r:embed="rId6"/>
          <a:srcRect/>
          <a:stretch>
            <a:fillRect/>
          </a:stretch>
        </p:blipFill>
        <p:spPr bwMode="auto">
          <a:xfrm>
            <a:off x="2895600" y="3581400"/>
            <a:ext cx="3276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6" descr="C:\Users\Rafiq\Desktop\৫ম শ্রেণি সমাজ  মুক্তিযুদ্ধ্ব\vbnd.jpg"/>
          <p:cNvPicPr>
            <a:picLocks noChangeAspect="1" noChangeArrowheads="1"/>
          </p:cNvPicPr>
          <p:nvPr/>
        </p:nvPicPr>
        <p:blipFill>
          <a:blip r:embed="rId7"/>
          <a:srcRect/>
          <a:stretch>
            <a:fillRect/>
          </a:stretch>
        </p:blipFill>
        <p:spPr bwMode="auto">
          <a:xfrm>
            <a:off x="6248400" y="3581400"/>
            <a:ext cx="2743200" cy="2930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itle 1"/>
          <p:cNvSpPr txBox="1">
            <a:spLocks/>
          </p:cNvSpPr>
          <p:nvPr/>
        </p:nvSpPr>
        <p:spPr>
          <a:xfrm>
            <a:off x="1371600" y="3200400"/>
            <a:ext cx="6324600" cy="533400"/>
          </a:xfrm>
          <a:prstGeom prst="rect">
            <a:avLst/>
          </a:prstGeom>
          <a:solidFill>
            <a:schemeClr val="accent6">
              <a:lumMod val="60000"/>
              <a:lumOff val="40000"/>
            </a:schemeClr>
          </a:soli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আমরা</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কি</a:t>
            </a:r>
            <a:r>
              <a:rPr lang="bn-IN" sz="2800" b="1" dirty="0" smtClean="0">
                <a:solidFill>
                  <a:schemeClr val="tx1"/>
                </a:solidFill>
                <a:latin typeface="NikoshBAN" pitchFamily="2" charset="0"/>
                <a:cs typeface="NikoshBAN" pitchFamily="2" charset="0"/>
              </a:rPr>
              <a:t>ছু</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en-US" sz="2800" b="1" i="0" u="none" strike="noStrike" kern="1200" cap="none" spc="0" normalizeH="0" baseline="0" noProof="0" dirty="0" err="1" smtClean="0">
                <a:ln>
                  <a:noFill/>
                </a:ln>
                <a:solidFill>
                  <a:schemeClr val="tx1"/>
                </a:solidFill>
                <a:effectLst/>
                <a:uLnTx/>
                <a:uFillTx/>
                <a:latin typeface="NikoshBAN" pitchFamily="2" charset="0"/>
                <a:ea typeface="+mn-ea"/>
                <a:cs typeface="NikoshBAN" pitchFamily="2" charset="0"/>
              </a:rPr>
              <a:t>ছবি</a:t>
            </a:r>
            <a:r>
              <a:rPr kumimoji="0" lang="en-US"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2800" b="1"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লক্ষ্য</a:t>
            </a:r>
            <a:r>
              <a:rPr kumimoji="0" lang="bn-IN" sz="2800" b="1" i="0" u="none" strike="noStrike" kern="1200" cap="none" spc="0" normalizeH="0" noProof="0" dirty="0" smtClean="0">
                <a:ln>
                  <a:noFill/>
                </a:ln>
                <a:solidFill>
                  <a:schemeClr val="tx1"/>
                </a:solidFill>
                <a:effectLst/>
                <a:uLnTx/>
                <a:uFillTx/>
                <a:latin typeface="NikoshBAN" pitchFamily="2" charset="0"/>
                <a:ea typeface="+mn-ea"/>
                <a:cs typeface="NikoshBAN" pitchFamily="2" charset="0"/>
              </a:rPr>
              <a:t> করি </a:t>
            </a:r>
            <a:endParaRPr kumimoji="0" lang="en-US" sz="2800" b="1"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1395</Words>
  <Application>Microsoft Office PowerPoint</Application>
  <PresentationFormat>On-screen Show (4:3)</PresentationFormat>
  <Paragraphs>473</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98</cp:revision>
  <dcterms:created xsi:type="dcterms:W3CDTF">2006-08-16T00:00:00Z</dcterms:created>
  <dcterms:modified xsi:type="dcterms:W3CDTF">2021-07-14T16:40:32Z</dcterms:modified>
</cp:coreProperties>
</file>