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20" r:id="rId1"/>
  </p:sldMasterIdLst>
  <p:notesMasterIdLst>
    <p:notesMasterId r:id="rId2"/>
  </p:notesMasterIdLst>
  <p:sldIdLst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howGuides="1" snapToGrid="0">
      <p:cViewPr varScale="1">
        <p:scale>
          <a:sx n="67" d="100"/>
          <a:sy n="67" d="100"/>
        </p:scale>
        <p:origin x="756" y="-3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A922-BD18-4E36-8E69-9C9C2C8CDE20}" type="datetimeFigureOut">
              <a:rPr lang="en-US" smtClean="0"/>
              <a:t>31-Jan-2020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>
            <a:off x="2487971" y="3429000"/>
            <a:ext cx="6580409" cy="2606040"/>
          </a:xfrm>
          <a:prstGeom prst="rect"/>
        </p:spPr>
        <p:txBody>
          <a:bodyPr rtlCol="0" wrap="square">
            <a:spAutoFit/>
          </a:bodyPr>
          <a:p>
            <a:r>
              <a:rPr altLang="en-US" sz="16800" lang="en-US">
                <a:solidFill>
                  <a:srgbClr val="008000"/>
                </a:solidFill>
              </a:rPr>
              <a:t>স</a:t>
            </a:r>
            <a:r>
              <a:rPr altLang="en-US" sz="16800" lang="en-US">
                <a:solidFill>
                  <a:srgbClr val="008000"/>
                </a:solidFill>
              </a:rPr>
              <a:t>্</a:t>
            </a:r>
            <a:r>
              <a:rPr altLang="en-US" sz="16800" lang="en-US">
                <a:solidFill>
                  <a:srgbClr val="008000"/>
                </a:solidFill>
              </a:rPr>
              <a:t>ব</a:t>
            </a:r>
            <a:r>
              <a:rPr altLang="en-US" sz="16800" lang="en-US">
                <a:solidFill>
                  <a:srgbClr val="008000"/>
                </a:solidFill>
              </a:rPr>
              <a:t>া</a:t>
            </a:r>
            <a:r>
              <a:rPr altLang="en-US" sz="16800" lang="en-US">
                <a:solidFill>
                  <a:srgbClr val="008000"/>
                </a:solidFill>
              </a:rPr>
              <a:t>গ</a:t>
            </a:r>
            <a:r>
              <a:rPr altLang="en-US" sz="16800" lang="en-US">
                <a:solidFill>
                  <a:srgbClr val="008000"/>
                </a:solidFill>
              </a:rPr>
              <a:t>ত</a:t>
            </a:r>
            <a:r>
              <a:rPr altLang="en-US" sz="16800" lang="en-US">
                <a:solidFill>
                  <a:srgbClr val="008000"/>
                </a:solidFill>
              </a:rPr>
              <a:t>ম</a:t>
            </a:r>
            <a:endParaRPr sz="168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3"/>
          <p:cNvSpPr/>
          <p:nvPr/>
        </p:nvSpPr>
        <p:spPr>
          <a:xfrm>
            <a:off x="609600" y="0"/>
            <a:ext cx="12191999" cy="6729413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TextBox 4"/>
          <p:cNvSpPr txBox="1"/>
          <p:nvPr/>
        </p:nvSpPr>
        <p:spPr>
          <a:xfrm>
            <a:off x="1000125" y="0"/>
            <a:ext cx="10487025" cy="2047240"/>
          </a:xfrm>
          <a:prstGeom prst="rect"/>
          <a:noFill/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6600" lang="bn-BD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b="1" dirty="0" sz="66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b="1" dirty="0" sz="6600" lang="bn-BD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ওয়াজিব হওয়ার শর্তাবলী </a:t>
            </a:r>
            <a:endParaRPr b="1" dirty="0" sz="66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495800" y="1371601"/>
            <a:ext cx="3772862" cy="1458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97163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t="31499" b="31499"/>
          <a:stretch>
            <a:fillRect/>
          </a:stretch>
        </p:blipFill>
        <p:spPr>
          <a:xfrm>
            <a:off x="4493802" y="4519112"/>
            <a:ext cx="3774860" cy="1805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619" name="TextBox 8"/>
          <p:cNvSpPr txBox="1"/>
          <p:nvPr/>
        </p:nvSpPr>
        <p:spPr>
          <a:xfrm>
            <a:off x="685800" y="1905000"/>
            <a:ext cx="36576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ar-SA">
                <a:solidFill>
                  <a:srgbClr val="FFC000"/>
                </a:solidFill>
                <a:latin typeface="NikoshBAN" panose="02000000000000000000" pitchFamily="2" charset="0"/>
              </a:rPr>
              <a:t>ان يكون حرا</a:t>
            </a:r>
            <a:endParaRPr b="1" dirty="0" sz="4000" lang="en-US">
              <a:solidFill>
                <a:srgbClr val="FFC000"/>
              </a:solidFill>
              <a:latin typeface="NikoshBAN" panose="02000000000000000000" pitchFamily="2" charset="0"/>
            </a:endParaRPr>
          </a:p>
        </p:txBody>
      </p:sp>
      <p:sp>
        <p:nvSpPr>
          <p:cNvPr id="1048620" name="TextBox 9"/>
          <p:cNvSpPr txBox="1"/>
          <p:nvPr/>
        </p:nvSpPr>
        <p:spPr>
          <a:xfrm>
            <a:off x="533400" y="3505200"/>
            <a:ext cx="36576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ar-SA">
                <a:solidFill>
                  <a:srgbClr val="7030A0"/>
                </a:solidFill>
                <a:latin typeface="NikoshBAN" panose="02000000000000000000" pitchFamily="2" charset="0"/>
              </a:rPr>
              <a:t> ان يكون صحيحا</a:t>
            </a:r>
            <a:endParaRPr b="1" dirty="0" sz="3600" lang="en-US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1048621" name="TextBox 10"/>
          <p:cNvSpPr txBox="1"/>
          <p:nvPr/>
        </p:nvSpPr>
        <p:spPr>
          <a:xfrm>
            <a:off x="609600" y="5267980"/>
            <a:ext cx="36576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ar-SA">
                <a:solidFill>
                  <a:schemeClr val="accent2"/>
                </a:solidFill>
                <a:latin typeface="NikoshBAN" panose="02000000000000000000" pitchFamily="2" charset="0"/>
              </a:rPr>
              <a:t>ان يكون بالغا</a:t>
            </a:r>
            <a:endParaRPr b="1" dirty="0" sz="4000" lang="en-US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TextBox 11"/>
          <p:cNvSpPr txBox="1"/>
          <p:nvPr/>
        </p:nvSpPr>
        <p:spPr>
          <a:xfrm>
            <a:off x="8903932" y="1752600"/>
            <a:ext cx="2830869" cy="707886"/>
          </a:xfrm>
          <a:prstGeom prst="rect"/>
          <a:noFill/>
          <a:ln w="28575">
            <a:noFill/>
          </a:ln>
        </p:spPr>
        <p:txBody>
          <a:bodyPr rtlCol="0" wrap="square">
            <a:spAutoFit/>
          </a:bodyPr>
          <a:p>
            <a:pPr algn="ctr"/>
            <a:r>
              <a:rPr b="1" dirty="0" sz="4000" lang="bn-BD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  <a:endParaRPr b="1" dirty="0" sz="4000" lang="en-US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TextBox 12"/>
          <p:cNvSpPr txBox="1"/>
          <p:nvPr/>
        </p:nvSpPr>
        <p:spPr>
          <a:xfrm>
            <a:off x="8950143" y="3482042"/>
            <a:ext cx="2784762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bn-BD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হওয়া </a:t>
            </a:r>
            <a:endParaRPr b="1" dirty="0" sz="4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TextBox 13"/>
          <p:cNvSpPr txBox="1"/>
          <p:nvPr/>
        </p:nvSpPr>
        <p:spPr>
          <a:xfrm>
            <a:off x="8926869" y="5191780"/>
            <a:ext cx="2784762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হওয়া </a:t>
            </a:r>
            <a:endParaRPr b="1" dirty="0" sz="4000" lang="en-US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493802" y="2723500"/>
            <a:ext cx="3774860" cy="15634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3"/>
          <p:cNvSpPr/>
          <p:nvPr/>
        </p:nvSpPr>
        <p:spPr>
          <a:xfrm>
            <a:off x="0" y="0"/>
            <a:ext cx="12192000" cy="6858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16-Point Star 4"/>
          <p:cNvSpPr/>
          <p:nvPr/>
        </p:nvSpPr>
        <p:spPr>
          <a:xfrm>
            <a:off x="3000375" y="500064"/>
            <a:ext cx="6200775" cy="2395538"/>
          </a:xfrm>
          <a:prstGeom prst="star16"/>
          <a:ln w="1905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TextBox 5"/>
          <p:cNvSpPr txBox="1"/>
          <p:nvPr/>
        </p:nvSpPr>
        <p:spPr>
          <a:xfrm>
            <a:off x="4919661" y="1128712"/>
            <a:ext cx="3052763" cy="2047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600" lang="bn-BD">
                <a:solidFill>
                  <a:srgbClr val="0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b="1" dirty="0" sz="6600" lang="en-US">
              <a:solidFill>
                <a:srgbClr val="0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8" name="TextBox 6"/>
          <p:cNvSpPr txBox="1"/>
          <p:nvPr/>
        </p:nvSpPr>
        <p:spPr>
          <a:xfrm>
            <a:off x="857251" y="4052889"/>
            <a:ext cx="10487024" cy="1894840"/>
          </a:xfrm>
          <a:prstGeom prst="rect"/>
          <a:noFill/>
          <a:ln w="28575">
            <a:noFill/>
          </a:ln>
        </p:spPr>
        <p:txBody>
          <a:bodyPr rtlCol="0" wrap="square">
            <a:spAutoFit/>
          </a:bodyPr>
          <a:p>
            <a:pPr algn="ctr" indent="-514350" marL="514350">
              <a:buFont typeface="Wingdings" panose="05000000000000000000" pitchFamily="2" charset="2"/>
              <a:buChar char="q"/>
            </a:pPr>
            <a:r>
              <a:rPr b="1" dirty="0" sz="6000" lang="bn-BD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৪টি শর্ত লিখ। </a:t>
            </a:r>
            <a:endParaRPr b="1" dirty="0" sz="6000" lang="en-US">
              <a:solidFill>
                <a:srgbClr val="65FF6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3"/>
          <p:cNvSpPr/>
          <p:nvPr/>
        </p:nvSpPr>
        <p:spPr>
          <a:xfrm>
            <a:off x="128588" y="0"/>
            <a:ext cx="12192000" cy="6858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3800" lang="bn-BD" smtClean="0">
                <a:solidFill>
                  <a:srgbClr val="008000"/>
                </a:solidFill>
              </a:rPr>
              <a:t>দলীয় কাজ</a:t>
            </a:r>
            <a:endParaRPr b="1" dirty="0" sz="13800" lang="bn-BD" smtClean="0">
              <a:solidFill>
                <a:srgbClr val="008000"/>
              </a:solidFill>
            </a:endParaRPr>
          </a:p>
          <a:p>
            <a:pPr algn="ctr"/>
            <a:r>
              <a:rPr b="1" dirty="0" sz="6600" lang="bn-BD" smtClean="0">
                <a:solidFill>
                  <a:srgbClr val="008000"/>
                </a:solidFill>
              </a:rPr>
              <a:t>জুমার সালাত ওয়াজিব হওয়ার শর্তগুলো ধারাবাহিক ভাবে লিখ। </a:t>
            </a:r>
            <a:endParaRPr b="1" dirty="0" sz="66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3"/>
          <p:cNvSpPr/>
          <p:nvPr/>
        </p:nvSpPr>
        <p:spPr>
          <a:xfrm>
            <a:off x="0" y="0"/>
            <a:ext cx="12191999" cy="6858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Rounded Rectangle 4"/>
          <p:cNvSpPr/>
          <p:nvPr/>
        </p:nvSpPr>
        <p:spPr>
          <a:xfrm>
            <a:off x="3471863" y="965915"/>
            <a:ext cx="5715000" cy="1171978"/>
          </a:xfrm>
          <a:prstGeom prst="roundRect"/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1500" lang="en-US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b="1" dirty="0" sz="11500" lang="en-US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1500" lang="en-US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="1" dirty="0" sz="11500" lang="en-US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1500" lang="en-US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Rectangle 5"/>
          <p:cNvSpPr/>
          <p:nvPr/>
        </p:nvSpPr>
        <p:spPr>
          <a:xfrm>
            <a:off x="828675" y="2400300"/>
            <a:ext cx="10129838" cy="2738370"/>
          </a:xfrm>
          <a:prstGeom prst="rect"/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b="1" dirty="0" sz="54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শুক্রবার যেন সপ্তাহিক ঈদের দিন” কথাটি বুঝিয়ে বল। ( ০৮ লাইনের মধ্যে লিখে আনবে )  </a:t>
            </a:r>
            <a:endParaRPr b="1" dirty="0" sz="54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 txBox="1"/>
          <p:nvPr/>
        </p:nvSpPr>
        <p:spPr>
          <a:xfrm>
            <a:off x="1169227" y="3219450"/>
            <a:ext cx="8918364" cy="1615439"/>
          </a:xfrm>
          <a:prstGeom prst="rect"/>
        </p:spPr>
        <p:txBody>
          <a:bodyPr rtlCol="0" wrap="square">
            <a:spAutoFit/>
          </a:bodyPr>
          <a:p>
            <a:r>
              <a:rPr altLang="en-US" sz="10300" lang="en-US">
                <a:solidFill>
                  <a:srgbClr val="008000"/>
                </a:solidFill>
              </a:rPr>
              <a:t>স</a:t>
            </a:r>
            <a:r>
              <a:rPr altLang="en-US" sz="10300" lang="en-US">
                <a:solidFill>
                  <a:srgbClr val="008000"/>
                </a:solidFill>
              </a:rPr>
              <a:t>ব</a:t>
            </a:r>
            <a:r>
              <a:rPr altLang="en-US" sz="10300" lang="en-US">
                <a:solidFill>
                  <a:srgbClr val="008000"/>
                </a:solidFill>
              </a:rPr>
              <a:t>া</a:t>
            </a:r>
            <a:r>
              <a:rPr altLang="en-US" sz="10300" lang="en-US">
                <a:solidFill>
                  <a:srgbClr val="008000"/>
                </a:solidFill>
              </a:rPr>
              <a:t>ই</a:t>
            </a:r>
            <a:r>
              <a:rPr altLang="en-US" sz="10300" lang="en-US">
                <a:solidFill>
                  <a:srgbClr val="008000"/>
                </a:solidFill>
              </a:rPr>
              <a:t>ক</a:t>
            </a:r>
            <a:r>
              <a:rPr altLang="en-US" sz="10300" lang="en-US">
                <a:solidFill>
                  <a:srgbClr val="008000"/>
                </a:solidFill>
              </a:rPr>
              <a:t>ে</a:t>
            </a:r>
            <a:r>
              <a:rPr altLang="en-US" sz="10300" lang="en-US">
                <a:solidFill>
                  <a:srgbClr val="008000"/>
                </a:solidFill>
              </a:rPr>
              <a:t> </a:t>
            </a:r>
            <a:r>
              <a:rPr altLang="en-US" sz="10300" lang="en-US">
                <a:solidFill>
                  <a:srgbClr val="008000"/>
                </a:solidFill>
              </a:rPr>
              <a:t> </a:t>
            </a:r>
            <a:r>
              <a:rPr altLang="en-US" sz="10300" lang="en-US">
                <a:solidFill>
                  <a:srgbClr val="008000"/>
                </a:solidFill>
              </a:rPr>
              <a:t>ধ</a:t>
            </a:r>
            <a:r>
              <a:rPr altLang="en-US" sz="10300" lang="en-US">
                <a:solidFill>
                  <a:srgbClr val="008000"/>
                </a:solidFill>
              </a:rPr>
              <a:t>ন</a:t>
            </a:r>
            <a:r>
              <a:rPr altLang="en-US" sz="10300" lang="en-US">
                <a:solidFill>
                  <a:srgbClr val="008000"/>
                </a:solidFill>
              </a:rPr>
              <a:t>্</a:t>
            </a:r>
            <a:r>
              <a:rPr altLang="en-US" sz="10300" lang="en-US">
                <a:solidFill>
                  <a:srgbClr val="008000"/>
                </a:solidFill>
              </a:rPr>
              <a:t>য</a:t>
            </a:r>
            <a:r>
              <a:rPr altLang="en-US" sz="10300" lang="en-US">
                <a:solidFill>
                  <a:srgbClr val="008000"/>
                </a:solidFill>
              </a:rPr>
              <a:t>ব</a:t>
            </a:r>
            <a:r>
              <a:rPr altLang="en-US" sz="10300" lang="en-US">
                <a:solidFill>
                  <a:srgbClr val="008000"/>
                </a:solidFill>
              </a:rPr>
              <a:t>া</a:t>
            </a:r>
            <a:r>
              <a:rPr altLang="en-US" sz="10300" lang="en-US">
                <a:solidFill>
                  <a:srgbClr val="008000"/>
                </a:solidFill>
              </a:rPr>
              <a:t>দ</a:t>
            </a:r>
            <a:endParaRPr sz="103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1"/>
          <p:cNvSpPr/>
          <p:nvPr/>
        </p:nvSpPr>
        <p:spPr>
          <a:xfrm>
            <a:off x="0" y="0"/>
            <a:ext cx="12192000" cy="6858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7200" lang="bn-BD">
                <a:solidFill>
                  <a:srgbClr val="FFC000"/>
                </a:solidFill>
              </a:rPr>
              <a:t>শিক্ষক পরিচিতি</a:t>
            </a:r>
          </a:p>
          <a:p>
            <a:pPr algn="ctr"/>
            <a:endParaRPr b="1" dirty="0" sz="4800" lang="bn-BD">
              <a:solidFill>
                <a:srgbClr val="C00000"/>
              </a:solidFill>
            </a:endParaRPr>
          </a:p>
          <a:p>
            <a:pPr algn="ctr"/>
            <a:r>
              <a:rPr altLang="en-US" b="1" dirty="0" sz="4600" lang="zh-CN">
                <a:solidFill>
                  <a:srgbClr val="6600CC"/>
                </a:solidFill>
              </a:rPr>
              <a:t>আ</a:t>
            </a:r>
            <a:r>
              <a:rPr altLang="en-US" b="1" dirty="0" sz="4600" lang="zh-CN">
                <a:solidFill>
                  <a:srgbClr val="6600CC"/>
                </a:solidFill>
              </a:rPr>
              <a:t>হ</a:t>
            </a:r>
            <a:r>
              <a:rPr altLang="en-US" b="1" dirty="0" sz="4600" lang="zh-CN">
                <a:solidFill>
                  <a:srgbClr val="6600CC"/>
                </a:solidFill>
              </a:rPr>
              <a:t>া</a:t>
            </a:r>
            <a:r>
              <a:rPr altLang="en-US" b="1" dirty="0" sz="4600" lang="zh-CN">
                <a:solidFill>
                  <a:srgbClr val="6600CC"/>
                </a:solidFill>
              </a:rPr>
              <a:t>ম</a:t>
            </a:r>
            <a:r>
              <a:rPr altLang="en-US" b="1" dirty="0" sz="4600" lang="zh-CN">
                <a:solidFill>
                  <a:srgbClr val="6600CC"/>
                </a:solidFill>
              </a:rPr>
              <a:t>্</a:t>
            </a:r>
            <a:r>
              <a:rPr altLang="en-US" b="1" dirty="0" sz="4600" lang="zh-CN">
                <a:solidFill>
                  <a:srgbClr val="6600CC"/>
                </a:solidFill>
              </a:rPr>
              <a:t>ম</a:t>
            </a:r>
            <a:r>
              <a:rPr altLang="en-US" b="1" dirty="0" sz="4600" lang="zh-CN">
                <a:solidFill>
                  <a:srgbClr val="6600CC"/>
                </a:solidFill>
              </a:rPr>
              <a:t>দ</a:t>
            </a:r>
            <a:r>
              <a:rPr altLang="zh-CN" b="1" dirty="0" sz="4600" lang="en-US">
                <a:solidFill>
                  <a:srgbClr val="6600CC"/>
                </a:solidFill>
              </a:rPr>
              <a:t> </a:t>
            </a:r>
            <a:r>
              <a:rPr altLang="en-US" b="1" dirty="0" sz="4600" lang="zh-CN">
                <a:solidFill>
                  <a:srgbClr val="6600CC"/>
                </a:solidFill>
              </a:rPr>
              <a:t>আ</a:t>
            </a:r>
            <a:r>
              <a:rPr altLang="en-US" b="1" dirty="0" sz="4600" lang="zh-CN">
                <a:solidFill>
                  <a:srgbClr val="6600CC"/>
                </a:solidFill>
              </a:rPr>
              <a:t>ল</a:t>
            </a:r>
            <a:r>
              <a:rPr altLang="en-US" b="1" dirty="0" sz="4600" lang="zh-CN">
                <a:solidFill>
                  <a:srgbClr val="6600CC"/>
                </a:solidFill>
              </a:rPr>
              <a:t>ী</a:t>
            </a:r>
            <a:r>
              <a:rPr altLang="zh-CN" b="1" dirty="0" sz="4600" lang="en-US">
                <a:solidFill>
                  <a:srgbClr val="6600CC"/>
                </a:solidFill>
              </a:rPr>
              <a:t> </a:t>
            </a:r>
            <a:r>
              <a:rPr altLang="en-US" b="1" dirty="0" sz="4600" lang="zh-CN">
                <a:solidFill>
                  <a:srgbClr val="6600CC"/>
                </a:solidFill>
              </a:rPr>
              <a:t>ম</a:t>
            </a:r>
            <a:r>
              <a:rPr altLang="en-US" b="1" dirty="0" sz="4600" lang="zh-CN">
                <a:solidFill>
                  <a:srgbClr val="6600CC"/>
                </a:solidFill>
              </a:rPr>
              <a:t>ী</a:t>
            </a:r>
            <a:r>
              <a:rPr altLang="en-US" b="1" dirty="0" sz="4600" lang="zh-CN">
                <a:solidFill>
                  <a:srgbClr val="6600CC"/>
                </a:solidFill>
              </a:rPr>
              <a:t>র</a:t>
            </a:r>
            <a:endParaRPr altLang="en-US" sz="4600" lang="zh-CN">
              <a:solidFill>
                <a:srgbClr val="6600CC"/>
              </a:solidFill>
            </a:endParaRPr>
          </a:p>
          <a:p>
            <a:pPr algn="ctr"/>
            <a:r>
              <a:rPr altLang="en-US" b="1" dirty="0" sz="3300" lang="zh-CN">
                <a:solidFill>
                  <a:srgbClr val="7030A0"/>
                </a:solidFill>
              </a:rPr>
              <a:t>স</a:t>
            </a:r>
            <a:r>
              <a:rPr altLang="en-US" b="1" dirty="0" sz="3300" lang="zh-CN">
                <a:solidFill>
                  <a:srgbClr val="7030A0"/>
                </a:solidFill>
              </a:rPr>
              <a:t>ি</a:t>
            </a:r>
            <a:r>
              <a:rPr altLang="en-US" b="1" dirty="0" sz="3300" lang="zh-CN">
                <a:solidFill>
                  <a:srgbClr val="7030A0"/>
                </a:solidFill>
              </a:rPr>
              <a:t>ন</a:t>
            </a:r>
            <a:r>
              <a:rPr altLang="en-US" b="1" dirty="0" sz="3300" lang="zh-CN">
                <a:solidFill>
                  <a:srgbClr val="7030A0"/>
                </a:solidFill>
              </a:rPr>
              <a:t>ি</a:t>
            </a:r>
            <a:r>
              <a:rPr altLang="en-US" b="1" dirty="0" sz="3300" lang="zh-CN">
                <a:solidFill>
                  <a:srgbClr val="7030A0"/>
                </a:solidFill>
              </a:rPr>
              <a:t>য়</a:t>
            </a:r>
            <a:r>
              <a:rPr altLang="en-US" b="1" dirty="0" sz="3300" lang="zh-CN">
                <a:solidFill>
                  <a:srgbClr val="7030A0"/>
                </a:solidFill>
              </a:rPr>
              <a:t>র</a:t>
            </a:r>
            <a:r>
              <a:rPr altLang="zh-CN" b="1" dirty="0" sz="3300" lang="en-US">
                <a:solidFill>
                  <a:srgbClr val="7030A0"/>
                </a:solidFill>
              </a:rPr>
              <a:t> </a:t>
            </a:r>
            <a:r>
              <a:rPr altLang="en-US" b="1" dirty="0" sz="3300" lang="zh-CN">
                <a:solidFill>
                  <a:srgbClr val="7030A0"/>
                </a:solidFill>
              </a:rPr>
              <a:t>ম</a:t>
            </a:r>
            <a:r>
              <a:rPr altLang="en-US" b="1" dirty="0" sz="3300" lang="zh-CN">
                <a:solidFill>
                  <a:srgbClr val="7030A0"/>
                </a:solidFill>
              </a:rPr>
              <a:t>ৌ</a:t>
            </a:r>
            <a:r>
              <a:rPr altLang="en-US" b="1" dirty="0" sz="3300" lang="zh-CN">
                <a:solidFill>
                  <a:srgbClr val="7030A0"/>
                </a:solidFill>
              </a:rPr>
              <a:t>ল</a:t>
            </a:r>
            <a:r>
              <a:rPr altLang="en-US" b="1" dirty="0" sz="3300" lang="zh-CN">
                <a:solidFill>
                  <a:srgbClr val="7030A0"/>
                </a:solidFill>
              </a:rPr>
              <a:t>ভ</a:t>
            </a:r>
            <a:r>
              <a:rPr altLang="en-US" b="1" dirty="0" sz="3300" lang="zh-CN">
                <a:solidFill>
                  <a:srgbClr val="7030A0"/>
                </a:solidFill>
              </a:rPr>
              <a:t>ী</a:t>
            </a:r>
            <a:r>
              <a:rPr altLang="zh-CN" b="1" dirty="0" sz="3300" lang="en-US">
                <a:solidFill>
                  <a:srgbClr val="7030A0"/>
                </a:solidFill>
              </a:rPr>
              <a:t>,</a:t>
            </a:r>
            <a:r>
              <a:rPr altLang="en-US" b="1" dirty="0" sz="3300" lang="zh-CN">
                <a:solidFill>
                  <a:srgbClr val="7030A0"/>
                </a:solidFill>
              </a:rPr>
              <a:t>গ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en-US" b="1" dirty="0" sz="3300" lang="zh-CN">
                <a:solidFill>
                  <a:srgbClr val="7030A0"/>
                </a:solidFill>
              </a:rPr>
              <a:t>ত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en-US" b="1" dirty="0" sz="3300" lang="zh-CN">
                <a:solidFill>
                  <a:srgbClr val="7030A0"/>
                </a:solidFill>
              </a:rPr>
              <a:t>ব</a:t>
            </a:r>
            <a:r>
              <a:rPr altLang="en-US" b="1" dirty="0" sz="3300" lang="zh-CN">
                <a:solidFill>
                  <a:srgbClr val="7030A0"/>
                </a:solidFill>
              </a:rPr>
              <a:t>ল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zh-CN" b="1" dirty="0" sz="3300" lang="en-US">
                <a:solidFill>
                  <a:srgbClr val="7030A0"/>
                </a:solidFill>
              </a:rPr>
              <a:t> </a:t>
            </a:r>
            <a:r>
              <a:rPr altLang="en-US" b="1" dirty="0" sz="3300" lang="zh-CN">
                <a:solidFill>
                  <a:srgbClr val="7030A0"/>
                </a:solidFill>
              </a:rPr>
              <a:t>দ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en-US" b="1" dirty="0" sz="3300" lang="zh-CN">
                <a:solidFill>
                  <a:srgbClr val="7030A0"/>
                </a:solidFill>
              </a:rPr>
              <a:t>খ</a:t>
            </a:r>
            <a:r>
              <a:rPr altLang="en-US" b="1" dirty="0" sz="3300" lang="zh-CN">
                <a:solidFill>
                  <a:srgbClr val="7030A0"/>
                </a:solidFill>
              </a:rPr>
              <a:t>ি</a:t>
            </a:r>
            <a:r>
              <a:rPr altLang="en-US" b="1" dirty="0" sz="3300" lang="zh-CN">
                <a:solidFill>
                  <a:srgbClr val="7030A0"/>
                </a:solidFill>
              </a:rPr>
              <a:t>ল</a:t>
            </a:r>
            <a:r>
              <a:rPr altLang="zh-CN" b="1" dirty="0" sz="3300" lang="en-US">
                <a:solidFill>
                  <a:srgbClr val="7030A0"/>
                </a:solidFill>
              </a:rPr>
              <a:t> </a:t>
            </a:r>
            <a:r>
              <a:rPr altLang="en-US" b="1" dirty="0" sz="3300" lang="zh-CN">
                <a:solidFill>
                  <a:srgbClr val="7030A0"/>
                </a:solidFill>
              </a:rPr>
              <a:t>ম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en-US" b="1" dirty="0" sz="3300" lang="zh-CN">
                <a:solidFill>
                  <a:srgbClr val="7030A0"/>
                </a:solidFill>
              </a:rPr>
              <a:t>দ</a:t>
            </a:r>
            <a:r>
              <a:rPr altLang="en-US" b="1" dirty="0" sz="3300" lang="zh-CN">
                <a:solidFill>
                  <a:srgbClr val="7030A0"/>
                </a:solidFill>
              </a:rPr>
              <a:t>্</a:t>
            </a:r>
            <a:r>
              <a:rPr altLang="en-US" b="1" dirty="0" sz="3300" lang="zh-CN">
                <a:solidFill>
                  <a:srgbClr val="7030A0"/>
                </a:solidFill>
              </a:rPr>
              <a:t>র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en-US" b="1" dirty="0" sz="3300" lang="zh-CN">
                <a:solidFill>
                  <a:srgbClr val="7030A0"/>
                </a:solidFill>
              </a:rPr>
              <a:t>স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zh-CN" b="1" dirty="0" sz="3300" lang="en-US">
                <a:solidFill>
                  <a:srgbClr val="7030A0"/>
                </a:solidFill>
              </a:rPr>
              <a:t>,</a:t>
            </a:r>
            <a:r>
              <a:rPr altLang="en-US" b="1" dirty="0" sz="3300" lang="zh-CN">
                <a:solidFill>
                  <a:srgbClr val="7030A0"/>
                </a:solidFill>
              </a:rPr>
              <a:t>চ</a:t>
            </a:r>
            <a:r>
              <a:rPr altLang="en-US" b="1" dirty="0" sz="3300" lang="zh-CN">
                <a:solidFill>
                  <a:srgbClr val="7030A0"/>
                </a:solidFill>
              </a:rPr>
              <a:t>ু</a:t>
            </a:r>
            <a:r>
              <a:rPr altLang="en-US" b="1" dirty="0" sz="3300" lang="zh-CN">
                <a:solidFill>
                  <a:srgbClr val="7030A0"/>
                </a:solidFill>
              </a:rPr>
              <a:t>ন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en-US" b="1" dirty="0" sz="3300" lang="zh-CN">
                <a:solidFill>
                  <a:srgbClr val="7030A0"/>
                </a:solidFill>
              </a:rPr>
              <a:t>র</a:t>
            </a:r>
            <a:r>
              <a:rPr altLang="en-US" b="1" dirty="0" sz="3300" lang="zh-CN">
                <a:solidFill>
                  <a:srgbClr val="7030A0"/>
                </a:solidFill>
              </a:rPr>
              <a:t>ু</a:t>
            </a:r>
            <a:r>
              <a:rPr altLang="en-US" b="1" dirty="0" sz="3300" lang="zh-CN">
                <a:solidFill>
                  <a:srgbClr val="7030A0"/>
                </a:solidFill>
              </a:rPr>
              <a:t>ঘ</a:t>
            </a:r>
            <a:r>
              <a:rPr altLang="en-US" b="1" dirty="0" sz="3300" lang="zh-CN">
                <a:solidFill>
                  <a:srgbClr val="7030A0"/>
                </a:solidFill>
              </a:rPr>
              <a:t>া</a:t>
            </a:r>
            <a:r>
              <a:rPr altLang="en-US" b="1" dirty="0" sz="3300" lang="zh-CN">
                <a:solidFill>
                  <a:srgbClr val="7030A0"/>
                </a:solidFill>
              </a:rPr>
              <a:t>ট</a:t>
            </a:r>
            <a:r>
              <a:rPr altLang="zh-CN" b="1" dirty="0" sz="3300" lang="en-US">
                <a:solidFill>
                  <a:srgbClr val="7030A0"/>
                </a:solidFill>
              </a:rPr>
              <a:t> </a:t>
            </a:r>
            <a:r>
              <a:rPr altLang="zh-CN" b="1" dirty="0" sz="3300" lang="en-US">
                <a:solidFill>
                  <a:srgbClr val="7030A0"/>
                </a:solidFill>
              </a:rPr>
              <a:t>,</a:t>
            </a:r>
            <a:r>
              <a:rPr altLang="en-US" b="1" dirty="0" sz="3300" lang="zh-CN">
                <a:solidFill>
                  <a:srgbClr val="7030A0"/>
                </a:solidFill>
              </a:rPr>
              <a:t>হ</a:t>
            </a:r>
            <a:r>
              <a:rPr altLang="en-US" b="1" dirty="0" sz="3300" lang="zh-CN">
                <a:solidFill>
                  <a:srgbClr val="7030A0"/>
                </a:solidFill>
              </a:rPr>
              <a:t>ব</a:t>
            </a:r>
            <a:r>
              <a:rPr altLang="en-US" b="1" dirty="0" sz="3300" lang="zh-CN">
                <a:solidFill>
                  <a:srgbClr val="7030A0"/>
                </a:solidFill>
              </a:rPr>
              <a:t>ি</a:t>
            </a:r>
            <a:r>
              <a:rPr altLang="en-US" b="1" dirty="0" sz="3300" lang="zh-CN">
                <a:solidFill>
                  <a:srgbClr val="7030A0"/>
                </a:solidFill>
              </a:rPr>
              <a:t>গ</a:t>
            </a:r>
            <a:r>
              <a:rPr altLang="en-US" b="1" dirty="0" sz="3300" lang="zh-CN">
                <a:solidFill>
                  <a:srgbClr val="7030A0"/>
                </a:solidFill>
              </a:rPr>
              <a:t>ন</a:t>
            </a:r>
            <a:r>
              <a:rPr altLang="en-US" b="1" dirty="0" sz="3300" lang="zh-CN">
                <a:solidFill>
                  <a:srgbClr val="7030A0"/>
                </a:solidFill>
              </a:rPr>
              <a:t>্</a:t>
            </a:r>
            <a:r>
              <a:rPr altLang="en-US" b="1" dirty="0" sz="3300" lang="zh-CN">
                <a:solidFill>
                  <a:srgbClr val="7030A0"/>
                </a:solidFill>
              </a:rPr>
              <a:t>জ</a:t>
            </a:r>
            <a:r>
              <a:rPr altLang="en-US" b="1" dirty="0" sz="3300" lang="zh-CN">
                <a:solidFill>
                  <a:srgbClr val="7030A0"/>
                </a:solidFill>
              </a:rPr>
              <a:t>।</a:t>
            </a:r>
            <a:endParaRPr altLang="en-US" sz="3300" lang="zh-CN">
              <a:solidFill>
                <a:srgbClr val="7030A0"/>
              </a:solidFill>
            </a:endParaRPr>
          </a:p>
          <a:p>
            <a:pPr algn="ctr"/>
            <a:r>
              <a:rPr b="1" dirty="0" sz="4800" lang="bn-BD">
                <a:solidFill>
                  <a:srgbClr val="C00000"/>
                </a:solidFill>
              </a:rPr>
              <a:t> </a:t>
            </a:r>
            <a:r>
              <a:rPr b="1" dirty="0" sz="6000" lang="bn-BD">
                <a:solidFill>
                  <a:srgbClr val="C00000"/>
                </a:solidFill>
              </a:rPr>
              <a:t>       </a:t>
            </a:r>
            <a:endParaRPr altLang="en-US" lang="zh-CN"/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681" r="681"/>
          <a:stretch>
            <a:fillRect/>
          </a:stretch>
        </p:blipFill>
        <p:spPr>
          <a:xfrm>
            <a:off x="271463" y="271463"/>
            <a:ext cx="2609850" cy="33147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8456" b="8456"/>
          <a:stretch>
            <a:fillRect/>
          </a:stretch>
        </p:blipFill>
        <p:spPr>
          <a:xfrm>
            <a:off x="1100237" y="2543175"/>
            <a:ext cx="4885219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9715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4046" r="4046"/>
          <a:stretch>
            <a:fillRect/>
          </a:stretch>
        </p:blipFill>
        <p:spPr>
          <a:xfrm>
            <a:off x="6719094" y="2528888"/>
            <a:ext cx="4640046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48591" name="TextBox 6"/>
          <p:cNvSpPr txBox="1"/>
          <p:nvPr/>
        </p:nvSpPr>
        <p:spPr>
          <a:xfrm flipH="1">
            <a:off x="1085850" y="471488"/>
            <a:ext cx="10186988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200" lang="bn-BD" smtClean="0">
                <a:solidFill>
                  <a:srgbClr val="008000"/>
                </a:solidFill>
              </a:rPr>
              <a:t>এসো কিছু ছবি দেখে নেই </a:t>
            </a:r>
            <a:endParaRPr b="1" dirty="0" sz="72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ounded Rectangle 3"/>
          <p:cNvSpPr/>
          <p:nvPr/>
        </p:nvSpPr>
        <p:spPr>
          <a:xfrm>
            <a:off x="457200" y="1643063"/>
            <a:ext cx="11172825" cy="4686300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bn-BD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b="1" dirty="0" sz="80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80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b="1" dirty="0" sz="80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8000" lang="bn-BD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6600" lang="bn-BD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  <a:endParaRPr b="1" dirty="0" sz="6600" lang="bn-BD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6600" lang="bn-BD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ভাগ, ২য়  অধ্যায় </a:t>
            </a:r>
            <a:r>
              <a:rPr b="1" dirty="0" sz="6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6600" lang="bn-BD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পরিচ্ছেদ </a:t>
            </a:r>
            <a:endParaRPr b="1" dirty="0" sz="6600" lang="bn-BD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400" lang="bn-BD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4400" lang="en-US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TextBox 6"/>
          <p:cNvSpPr txBox="1"/>
          <p:nvPr/>
        </p:nvSpPr>
        <p:spPr>
          <a:xfrm>
            <a:off x="2671763" y="285750"/>
            <a:ext cx="6072187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8000" lang="bn-BD" smtClean="0">
                <a:solidFill>
                  <a:srgbClr val="7030A0"/>
                </a:solidFill>
              </a:rPr>
              <a:t>পাঠ পরিচিতি </a:t>
            </a:r>
            <a:endParaRPr b="1" dirty="0" sz="8000"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val 4"/>
          <p:cNvSpPr/>
          <p:nvPr/>
        </p:nvSpPr>
        <p:spPr>
          <a:xfrm>
            <a:off x="3829050" y="317947"/>
            <a:ext cx="4386262" cy="1687132"/>
          </a:xfrm>
          <a:prstGeom prst="ellipse"/>
          <a:noFill/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9600" lang="ar-SA">
                <a:solidFill>
                  <a:srgbClr val="FFC000"/>
                </a:solidFill>
              </a:rPr>
              <a:t>جمعة</a:t>
            </a:r>
            <a:endParaRPr b="1" dirty="0" sz="9600" lang="en-US">
              <a:solidFill>
                <a:srgbClr val="FFC000"/>
              </a:solidFill>
            </a:endParaRPr>
          </a:p>
        </p:txBody>
      </p:sp>
      <p:sp>
        <p:nvSpPr>
          <p:cNvPr id="1048600" name="Rounded Rectangle 5"/>
          <p:cNvSpPr/>
          <p:nvPr/>
        </p:nvSpPr>
        <p:spPr>
          <a:xfrm>
            <a:off x="1151854" y="3457575"/>
            <a:ext cx="1712890" cy="985234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ar-SA" smtClean="0">
                <a:solidFill>
                  <a:srgbClr val="00B050"/>
                </a:solidFill>
              </a:rPr>
              <a:t>جمع</a:t>
            </a:r>
            <a:endParaRPr dirty="0" sz="4800" lang="en-US">
              <a:solidFill>
                <a:srgbClr val="00B050"/>
              </a:solidFill>
            </a:endParaRPr>
          </a:p>
        </p:txBody>
      </p:sp>
      <p:pic>
        <p:nvPicPr>
          <p:cNvPr id="209715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8456" b="8456"/>
          <a:stretch>
            <a:fillRect/>
          </a:stretch>
        </p:blipFill>
        <p:spPr>
          <a:xfrm>
            <a:off x="3571974" y="3371851"/>
            <a:ext cx="4885219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48601" name="Rounded Rectangle 7"/>
          <p:cNvSpPr/>
          <p:nvPr/>
        </p:nvSpPr>
        <p:spPr>
          <a:xfrm>
            <a:off x="4657725" y="2318197"/>
            <a:ext cx="2773385" cy="643944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BD" smtClean="0">
                <a:solidFill>
                  <a:srgbClr val="7030A0"/>
                </a:solidFill>
              </a:rPr>
              <a:t>   </a:t>
            </a:r>
            <a:r>
              <a:rPr b="1" dirty="0" sz="3600" lang="ar-SA" smtClean="0">
                <a:solidFill>
                  <a:srgbClr val="7030A0"/>
                </a:solidFill>
              </a:rPr>
              <a:t>ج</a:t>
            </a:r>
            <a:r>
              <a:rPr b="1" dirty="0" sz="3600" lang="bn-BD" smtClean="0">
                <a:solidFill>
                  <a:srgbClr val="7030A0"/>
                </a:solidFill>
              </a:rPr>
              <a:t>-  </a:t>
            </a:r>
            <a:r>
              <a:rPr b="1" dirty="0" sz="3600" lang="ar-SA" smtClean="0">
                <a:solidFill>
                  <a:srgbClr val="7030A0"/>
                </a:solidFill>
              </a:rPr>
              <a:t> م</a:t>
            </a:r>
            <a:r>
              <a:rPr b="1" dirty="0" sz="3600" lang="bn-BD" smtClean="0">
                <a:solidFill>
                  <a:srgbClr val="7030A0"/>
                </a:solidFill>
              </a:rPr>
              <a:t>- </a:t>
            </a:r>
            <a:r>
              <a:rPr b="1" dirty="0" sz="3600" lang="ar-SA" smtClean="0">
                <a:solidFill>
                  <a:srgbClr val="7030A0"/>
                </a:solidFill>
              </a:rPr>
              <a:t>  ع</a:t>
            </a:r>
            <a:endParaRPr b="1" dirty="0" sz="3600" lang="en-US">
              <a:solidFill>
                <a:srgbClr val="7030A0"/>
              </a:solidFill>
            </a:endParaRPr>
          </a:p>
        </p:txBody>
      </p:sp>
      <p:sp>
        <p:nvSpPr>
          <p:cNvPr id="1048602" name="Rounded Rectangle 8"/>
          <p:cNvSpPr/>
          <p:nvPr/>
        </p:nvSpPr>
        <p:spPr>
          <a:xfrm>
            <a:off x="9143999" y="2137894"/>
            <a:ext cx="2395471" cy="759853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লোকের সমাগম</a:t>
            </a:r>
            <a:endParaRPr b="1" dirty="0" sz="2800" lang="en-US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Rounded Rectangle 9"/>
          <p:cNvSpPr/>
          <p:nvPr/>
        </p:nvSpPr>
        <p:spPr>
          <a:xfrm>
            <a:off x="9502798" y="3357361"/>
            <a:ext cx="2266682" cy="708338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হওয়া </a:t>
            </a:r>
            <a:endParaRPr b="1" dirty="0" sz="32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45728" name="Straight Arrow Connector 11"/>
          <p:cNvCxnSpPr>
            <a:cxnSpLocks/>
          </p:cNvCxnSpPr>
          <p:nvPr/>
        </p:nvCxnSpPr>
        <p:spPr>
          <a:xfrm flipV="1">
            <a:off x="2714625" y="2571750"/>
            <a:ext cx="1985963" cy="900113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15"/>
          <p:cNvCxnSpPr>
            <a:cxnSpLocks/>
          </p:cNvCxnSpPr>
          <p:nvPr/>
        </p:nvCxnSpPr>
        <p:spPr>
          <a:xfrm flipV="1">
            <a:off x="7515226" y="2371725"/>
            <a:ext cx="1443037" cy="57150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20"/>
          <p:cNvCxnSpPr>
            <a:cxnSpLocks/>
          </p:cNvCxnSpPr>
          <p:nvPr/>
        </p:nvCxnSpPr>
        <p:spPr>
          <a:xfrm>
            <a:off x="7486651" y="2757488"/>
            <a:ext cx="1843087" cy="671512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 animBg="1"/>
      <p:bldP spid="1048602" grpId="0" animBg="1"/>
      <p:bldP spid="10486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3"/>
          <p:cNvSpPr/>
          <p:nvPr/>
        </p:nvSpPr>
        <p:spPr>
          <a:xfrm>
            <a:off x="0" y="0"/>
            <a:ext cx="12192000" cy="6858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0050" y="1962149"/>
            <a:ext cx="3476264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9715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17484" y="1905000"/>
            <a:ext cx="3631117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9715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153401" y="1905001"/>
            <a:ext cx="3581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605" name="TextBox 7"/>
          <p:cNvSpPr txBox="1"/>
          <p:nvPr/>
        </p:nvSpPr>
        <p:spPr>
          <a:xfrm>
            <a:off x="1371599" y="533401"/>
            <a:ext cx="9644063" cy="1894840"/>
          </a:xfrm>
          <a:prstGeom prst="rect"/>
          <a:noFill/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6000" lang="bn-BD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b="1" dirty="0" sz="6000" lang="en-US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TextBox 8"/>
          <p:cNvSpPr txBox="1"/>
          <p:nvPr/>
        </p:nvSpPr>
        <p:spPr>
          <a:xfrm>
            <a:off x="275864" y="5115580"/>
            <a:ext cx="3657600" cy="10566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bn-BD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 </a:t>
            </a:r>
            <a:r>
              <a:rPr b="1" dirty="0" sz="3200" 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bn-BD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b="1" dirty="0" sz="32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9"/>
          <p:cNvSpPr txBox="1"/>
          <p:nvPr/>
        </p:nvSpPr>
        <p:spPr>
          <a:xfrm>
            <a:off x="3962400" y="5115580"/>
            <a:ext cx="3657600" cy="10566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bn-BD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বাদশা, বাদশার স্থলাভিসিক্ত </a:t>
            </a:r>
            <a:endParaRPr b="1" dirty="0" sz="32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TextBox 10"/>
          <p:cNvSpPr txBox="1"/>
          <p:nvPr/>
        </p:nvSpPr>
        <p:spPr>
          <a:xfrm>
            <a:off x="8478037" y="5029200"/>
            <a:ext cx="2634858" cy="11582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bn-BD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শহরতলি </a:t>
            </a:r>
            <a:r>
              <a:rPr b="1" dirty="0" sz="3600" lang="en-US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b="1" dirty="0" sz="36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3"/>
          <p:cNvSpPr/>
          <p:nvPr/>
        </p:nvSpPr>
        <p:spPr>
          <a:xfrm>
            <a:off x="0" y="0"/>
            <a:ext cx="12192000" cy="6858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1500" lang="bn-BD" smtClean="0">
                <a:solidFill>
                  <a:srgbClr val="FFC000"/>
                </a:solidFill>
              </a:rPr>
              <a:t>পাঠ ঘোষণা </a:t>
            </a:r>
          </a:p>
          <a:p>
            <a:pPr algn="ctr"/>
            <a:endParaRPr dirty="0" sz="8800" lang="bn-BD" smtClean="0"/>
          </a:p>
          <a:p>
            <a:pPr algn="ctr"/>
            <a:r>
              <a:rPr dirty="0" sz="8800" lang="bn-BD" smtClean="0"/>
              <a:t>আজকের পাঠ </a:t>
            </a:r>
          </a:p>
          <a:p>
            <a:pPr algn="ctr"/>
            <a:r>
              <a:rPr dirty="0" sz="8800" lang="bn-BD" smtClean="0"/>
              <a:t>সালাতুল জুমুয়া </a:t>
            </a:r>
            <a:endParaRPr dirty="0" sz="880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3"/>
          <p:cNvSpPr txBox="1"/>
          <p:nvPr/>
        </p:nvSpPr>
        <p:spPr>
          <a:xfrm>
            <a:off x="600075" y="1534180"/>
            <a:ext cx="10744200" cy="2936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600" lang="bn-BD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b="1" dirty="0" sz="9600" lang="bn-BD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b="1" dirty="0" sz="9600" lang="en-US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9600" lang="bn-BD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9600" lang="en-US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TextBox 4"/>
          <p:cNvSpPr txBox="1"/>
          <p:nvPr/>
        </p:nvSpPr>
        <p:spPr>
          <a:xfrm>
            <a:off x="542925" y="3352801"/>
            <a:ext cx="10596562" cy="3075940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§"/>
            </a:pPr>
            <a:r>
              <a:rPr b="1"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জুম’আর শাব্দিক অর্থ বলতে </a:t>
            </a:r>
            <a:r>
              <a:rPr b="1"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b="1" dirty="0" sz="4000" lang="bn-BD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457200" marL="457200">
              <a:buFont typeface="Wingdings" panose="05000000000000000000" pitchFamily="2" charset="2"/>
              <a:buChar char="§"/>
            </a:pPr>
            <a:r>
              <a:rPr b="1"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আদায় হওয়ার শর্তাবলী বর্ণনা করতে </a:t>
            </a:r>
            <a:r>
              <a:rPr b="1"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b="1" dirty="0" sz="4000" lang="bn-BD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457200" marL="457200">
              <a:buFont typeface="Wingdings" panose="05000000000000000000" pitchFamily="2" charset="2"/>
              <a:buChar char="§"/>
            </a:pPr>
            <a:r>
              <a:rPr b="1"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ওয়াজিব হওয়ার শর্তাবলী ব্যাখ্যা করতে </a:t>
            </a:r>
            <a:r>
              <a:rPr b="1"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3"/>
          <p:cNvSpPr/>
          <p:nvPr/>
        </p:nvSpPr>
        <p:spPr>
          <a:xfrm>
            <a:off x="185738" y="0"/>
            <a:ext cx="12192000" cy="6858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TextBox 5"/>
          <p:cNvSpPr txBox="1"/>
          <p:nvPr/>
        </p:nvSpPr>
        <p:spPr>
          <a:xfrm>
            <a:off x="885825" y="533401"/>
            <a:ext cx="10458449" cy="2047240"/>
          </a:xfrm>
          <a:prstGeom prst="rect"/>
          <a:noFill/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6600" lang="bn-BD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b="1" dirty="0" sz="6600" lang="en-US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6130" b="6130"/>
          <a:stretch>
            <a:fillRect/>
          </a:stretch>
        </p:blipFill>
        <p:spPr>
          <a:xfrm>
            <a:off x="381000" y="1979401"/>
            <a:ext cx="3657600" cy="2145790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0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9600" y="1981201"/>
            <a:ext cx="3581400" cy="2137064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1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t="9844" b="9844"/>
          <a:stretch>
            <a:fillRect/>
          </a:stretch>
        </p:blipFill>
        <p:spPr>
          <a:xfrm>
            <a:off x="8229600" y="1982101"/>
            <a:ext cx="3543300" cy="2132700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14" name="TextBox 9"/>
          <p:cNvSpPr txBox="1"/>
          <p:nvPr/>
        </p:nvSpPr>
        <p:spPr>
          <a:xfrm>
            <a:off x="652463" y="5039380"/>
            <a:ext cx="3657600" cy="10566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bn-BD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অনুমতি থাকা </a:t>
            </a:r>
            <a:endParaRPr b="1" dirty="0" sz="32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TextBox 10"/>
          <p:cNvSpPr txBox="1"/>
          <p:nvPr/>
        </p:nvSpPr>
        <p:spPr>
          <a:xfrm>
            <a:off x="4572000" y="5039380"/>
            <a:ext cx="3657600" cy="11582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হওয়া </a:t>
            </a:r>
            <a:endParaRPr b="1" dirty="0" sz="36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6" name="TextBox 11"/>
          <p:cNvSpPr txBox="1"/>
          <p:nvPr/>
        </p:nvSpPr>
        <p:spPr>
          <a:xfrm>
            <a:off x="8839200" y="5039380"/>
            <a:ext cx="2784762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bn-BD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 দেয়া </a:t>
            </a:r>
            <a:endParaRPr b="1" dirty="0" sz="36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 H Liton</dc:creator>
  <cp:lastModifiedBy>D H Liton</cp:lastModifiedBy>
  <dcterms:created xsi:type="dcterms:W3CDTF">2020-01-28T23:44:31Z</dcterms:created>
  <dcterms:modified xsi:type="dcterms:W3CDTF">2021-08-11T10:40:27Z</dcterms:modified>
</cp:coreProperties>
</file>