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4" r:id="rId3"/>
    <p:sldId id="269" r:id="rId4"/>
    <p:sldId id="266" r:id="rId5"/>
    <p:sldId id="298" r:id="rId6"/>
    <p:sldId id="313" r:id="rId7"/>
    <p:sldId id="297" r:id="rId8"/>
    <p:sldId id="293" r:id="rId9"/>
    <p:sldId id="315" r:id="rId10"/>
    <p:sldId id="314" r:id="rId11"/>
    <p:sldId id="267" r:id="rId12"/>
    <p:sldId id="306" r:id="rId13"/>
    <p:sldId id="270" r:id="rId14"/>
    <p:sldId id="311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CD" initials="A" lastIdx="1" clrIdx="0">
    <p:extLst>
      <p:ext uri="{19B8F6BF-5375-455C-9EA6-DF929625EA0E}">
        <p15:presenceInfo xmlns:p15="http://schemas.microsoft.com/office/powerpoint/2012/main" userId="ABC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3904-FA6A-4ACD-A523-AFC8AAC91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05F8A-FBFC-49B4-9573-8DAEABB23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102E2-FD93-4E79-BC9C-1242EA7B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C8E33-81A3-40B2-8CD1-385BF579A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59B40-FB28-457A-ACAE-34AD15F9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5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3E3DC-F7CE-4464-9FF7-7FFF6402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70DEF-5BF6-4CE3-8141-98FB6C26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AF241-117F-4A04-98BA-10476839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EDF6D-E302-499B-9B00-2258F549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32E52-EED6-411B-9B7E-92739AED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4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971F5-A7C7-473E-A214-E49C276D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F4E19-B71C-458D-8B72-DA3177302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3C031-C369-4AA0-96F6-29EA368A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943C2-E4E0-44BD-B215-F3E0C9B6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C531F-F048-4ECB-B961-48833E79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7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EB32-40C7-4A56-9F2D-0BABE715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51E4-E498-4D29-84B4-195A3491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1C073-FA1B-4FF5-8832-08AFD65EF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5D0EA-D619-45E4-BA26-E7290713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BC02-43F6-4A15-ABA6-BE134F64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4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7C8B4-2D72-47B8-99BC-BA9EF2986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5D96B-8512-4F2E-B77F-B6282B25F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63112-40ED-4254-AE4C-8F376CCD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E8CB-D361-4C6A-8D47-7157FFA0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412A4-6011-4879-B866-7FAB3DFF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4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1C6F-DA68-4DEB-A98E-88F6C001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A308-5185-4913-8FC8-1E1261042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A216-DA6B-41AC-B375-26395CD14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1E647-F0CE-424A-B3FA-92F274A8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1989-0BCE-45AA-99F6-91512043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E6919-435C-43FB-A2C8-7A76EEAE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2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50349-591E-4BFA-8DC3-18B2ABEB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A25CD-9B3F-4D6B-BE1A-82E34569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5322B-BD48-4586-854D-5079F461E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BCA7A-8BFA-41D4-8DA4-9780E85CE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872AB-CFFD-450A-A72A-DCA087264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73C890-EA9A-425F-9A2F-90FDBCA4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5E378-27A0-4F93-B965-D9F1E105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F7D75-8666-4619-A0B8-ADC2D6D2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8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F86E-724F-42E2-853E-A1F3B4F3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C6D14-A679-42A5-B7AE-303D17CD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0DFD3-FA29-4C94-A9F5-63C6F8CF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DDCAA-DB38-47E6-9358-E1EBF753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3DC92-2C29-492D-8D7E-5C9429E9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8EC55-531A-4750-B198-D8C8D2AC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12625-84B6-4F3D-98F8-92402617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0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D73B7-AB57-4197-AE8A-908E94D7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A2B40-509A-4ABE-8597-4D0018DCD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C7106-16B0-4847-A448-55711DC91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2CC2B-B526-4F60-AD8B-96D8A821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BE096-03B7-46D7-9C1C-2ED9B100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BB920-20EA-4566-B118-954722F5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471C-7BB3-4C99-9742-05E7218D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86321-77BA-4C8A-90E9-AC7FBB909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73575-EC0A-4D08-AB43-EFAED2FDC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02897-F95C-49AC-AF45-3EA25938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6719A-8E27-409F-BDD4-00C3EBDC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12DEF-521F-4233-8B9F-3644D682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E2445-B037-4C3A-8D4E-44E824F0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B8D92-FF39-4817-AAEB-EB99765CF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82DEF-DAD4-4EAF-A5C2-BCF651FFE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3AA5-8E24-468F-82B4-638C95E1CC57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ECDF1-40F6-4012-A7A2-93AC35E90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56C9-D789-4705-B4BF-F6C411F30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30F0-D510-4DF0-B736-D01E7AB8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bn.wikipedia.org/wiki/%E0%A6%AC%E0%A6%BE%E0%A6%82%E0%A6%B2%E0%A6%BE%E0%A6%A6%E0%A7%87%E0%A6%B6%E0%A7%87%E0%A6%B0_%E0%A6%96%E0%A7%87%E0%A6%B2%E0%A6%BE%E0%A6%A7%E0%A7%81%E0%A6%B2%E0%A6%BE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57377E-4B11-49D8-BEFC-B1A99C258CAA}"/>
              </a:ext>
            </a:extLst>
          </p:cNvPr>
          <p:cNvSpPr txBox="1"/>
          <p:nvPr/>
        </p:nvSpPr>
        <p:spPr>
          <a:xfrm>
            <a:off x="5353422" y="1955796"/>
            <a:ext cx="19348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40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0D5F31-17F9-4143-883E-4ED6CE4D5DC0}"/>
              </a:ext>
            </a:extLst>
          </p:cNvPr>
          <p:cNvSpPr txBox="1"/>
          <p:nvPr/>
        </p:nvSpPr>
        <p:spPr>
          <a:xfrm>
            <a:off x="1710897" y="3429000"/>
            <a:ext cx="425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মাহফুজা সুলতানা </a:t>
            </a:r>
          </a:p>
          <a:p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৩৬নং শোন্দাহ-নফরকান্দি সঃ প্রাঃ বিঃ </a:t>
            </a:r>
          </a:p>
          <a:p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মিরপুর, কুষ্টিয়া।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mahafuzast</a:t>
            </a:r>
            <a:r>
              <a:rPr lang="en-US" sz="2400" b="1" dirty="0">
                <a:latin typeface="MS Gothic" panose="020B0609070205080204" pitchFamily="49" charset="-128"/>
                <a:ea typeface="MS Gothic" panose="020B0609070205080204" pitchFamily="49" charset="-128"/>
                <a:cs typeface="NikoshBAN" panose="02000000000000000000" pitchFamily="2" charset="0"/>
              </a:rPr>
              <a:t>25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28FD8-D446-4C08-A3E0-E56FE6B7190D}"/>
              </a:ext>
            </a:extLst>
          </p:cNvPr>
          <p:cNvSpPr txBox="1"/>
          <p:nvPr/>
        </p:nvSpPr>
        <p:spPr>
          <a:xfrm>
            <a:off x="7919919" y="3615345"/>
            <a:ext cx="4256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</a:t>
            </a:r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ংলাদেশ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৩৫ </a:t>
            </a:r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তাং-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b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08</a:t>
            </a:r>
            <a:r>
              <a:rPr lang="bn-IN" sz="2400" b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/২০২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খ্রী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BDDB15-DB04-451A-9920-4CF7FD457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DC3DF6A-E489-403B-9FB6-E5608F974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662" y="39698"/>
            <a:ext cx="1855572" cy="12620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8085F6F-2B78-497A-87A1-5B5C030BC534}"/>
              </a:ext>
            </a:extLst>
          </p:cNvPr>
          <p:cNvSpPr txBox="1"/>
          <p:nvPr/>
        </p:nvSpPr>
        <p:spPr>
          <a:xfrm>
            <a:off x="1080686" y="694986"/>
            <a:ext cx="9401565" cy="144655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bn-IN" sz="60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ওয়া রহ্‌মাতুল্লাহ</a:t>
            </a:r>
          </a:p>
          <a:p>
            <a:pPr algn="r"/>
            <a:r>
              <a:rPr lang="en-US" sz="60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0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endParaRPr lang="en-US" sz="6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5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6" grpId="0"/>
      <p:bldP spid="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0B5B325-B952-46B3-9AD7-8E86EBBE5224}"/>
              </a:ext>
            </a:extLst>
          </p:cNvPr>
          <p:cNvGrpSpPr/>
          <p:nvPr/>
        </p:nvGrpSpPr>
        <p:grpSpPr>
          <a:xfrm>
            <a:off x="66225" y="6073794"/>
            <a:ext cx="12192000" cy="784206"/>
            <a:chOff x="2610367" y="5907776"/>
            <a:chExt cx="8852763" cy="950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36BD31-CC89-4002-839B-2A6F8B85E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801A-2AC7-4F2A-9E36-E298FC532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4A086D-B0D4-4033-B659-5B40647DEF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E8F6C9C-D75E-4AB4-8D60-9253C6E5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B6FE2A-6675-41D9-9A72-694C28CE75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A753F91-1E50-4053-B294-A65C08CE4600}"/>
              </a:ext>
            </a:extLst>
          </p:cNvPr>
          <p:cNvSpPr txBox="1"/>
          <p:nvPr/>
        </p:nvSpPr>
        <p:spPr>
          <a:xfrm>
            <a:off x="2443377" y="26186"/>
            <a:ext cx="5988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কী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40C0DF-EB5F-4708-B528-060281497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E63FBF-4D9D-4ECB-A59B-2599857A2820}"/>
              </a:ext>
            </a:extLst>
          </p:cNvPr>
          <p:cNvSpPr txBox="1"/>
          <p:nvPr/>
        </p:nvSpPr>
        <p:spPr>
          <a:xfrm>
            <a:off x="3507159" y="5242797"/>
            <a:ext cx="6549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ধরনের অনুষ্ঠান করি।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0882C5-1C4F-4912-A770-C789BD4E40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69" y="1727689"/>
            <a:ext cx="4216400" cy="349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24F56B-FBD9-477B-9452-8E4B126C12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89" y="1740603"/>
            <a:ext cx="44450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0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0B5B325-B952-46B3-9AD7-8E86EBBE5224}"/>
              </a:ext>
            </a:extLst>
          </p:cNvPr>
          <p:cNvGrpSpPr/>
          <p:nvPr/>
        </p:nvGrpSpPr>
        <p:grpSpPr>
          <a:xfrm>
            <a:off x="0" y="6073794"/>
            <a:ext cx="12192000" cy="784206"/>
            <a:chOff x="2610367" y="5907776"/>
            <a:chExt cx="8852763" cy="950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36BD31-CC89-4002-839B-2A6F8B85E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801A-2AC7-4F2A-9E36-E298FC532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4A086D-B0D4-4033-B659-5B40647DEF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E8F6C9C-D75E-4AB4-8D60-9253C6E5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B6FE2A-6675-41D9-9A72-694C28CE75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F985128E-9AF6-4744-BCBC-9C972E945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AE51B0-68AD-4B1E-810B-EFBC26E7829D}"/>
              </a:ext>
            </a:extLst>
          </p:cNvPr>
          <p:cNvSpPr txBox="1"/>
          <p:nvPr/>
        </p:nvSpPr>
        <p:spPr>
          <a:xfrm>
            <a:off x="825832" y="60670"/>
            <a:ext cx="11061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বাংলাদেশ ও বিশ্ব পরিচয় বইয়ের ৬নং পৃষ্ঠা পড়ব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C2EB81-4671-4DB8-8C46-025AFA1887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5" t="25108" r="38152" b="18091"/>
          <a:stretch/>
        </p:blipFill>
        <p:spPr>
          <a:xfrm>
            <a:off x="8014406" y="952176"/>
            <a:ext cx="3957084" cy="509901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D1A7FCC-0753-43CB-B8A6-E8264CB4422C}"/>
              </a:ext>
            </a:extLst>
          </p:cNvPr>
          <p:cNvSpPr txBox="1"/>
          <p:nvPr/>
        </p:nvSpPr>
        <p:spPr>
          <a:xfrm>
            <a:off x="254952" y="1525065"/>
            <a:ext cx="7759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গুরুত্বপূর্ণ উপাদান হলো বাড়ি ও বিদ্যালয়। আমাদের বাড়ি আমাদের সবচেয়ে পরিচিত। বাড়িতে আমরা বসবাস করি। বাড়ির আঙ্গিনায় আমরা খেলাধুলা করি। বাড়ির চারপাশে সবাই আমাদের প্রতিবেশী।</a:t>
            </a: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 আমাদের অনেক প্রিয়।বিদ্যালয়ে আমরা পড়ালেখা করি। খেলাধুলা করি। বিভিন্ন অনুষ্ঠানে ও উৎসবে অংশগ্রহন করি।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7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0B5B325-B952-46B3-9AD7-8E86EBBE5224}"/>
              </a:ext>
            </a:extLst>
          </p:cNvPr>
          <p:cNvGrpSpPr/>
          <p:nvPr/>
        </p:nvGrpSpPr>
        <p:grpSpPr>
          <a:xfrm>
            <a:off x="0" y="6073794"/>
            <a:ext cx="12192000" cy="784206"/>
            <a:chOff x="2610367" y="5907776"/>
            <a:chExt cx="8852763" cy="950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36BD31-CC89-4002-839B-2A6F8B85E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801A-2AC7-4F2A-9E36-E298FC532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4A086D-B0D4-4033-B659-5B40647DEF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E8F6C9C-D75E-4AB4-8D60-9253C6E5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B6FE2A-6675-41D9-9A72-694C28CE75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A753F91-1E50-4053-B294-A65C08CE4600}"/>
              </a:ext>
            </a:extLst>
          </p:cNvPr>
          <p:cNvSpPr txBox="1"/>
          <p:nvPr/>
        </p:nvSpPr>
        <p:spPr>
          <a:xfrm>
            <a:off x="101535" y="952678"/>
            <a:ext cx="12090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ছেলেরা ২টি ও মেয়েরা ২টি  মোট ৪টি দলে আমরা ভাগ হব।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4B0252-5C42-444A-AF5E-005404C2DA03}"/>
              </a:ext>
            </a:extLst>
          </p:cNvPr>
          <p:cNvSpPr txBox="1"/>
          <p:nvPr/>
        </p:nvSpPr>
        <p:spPr>
          <a:xfrm>
            <a:off x="416365" y="4332627"/>
            <a:ext cx="1087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২.দল ছেলে ও ২.দল মেয়ে আলোচনা করবে- সামাজিক পরিবেশের উপাদান হিসেবে বিদ্যালয়ের গুরুত্ব নিয়ে।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40C0DF-EB5F-4708-B528-060281497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E63FBF-4D9D-4ECB-A59B-2599857A2820}"/>
              </a:ext>
            </a:extLst>
          </p:cNvPr>
          <p:cNvSpPr txBox="1"/>
          <p:nvPr/>
        </p:nvSpPr>
        <p:spPr>
          <a:xfrm>
            <a:off x="273813" y="2111727"/>
            <a:ext cx="10718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১.দল ছেলে এবং ১.দল মেয়ে আলোচনা করবে –সামাজিক পরিবেশের উপাদান হিসেবে বাড়ির গুরুত্ব নিয়ে।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70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93B8D0-BA9D-44F9-9528-36EC13E43171}"/>
              </a:ext>
            </a:extLst>
          </p:cNvPr>
          <p:cNvSpPr txBox="1"/>
          <p:nvPr/>
        </p:nvSpPr>
        <p:spPr>
          <a:xfrm>
            <a:off x="2142875" y="44085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মূল্যায়ন—মৌখিক (একাকী)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98669F-4012-454B-8BC3-5298AE25A10A}"/>
              </a:ext>
            </a:extLst>
          </p:cNvPr>
          <p:cNvSpPr txBox="1"/>
          <p:nvPr/>
        </p:nvSpPr>
        <p:spPr>
          <a:xfrm>
            <a:off x="2272748" y="994197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যে পারবে সে হাত তুলবে</a:t>
            </a:r>
            <a:endParaRPr lang="en-US" sz="4400" b="1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B6C602-0062-4CB2-A3D6-8041D7AFF779}"/>
              </a:ext>
            </a:extLst>
          </p:cNvPr>
          <p:cNvSpPr txBox="1"/>
          <p:nvPr/>
        </p:nvSpPr>
        <p:spPr>
          <a:xfrm>
            <a:off x="2142875" y="1979218"/>
            <a:ext cx="7862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 সামাজিক পরিবেশের গুরুত্বপূর্ণ উপাদান কী কী?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374DD07-D0E7-41A7-839E-F3E589E70888}"/>
              </a:ext>
            </a:extLst>
          </p:cNvPr>
          <p:cNvGrpSpPr/>
          <p:nvPr/>
        </p:nvGrpSpPr>
        <p:grpSpPr>
          <a:xfrm>
            <a:off x="1" y="6150113"/>
            <a:ext cx="12192000" cy="707886"/>
            <a:chOff x="2610367" y="5907776"/>
            <a:chExt cx="8852763" cy="95022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2F395F6-D5D1-49B8-A0BE-1EA68C9AA8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B92B51-B0BF-4014-85FD-30DDAFB07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9DA56B-DFF5-4BE5-BCCB-3ADCF042E7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2C0549-FBA6-4C4A-8C54-7AC8CB6B3E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66F6589-2FAF-4487-8F79-D1E49B9F94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12" name="Star: 24 Points 1">
            <a:extLst>
              <a:ext uri="{FF2B5EF4-FFF2-40B4-BE49-F238E27FC236}">
                <a16:creationId xmlns:a16="http://schemas.microsoft.com/office/drawing/2014/main" id="{09DF90E0-D69C-4AFF-B7E3-9B3B9A75DBF6}"/>
              </a:ext>
            </a:extLst>
          </p:cNvPr>
          <p:cNvSpPr/>
          <p:nvPr/>
        </p:nvSpPr>
        <p:spPr>
          <a:xfrm>
            <a:off x="10453687" y="1176416"/>
            <a:ext cx="1192696" cy="1174443"/>
          </a:xfrm>
          <a:prstGeom prst="star24">
            <a:avLst>
              <a:gd name="adj" fmla="val 7706"/>
            </a:avLst>
          </a:prstGeom>
          <a:solidFill>
            <a:srgbClr val="C00000"/>
          </a:solidFill>
          <a:ln>
            <a:solidFill>
              <a:srgbClr val="473E82">
                <a:alpha val="0"/>
              </a:srgb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1299E9-F930-4576-8154-8CBD3B3A13BA}"/>
              </a:ext>
            </a:extLst>
          </p:cNvPr>
          <p:cNvSpPr txBox="1"/>
          <p:nvPr/>
        </p:nvSpPr>
        <p:spPr>
          <a:xfrm>
            <a:off x="2142875" y="2889890"/>
            <a:ext cx="6686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বাড়ি ও বিদ্যালয়।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8E240FA-6235-43AF-A72A-AF252B6459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C5AA543-BA93-42DC-B839-4CCC69ADDB94}"/>
              </a:ext>
            </a:extLst>
          </p:cNvPr>
          <p:cNvSpPr txBox="1"/>
          <p:nvPr/>
        </p:nvSpPr>
        <p:spPr>
          <a:xfrm>
            <a:off x="993950" y="139461"/>
            <a:ext cx="11131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যার খাতা-কলম নিয়ে বসে পড়। </a:t>
            </a:r>
          </a:p>
          <a:p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প্রশ্নটি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 নিজ খাতায় লিখ ।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3CFAFE-F70E-4B5E-8A14-408FF5D64476}"/>
              </a:ext>
            </a:extLst>
          </p:cNvPr>
          <p:cNvGrpSpPr/>
          <p:nvPr/>
        </p:nvGrpSpPr>
        <p:grpSpPr>
          <a:xfrm>
            <a:off x="1" y="6106120"/>
            <a:ext cx="12192000" cy="751880"/>
            <a:chOff x="2610367" y="5907776"/>
            <a:chExt cx="8852763" cy="95022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A7B0D67-366F-49B5-834B-1A034DAD52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689824D-71A2-4D05-AD35-A842D95D4A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363B10E-2E3F-4BB5-B8E1-F659DF6A6B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D8B9C9E-81F9-4DFE-B5A8-C0CE90F77C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5C19ECF-7C6F-4B5E-81AE-932C01C40F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2555998C-E1C1-48DE-B8C1-E86F52241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77E1138-7A12-48B2-8EDB-A197244EA143}"/>
              </a:ext>
            </a:extLst>
          </p:cNvPr>
          <p:cNvSpPr txBox="1"/>
          <p:nvPr/>
        </p:nvSpPr>
        <p:spPr>
          <a:xfrm>
            <a:off x="721289" y="2086715"/>
            <a:ext cx="10477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উপাদানগুলোর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২টি বাক্যে লিখ?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2187F7-DBC0-4F28-BEF2-883B7986616E}"/>
              </a:ext>
            </a:extLst>
          </p:cNvPr>
          <p:cNvSpPr txBox="1"/>
          <p:nvPr/>
        </p:nvSpPr>
        <p:spPr>
          <a:xfrm>
            <a:off x="857098" y="3299981"/>
            <a:ext cx="104778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i="1" dirty="0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উত্তরটি মিলিয়ে নাও</a:t>
            </a:r>
          </a:p>
          <a:p>
            <a:r>
              <a:rPr lang="bn-IN" sz="4400" b="1" i="1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সামাজিক পরিবেশের উপাদানের গুরুত্ব ২টি বাক্যে লিখা হলোঃ ১. বাড়িতে আমরা বসবাস করি ।</a:t>
            </a:r>
          </a:p>
          <a:p>
            <a:r>
              <a:rPr lang="bn-IN" sz="4400" b="1" i="1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২. বিদ্যালয়ে আমরা লেখা পড়া করি।</a:t>
            </a:r>
            <a:endParaRPr lang="en-US" sz="4400" b="1" i="1" dirty="0">
              <a:highlight>
                <a:srgbClr val="C0C0C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05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4FFE42-E8AB-427E-84F1-D97E01B02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987" y="274639"/>
            <a:ext cx="2028825" cy="225742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23E1DBF-4CB9-4185-A0BE-06D7504CC3AF}"/>
              </a:ext>
            </a:extLst>
          </p:cNvPr>
          <p:cNvGrpSpPr/>
          <p:nvPr/>
        </p:nvGrpSpPr>
        <p:grpSpPr>
          <a:xfrm>
            <a:off x="1" y="5976730"/>
            <a:ext cx="12192000" cy="881269"/>
            <a:chOff x="2610367" y="5907776"/>
            <a:chExt cx="8852763" cy="95022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2640D6C-AA34-45B5-9FC5-B0D4F11ACD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6C717F-12BB-4DCB-808B-D77448A4F9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41BCCA3-E677-4951-B47A-E2569A0ABC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2347250-1A38-4EA6-B337-BFC5BE9759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2FD5979-8DF1-42A5-B04E-405992798C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C395D73-6614-4F9C-90EC-F04BAD0FF312}"/>
              </a:ext>
            </a:extLst>
          </p:cNvPr>
          <p:cNvSpPr txBox="1"/>
          <p:nvPr/>
        </p:nvSpPr>
        <p:spPr>
          <a:xfrm>
            <a:off x="3782159" y="1016851"/>
            <a:ext cx="6748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10" name="Star: 24 Points 1">
            <a:extLst>
              <a:ext uri="{FF2B5EF4-FFF2-40B4-BE49-F238E27FC236}">
                <a16:creationId xmlns:a16="http://schemas.microsoft.com/office/drawing/2014/main" id="{A904EDE5-1C8E-4AD0-BA7E-83CD555851F6}"/>
              </a:ext>
            </a:extLst>
          </p:cNvPr>
          <p:cNvSpPr/>
          <p:nvPr/>
        </p:nvSpPr>
        <p:spPr>
          <a:xfrm>
            <a:off x="229483" y="2379664"/>
            <a:ext cx="1192696" cy="1174443"/>
          </a:xfrm>
          <a:prstGeom prst="star24">
            <a:avLst>
              <a:gd name="adj" fmla="val 7706"/>
            </a:avLst>
          </a:prstGeom>
          <a:solidFill>
            <a:srgbClr val="C00000"/>
          </a:solidFill>
          <a:ln>
            <a:solidFill>
              <a:srgbClr val="473E82">
                <a:alpha val="0"/>
              </a:srgb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7124E5-369D-42B8-A35D-55B9F3D9EC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5D1A3D-910D-4CD0-BF76-6D4F3195E966}"/>
              </a:ext>
            </a:extLst>
          </p:cNvPr>
          <p:cNvSpPr txBox="1"/>
          <p:nvPr/>
        </p:nvSpPr>
        <p:spPr>
          <a:xfrm>
            <a:off x="2303544" y="2532064"/>
            <a:ext cx="9464386" cy="133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বাড়ির _____ আমরা খেলাধুলা করি।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২.আমরা সব সময় ______ পরিষ্কার-পরিচ্ছন্ন রাখব।</a:t>
            </a:r>
          </a:p>
        </p:txBody>
      </p:sp>
    </p:spTree>
    <p:extLst>
      <p:ext uri="{BB962C8B-B14F-4D97-AF65-F5344CB8AC3E}">
        <p14:creationId xmlns:p14="http://schemas.microsoft.com/office/powerpoint/2010/main" val="3633756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EA8677-0D28-42F9-90A2-32D53149193A}"/>
              </a:ext>
            </a:extLst>
          </p:cNvPr>
          <p:cNvSpPr txBox="1"/>
          <p:nvPr/>
        </p:nvSpPr>
        <p:spPr>
          <a:xfrm>
            <a:off x="1828800" y="228601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মত ক্লাশ এখানেই শেষ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করোনাকে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tar: 24 Points 1">
            <a:extLst>
              <a:ext uri="{FF2B5EF4-FFF2-40B4-BE49-F238E27FC236}">
                <a16:creationId xmlns:a16="http://schemas.microsoft.com/office/drawing/2014/main" id="{1B06481C-CC42-4EE2-A178-6BA3ED17BD6B}"/>
              </a:ext>
            </a:extLst>
          </p:cNvPr>
          <p:cNvSpPr/>
          <p:nvPr/>
        </p:nvSpPr>
        <p:spPr>
          <a:xfrm>
            <a:off x="1430612" y="3066622"/>
            <a:ext cx="1192696" cy="1174443"/>
          </a:xfrm>
          <a:prstGeom prst="star24">
            <a:avLst>
              <a:gd name="adj" fmla="val 7706"/>
            </a:avLst>
          </a:prstGeom>
          <a:solidFill>
            <a:srgbClr val="C00000"/>
          </a:solidFill>
          <a:ln>
            <a:solidFill>
              <a:srgbClr val="473E82">
                <a:alpha val="0"/>
              </a:srgb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24 Points 1">
            <a:extLst>
              <a:ext uri="{FF2B5EF4-FFF2-40B4-BE49-F238E27FC236}">
                <a16:creationId xmlns:a16="http://schemas.microsoft.com/office/drawing/2014/main" id="{86D277AD-8DAC-45E5-951E-709F0827EDF0}"/>
              </a:ext>
            </a:extLst>
          </p:cNvPr>
          <p:cNvSpPr/>
          <p:nvPr/>
        </p:nvSpPr>
        <p:spPr>
          <a:xfrm>
            <a:off x="9766852" y="3066622"/>
            <a:ext cx="1192696" cy="1174443"/>
          </a:xfrm>
          <a:prstGeom prst="star24">
            <a:avLst>
              <a:gd name="adj" fmla="val 7706"/>
            </a:avLst>
          </a:prstGeom>
          <a:solidFill>
            <a:srgbClr val="C00000"/>
          </a:solidFill>
          <a:ln>
            <a:solidFill>
              <a:srgbClr val="473E82">
                <a:alpha val="0"/>
              </a:srgb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E55650-A441-49C8-962A-587463C25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029" y="2813924"/>
            <a:ext cx="5252450" cy="29254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D249C3-9902-4F82-8B6C-4A4C092B37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1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9BDA83-2472-4D8A-9B7D-90F61FAC4AC5}"/>
              </a:ext>
            </a:extLst>
          </p:cNvPr>
          <p:cNvSpPr txBox="1"/>
          <p:nvPr/>
        </p:nvSpPr>
        <p:spPr>
          <a:xfrm>
            <a:off x="825831" y="304800"/>
            <a:ext cx="9601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bn-IN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মনোযোগ দিয়ে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602B12-C176-47B8-8AA0-B0AA595C9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8AEA3D1-ACF4-4458-98E3-B38C2B8EAAB7}"/>
              </a:ext>
            </a:extLst>
          </p:cNvPr>
          <p:cNvSpPr txBox="1"/>
          <p:nvPr/>
        </p:nvSpPr>
        <p:spPr>
          <a:xfrm>
            <a:off x="3143555" y="1056741"/>
            <a:ext cx="4489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28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7E99F2-AC3D-4F1B-853F-BFA12002B51A}"/>
              </a:ext>
            </a:extLst>
          </p:cNvPr>
          <p:cNvSpPr txBox="1"/>
          <p:nvPr/>
        </p:nvSpPr>
        <p:spPr>
          <a:xfrm>
            <a:off x="1096093" y="1686825"/>
            <a:ext cx="9597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চারপাশের সবকিছু নিয়ে আমাদের পরিবেশ 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9C5F5E-B2A3-4746-82A7-C1981B7289DF}"/>
              </a:ext>
            </a:extLst>
          </p:cNvPr>
          <p:cNvSpPr txBox="1"/>
          <p:nvPr/>
        </p:nvSpPr>
        <p:spPr>
          <a:xfrm>
            <a:off x="3143556" y="2527125"/>
            <a:ext cx="742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পরিবে</a:t>
            </a:r>
            <a:r>
              <a:rPr lang="bn-IN" sz="40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শের কয়টি উপাদান এবং কী কী</a:t>
            </a:r>
            <a:r>
              <a:rPr lang="bn-IN" sz="28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AE12D8-E7BB-47B8-8DAF-80228383576A}"/>
              </a:ext>
            </a:extLst>
          </p:cNvPr>
          <p:cNvSpPr txBox="1"/>
          <p:nvPr/>
        </p:nvSpPr>
        <p:spPr>
          <a:xfrm>
            <a:off x="1258921" y="3394560"/>
            <a:ext cx="9051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শের উপাদান দুইটি ।যথাঃ ১. প্রাকৃতিক পরিবেশ এবং ২. সামাজিক পরিবেশ।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585BD4-CA69-4FA2-BF4B-6E905BDBD017}"/>
              </a:ext>
            </a:extLst>
          </p:cNvPr>
          <p:cNvSpPr txBox="1"/>
          <p:nvPr/>
        </p:nvSpPr>
        <p:spPr>
          <a:xfrm>
            <a:off x="3087757" y="4644731"/>
            <a:ext cx="4465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সমাজ </a:t>
            </a:r>
            <a:r>
              <a:rPr lang="en-US" sz="40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2800" b="1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0F9BE0-0617-45A8-A9C8-2240B72C83C9}"/>
              </a:ext>
            </a:extLst>
          </p:cNvPr>
          <p:cNvSpPr txBox="1"/>
          <p:nvPr/>
        </p:nvSpPr>
        <p:spPr>
          <a:xfrm>
            <a:off x="1096093" y="5283636"/>
            <a:ext cx="905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মিলেমিশে থাকা একতাবদ্ধ মানবগোষ্ঠীকে সমাজ বলে 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0431A2-5326-42ED-A8AF-C5E83DFCC4EB}"/>
              </a:ext>
            </a:extLst>
          </p:cNvPr>
          <p:cNvSpPr txBox="1"/>
          <p:nvPr/>
        </p:nvSpPr>
        <p:spPr>
          <a:xfrm>
            <a:off x="2582949" y="6024606"/>
            <a:ext cx="535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সামাজিক </a:t>
            </a:r>
            <a:r>
              <a:rPr lang="en-US" sz="4000" b="1" dirty="0" err="1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পরিবে</a:t>
            </a:r>
            <a:r>
              <a:rPr lang="bn-IN" sz="4000" b="1" dirty="0">
                <a:highlight>
                  <a:srgbClr val="00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শের গুরুত্ব কী?</a:t>
            </a:r>
            <a:endParaRPr lang="en-US" sz="2800" b="1" dirty="0">
              <a:highlight>
                <a:srgbClr val="00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B132EC-6287-47B6-A197-94C1CDC4D3AF}"/>
              </a:ext>
            </a:extLst>
          </p:cNvPr>
          <p:cNvSpPr txBox="1"/>
          <p:nvPr/>
        </p:nvSpPr>
        <p:spPr>
          <a:xfrm>
            <a:off x="1894646" y="34290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0F6C8-29A2-4564-8E94-4710D133F663}"/>
              </a:ext>
            </a:extLst>
          </p:cNvPr>
          <p:cNvSpPr txBox="1"/>
          <p:nvPr/>
        </p:nvSpPr>
        <p:spPr>
          <a:xfrm>
            <a:off x="1802294" y="1603282"/>
            <a:ext cx="7527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১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ও সামাজিক পরিবেশ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4454C-2F22-4F56-B517-45751B5C9A72}"/>
              </a:ext>
            </a:extLst>
          </p:cNvPr>
          <p:cNvSpPr txBox="1"/>
          <p:nvPr/>
        </p:nvSpPr>
        <p:spPr>
          <a:xfrm>
            <a:off x="781879" y="318052"/>
            <a:ext cx="9911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কোন বিষয়ে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হবে কেউ বলতে পারবে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Manual Input 1">
            <a:extLst>
              <a:ext uri="{FF2B5EF4-FFF2-40B4-BE49-F238E27FC236}">
                <a16:creationId xmlns:a16="http://schemas.microsoft.com/office/drawing/2014/main" id="{5CC60582-45EC-4656-B0B6-727B049F5851}"/>
              </a:ext>
            </a:extLst>
          </p:cNvPr>
          <p:cNvSpPr/>
          <p:nvPr/>
        </p:nvSpPr>
        <p:spPr>
          <a:xfrm>
            <a:off x="1709529" y="4803094"/>
            <a:ext cx="7713180" cy="1179443"/>
          </a:xfrm>
          <a:prstGeom prst="flowChartManualIn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3 সামাজিক পরিবে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447E1-ECBB-4059-873D-238AC8189211}"/>
              </a:ext>
            </a:extLst>
          </p:cNvPr>
          <p:cNvGrpSpPr/>
          <p:nvPr/>
        </p:nvGrpSpPr>
        <p:grpSpPr>
          <a:xfrm>
            <a:off x="0" y="6096000"/>
            <a:ext cx="12192000" cy="771818"/>
            <a:chOff x="2610367" y="5907776"/>
            <a:chExt cx="8852763" cy="95022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172A6A5-0616-409A-8661-30EC2DEB88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4ABC382-E5B5-4D9B-B19C-FB60053A84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143882B-24DB-4962-8E07-86D42C3B6A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75CDEFB-06FA-4D96-A5CF-32CD3274E8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306FE19-4D07-4ACE-81E5-E44AF78352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993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5FCC5-89A2-4DD9-9403-E207276AD735}"/>
              </a:ext>
            </a:extLst>
          </p:cNvPr>
          <p:cNvSpPr txBox="1"/>
          <p:nvPr/>
        </p:nvSpPr>
        <p:spPr>
          <a:xfrm>
            <a:off x="2014571" y="1313067"/>
            <a:ext cx="92890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১.2.4 </a:t>
            </a:r>
            <a:r>
              <a:rPr lang="bn-IN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উপাদানগুলোর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AD8C5F-1F51-4F4B-951A-A196263909EF}"/>
              </a:ext>
            </a:extLst>
          </p:cNvPr>
          <p:cNvGrpSpPr/>
          <p:nvPr/>
        </p:nvGrpSpPr>
        <p:grpSpPr>
          <a:xfrm>
            <a:off x="11335411" y="-20768"/>
            <a:ext cx="844938" cy="6725471"/>
            <a:chOff x="11241776" y="-1253912"/>
            <a:chExt cx="950224" cy="64596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20BDC9B-0E71-44AA-BF97-A0C6E1C713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>
              <a:off x="11241777" y="81268"/>
              <a:ext cx="950223" cy="256222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F79CFAF-D589-445E-8C16-87DCC4FFE8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0800000">
              <a:off x="11241777" y="2643493"/>
              <a:ext cx="950223" cy="256222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0FC554F-AAD6-40B6-95BB-A35FB73DAA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>
              <a:off x="11241776" y="-1253912"/>
              <a:ext cx="950223" cy="2562225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1A953D6-B031-4581-A500-617F81D7B297}"/>
              </a:ext>
            </a:extLst>
          </p:cNvPr>
          <p:cNvGrpSpPr/>
          <p:nvPr/>
        </p:nvGrpSpPr>
        <p:grpSpPr>
          <a:xfrm>
            <a:off x="0" y="6096000"/>
            <a:ext cx="12192000" cy="771818"/>
            <a:chOff x="2610367" y="5907776"/>
            <a:chExt cx="8852763" cy="95022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A19291C-AC06-4885-9D01-A3B66A01A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443418A-1720-4228-9D2B-464B69DD1A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11DA74-4C0D-421D-BD2C-124BDB375E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7EE4165-4219-4A28-81EF-D8F3D46769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7045AB4-0200-4AFE-B8A7-DFC656504C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64BEEE3D-394E-4BF5-A34D-6DA68612E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435356-FB0A-4767-99FF-EBF3F3FED548}"/>
              </a:ext>
            </a:extLst>
          </p:cNvPr>
          <p:cNvSpPr txBox="1"/>
          <p:nvPr/>
        </p:nvSpPr>
        <p:spPr>
          <a:xfrm>
            <a:off x="1629582" y="58168"/>
            <a:ext cx="9776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মনোযোগ দিয়ে ছবি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দেখি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9B332B-4B4A-4BBC-8F7A-DB03FE4CD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B1C39DA-587E-42EB-9BB7-B5F680EAC252}"/>
              </a:ext>
            </a:extLst>
          </p:cNvPr>
          <p:cNvGrpSpPr/>
          <p:nvPr/>
        </p:nvGrpSpPr>
        <p:grpSpPr>
          <a:xfrm>
            <a:off x="1" y="6106120"/>
            <a:ext cx="12192000" cy="751880"/>
            <a:chOff x="2610367" y="5907776"/>
            <a:chExt cx="8852763" cy="95022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358271C-6EED-49DD-BAA1-BB9E136F48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5F8ED01-820D-462A-9AB6-9B36908923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5D844B3-39E9-4781-AC79-B53D3D8FD6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4C0DAD5-42B5-481E-8C25-135B804CDB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9D28891-17A8-4DAF-BE3A-6B26A013EA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059307AD-95D1-48A0-98B9-0375645A1E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10458"/>
          <a:stretch/>
        </p:blipFill>
        <p:spPr>
          <a:xfrm>
            <a:off x="307116" y="861254"/>
            <a:ext cx="5502217" cy="34257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8FA9F62-EF38-440B-BF5D-6A591DB5EFEC}"/>
              </a:ext>
            </a:extLst>
          </p:cNvPr>
          <p:cNvSpPr txBox="1"/>
          <p:nvPr/>
        </p:nvSpPr>
        <p:spPr>
          <a:xfrm>
            <a:off x="6150821" y="1003144"/>
            <a:ext cx="4891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B2B892-B878-4D47-A53B-987700E7106C}"/>
              </a:ext>
            </a:extLst>
          </p:cNvPr>
          <p:cNvSpPr txBox="1"/>
          <p:nvPr/>
        </p:nvSpPr>
        <p:spPr>
          <a:xfrm>
            <a:off x="6185884" y="2102980"/>
            <a:ext cx="4731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97DBE-FE55-403D-AB09-A3C33AF8273D}"/>
              </a:ext>
            </a:extLst>
          </p:cNvPr>
          <p:cNvSpPr txBox="1"/>
          <p:nvPr/>
        </p:nvSpPr>
        <p:spPr>
          <a:xfrm>
            <a:off x="6096000" y="3015837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857D67-8C08-483C-9B52-05F4EE672D68}"/>
              </a:ext>
            </a:extLst>
          </p:cNvPr>
          <p:cNvSpPr txBox="1"/>
          <p:nvPr/>
        </p:nvSpPr>
        <p:spPr>
          <a:xfrm>
            <a:off x="446028" y="4329317"/>
            <a:ext cx="10959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আঙ্গিনায়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39619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435356-FB0A-4767-99FF-EBF3F3FED548}"/>
              </a:ext>
            </a:extLst>
          </p:cNvPr>
          <p:cNvSpPr txBox="1"/>
          <p:nvPr/>
        </p:nvSpPr>
        <p:spPr>
          <a:xfrm>
            <a:off x="1629581" y="58168"/>
            <a:ext cx="9064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মনোযোগ দিয়ে ছবি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দেখি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9B332B-4B4A-4BBC-8F7A-DB03FE4CD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B1C39DA-587E-42EB-9BB7-B5F680EAC252}"/>
              </a:ext>
            </a:extLst>
          </p:cNvPr>
          <p:cNvGrpSpPr/>
          <p:nvPr/>
        </p:nvGrpSpPr>
        <p:grpSpPr>
          <a:xfrm>
            <a:off x="1" y="6106120"/>
            <a:ext cx="12192000" cy="751880"/>
            <a:chOff x="2610367" y="5907776"/>
            <a:chExt cx="8852763" cy="95022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358271C-6EED-49DD-BAA1-BB9E136F48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5F8ED01-820D-462A-9AB6-9B36908923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5D844B3-39E9-4781-AC79-B53D3D8FD6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4C0DAD5-42B5-481E-8C25-135B804CDB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9D28891-17A8-4DAF-BE3A-6B26A013EA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08C21EB-8616-4731-A88D-AE21646708A3}"/>
              </a:ext>
            </a:extLst>
          </p:cNvPr>
          <p:cNvSpPr txBox="1"/>
          <p:nvPr/>
        </p:nvSpPr>
        <p:spPr>
          <a:xfrm>
            <a:off x="6646854" y="1367711"/>
            <a:ext cx="4731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9A3D75-4763-464E-9FBA-310A7FAE51B9}"/>
              </a:ext>
            </a:extLst>
          </p:cNvPr>
          <p:cNvSpPr txBox="1"/>
          <p:nvPr/>
        </p:nvSpPr>
        <p:spPr>
          <a:xfrm>
            <a:off x="6418226" y="2620922"/>
            <a:ext cx="5773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5693CD-DA9B-412B-B3FD-7E1723EB5C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91" y="1274722"/>
            <a:ext cx="46990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47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0B5B325-B952-46B3-9AD7-8E86EBBE5224}"/>
              </a:ext>
            </a:extLst>
          </p:cNvPr>
          <p:cNvGrpSpPr/>
          <p:nvPr/>
        </p:nvGrpSpPr>
        <p:grpSpPr>
          <a:xfrm>
            <a:off x="0" y="6073794"/>
            <a:ext cx="12192000" cy="784206"/>
            <a:chOff x="2610367" y="5907776"/>
            <a:chExt cx="8852763" cy="950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36BD31-CC89-4002-839B-2A6F8B85E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801A-2AC7-4F2A-9E36-E298FC532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4A086D-B0D4-4033-B659-5B40647DEF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E8F6C9C-D75E-4AB4-8D60-9253C6E5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B6FE2A-6675-41D9-9A72-694C28CE75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CF5631BC-F05E-43DE-8A20-0665AE425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6542CE-C978-40E9-BB8D-0E748AD556BE}"/>
              </a:ext>
            </a:extLst>
          </p:cNvPr>
          <p:cNvSpPr txBox="1"/>
          <p:nvPr/>
        </p:nvSpPr>
        <p:spPr>
          <a:xfrm>
            <a:off x="117741" y="4367314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আমরা লেখাপড়া করি।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8CCA7E-733F-4E14-A1F2-D093B537ED1C}"/>
              </a:ext>
            </a:extLst>
          </p:cNvPr>
          <p:cNvSpPr txBox="1"/>
          <p:nvPr/>
        </p:nvSpPr>
        <p:spPr>
          <a:xfrm>
            <a:off x="2443377" y="26186"/>
            <a:ext cx="5988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কী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4804EA-2436-427A-BBB5-457EEF3291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53" y="1031902"/>
            <a:ext cx="4345278" cy="281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18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0B5B325-B952-46B3-9AD7-8E86EBBE5224}"/>
              </a:ext>
            </a:extLst>
          </p:cNvPr>
          <p:cNvGrpSpPr/>
          <p:nvPr/>
        </p:nvGrpSpPr>
        <p:grpSpPr>
          <a:xfrm>
            <a:off x="0" y="6073794"/>
            <a:ext cx="12192000" cy="784206"/>
            <a:chOff x="2610367" y="5907776"/>
            <a:chExt cx="8852763" cy="950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36BD31-CC89-4002-839B-2A6F8B85E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801A-2AC7-4F2A-9E36-E298FC532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4A086D-B0D4-4033-B659-5B40647DEF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E8F6C9C-D75E-4AB4-8D60-9253C6E5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B6FE2A-6675-41D9-9A72-694C28CE75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A753F91-1E50-4053-B294-A65C08CE4600}"/>
              </a:ext>
            </a:extLst>
          </p:cNvPr>
          <p:cNvSpPr txBox="1"/>
          <p:nvPr/>
        </p:nvSpPr>
        <p:spPr>
          <a:xfrm>
            <a:off x="2443377" y="26186"/>
            <a:ext cx="5988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কী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40C0DF-EB5F-4708-B528-060281497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E63FBF-4D9D-4ECB-A59B-2599857A2820}"/>
              </a:ext>
            </a:extLst>
          </p:cNvPr>
          <p:cNvSpPr txBox="1"/>
          <p:nvPr/>
        </p:nvSpPr>
        <p:spPr>
          <a:xfrm>
            <a:off x="3283600" y="5214621"/>
            <a:ext cx="6506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খেলাধুলা করি।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466B95-F7A2-422F-99EB-557600F1FA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30" y="1253227"/>
            <a:ext cx="6059252" cy="30581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C44504-AF8F-4958-9BDA-0CBC5DE1D2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56" y="1253226"/>
            <a:ext cx="5296837" cy="305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70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0B5B325-B952-46B3-9AD7-8E86EBBE5224}"/>
              </a:ext>
            </a:extLst>
          </p:cNvPr>
          <p:cNvGrpSpPr/>
          <p:nvPr/>
        </p:nvGrpSpPr>
        <p:grpSpPr>
          <a:xfrm>
            <a:off x="0" y="6073794"/>
            <a:ext cx="12192000" cy="784206"/>
            <a:chOff x="2610367" y="5907776"/>
            <a:chExt cx="8852763" cy="950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36BD31-CC89-4002-839B-2A6F8B85EA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 b="71941"/>
            <a:stretch/>
          </p:blipFill>
          <p:spPr>
            <a:xfrm>
              <a:off x="10281409" y="5907776"/>
              <a:ext cx="1181721" cy="876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BBF801A-2AC7-4F2A-9E36-E298FC532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5591774" y="5488906"/>
              <a:ext cx="911546" cy="17811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4A086D-B0D4-4033-B659-5B40647DEF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2"/>
            <a:stretch/>
          </p:blipFill>
          <p:spPr>
            <a:xfrm rot="16200000">
              <a:off x="3416368" y="5101776"/>
              <a:ext cx="950223" cy="256222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E8F6C9C-D75E-4AB4-8D60-9253C6E5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7257770" y="5478603"/>
              <a:ext cx="922827" cy="178117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9B6FE2A-6675-41D9-9A72-694C28CE75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83" r="46652"/>
            <a:stretch/>
          </p:blipFill>
          <p:spPr>
            <a:xfrm rot="16200000">
              <a:off x="9009615" y="5492300"/>
              <a:ext cx="950223" cy="1781176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A753F91-1E50-4053-B294-A65C08CE4600}"/>
              </a:ext>
            </a:extLst>
          </p:cNvPr>
          <p:cNvSpPr txBox="1"/>
          <p:nvPr/>
        </p:nvSpPr>
        <p:spPr>
          <a:xfrm>
            <a:off x="2443377" y="26186"/>
            <a:ext cx="5988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কী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40C0DF-EB5F-4708-B528-060281497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" y="26186"/>
            <a:ext cx="759606" cy="75960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E63FBF-4D9D-4ECB-A59B-2599857A2820}"/>
              </a:ext>
            </a:extLst>
          </p:cNvPr>
          <p:cNvSpPr txBox="1"/>
          <p:nvPr/>
        </p:nvSpPr>
        <p:spPr>
          <a:xfrm>
            <a:off x="2242914" y="4678595"/>
            <a:ext cx="9585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খেলাধুলা করি।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AF87A-42A9-4EDB-A4E1-C857913D1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263109" y="1337307"/>
            <a:ext cx="4174306" cy="295349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3F0118-6870-4A17-AB74-ECC8EB242F1A}"/>
              </a:ext>
            </a:extLst>
          </p:cNvPr>
          <p:cNvSpPr txBox="1"/>
          <p:nvPr/>
        </p:nvSpPr>
        <p:spPr>
          <a:xfrm>
            <a:off x="5048250" y="3931230"/>
            <a:ext cx="5151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bn.wikipedia.org/wiki/%E0%A6%AC%E0%A6%BE%E0%A6%82%E0%A6%B2%E0%A6%BE%E0%A6%A6%E0%A7%87%E0%A6%B6%E0%A7%87%E0%A6%B0_%E0%A6%96%E0%A7%87%E0%A6%B2%E0%A6%BE%E0%A6%A7%E0%A7%81%E0%A6%B2%E0%A6%B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86D2FB-E0C7-4D0E-BC2D-0D54A7F560A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" t="4455" r="7520" b="2089"/>
          <a:stretch/>
        </p:blipFill>
        <p:spPr>
          <a:xfrm>
            <a:off x="6362398" y="1404497"/>
            <a:ext cx="4331466" cy="28191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9869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462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Gothic</vt:lpstr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ABCD</dc:creator>
  <cp:lastModifiedBy>ABCD</cp:lastModifiedBy>
  <cp:revision>67</cp:revision>
  <dcterms:created xsi:type="dcterms:W3CDTF">2021-05-19T05:52:27Z</dcterms:created>
  <dcterms:modified xsi:type="dcterms:W3CDTF">2021-08-11T08:56:10Z</dcterms:modified>
</cp:coreProperties>
</file>